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6" r:id="rId3"/>
    <p:sldId id="267" r:id="rId4"/>
    <p:sldId id="268" r:id="rId5"/>
    <p:sldId id="269" r:id="rId6"/>
    <p:sldId id="270" r:id="rId7"/>
    <p:sldId id="271" r:id="rId8"/>
    <p:sldId id="288" r:id="rId9"/>
    <p:sldId id="289" r:id="rId10"/>
    <p:sldId id="290" r:id="rId11"/>
    <p:sldId id="291" r:id="rId12"/>
    <p:sldId id="307" r:id="rId13"/>
    <p:sldId id="308" r:id="rId14"/>
    <p:sldId id="309" r:id="rId15"/>
    <p:sldId id="310" r:id="rId16"/>
    <p:sldId id="314" r:id="rId1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p:restoredTop sz="94646"/>
  </p:normalViewPr>
  <p:slideViewPr>
    <p:cSldViewPr snapToGrid="0">
      <p:cViewPr varScale="1">
        <p:scale>
          <a:sx n="88" d="100"/>
          <a:sy n="88" d="100"/>
        </p:scale>
        <p:origin x="152" y="5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8FD54F-42C7-43B7-A471-020A6D560613}"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924CFDAC-897A-4469-8E8E-3D0A067C169D}">
      <dgm:prSet/>
      <dgm:spPr/>
      <dgm:t>
        <a:bodyPr/>
        <a:lstStyle/>
        <a:p>
          <a:r>
            <a:rPr lang="es-ES" dirty="0"/>
            <a:t>Comida: </a:t>
          </a:r>
          <a:r>
            <a:rPr lang="es-ES" dirty="0">
              <a:solidFill>
                <a:srgbClr val="FF0000"/>
              </a:solidFill>
            </a:rPr>
            <a:t>una olla…</a:t>
          </a:r>
          <a:endParaRPr lang="en-US" dirty="0">
            <a:solidFill>
              <a:srgbClr val="FF0000"/>
            </a:solidFill>
          </a:endParaRPr>
        </a:p>
      </dgm:t>
    </dgm:pt>
    <dgm:pt modelId="{059FB6E2-6B1A-4B06-918B-D1FA1EDE148F}" type="parTrans" cxnId="{1DD439CA-B05F-4BC0-971C-B5633E47856B}">
      <dgm:prSet/>
      <dgm:spPr/>
      <dgm:t>
        <a:bodyPr/>
        <a:lstStyle/>
        <a:p>
          <a:endParaRPr lang="en-US"/>
        </a:p>
      </dgm:t>
    </dgm:pt>
    <dgm:pt modelId="{2E51A9D5-5267-4DF3-962B-EA6114A7DDA8}" type="sibTrans" cxnId="{1DD439CA-B05F-4BC0-971C-B5633E47856B}">
      <dgm:prSet/>
      <dgm:spPr/>
      <dgm:t>
        <a:bodyPr/>
        <a:lstStyle/>
        <a:p>
          <a:endParaRPr lang="en-US"/>
        </a:p>
      </dgm:t>
    </dgm:pt>
    <dgm:pt modelId="{E7AC52E3-BAD1-42A4-9BE5-1035CBAA5347}">
      <dgm:prSet/>
      <dgm:spPr/>
      <dgm:t>
        <a:bodyPr/>
        <a:lstStyle/>
        <a:p>
          <a:r>
            <a:rPr lang="es-ES" dirty="0"/>
            <a:t>Ropa: </a:t>
          </a:r>
          <a:r>
            <a:rPr lang="es-ES" dirty="0">
              <a:solidFill>
                <a:srgbClr val="FF0000"/>
              </a:solidFill>
            </a:rPr>
            <a:t>un sayo …</a:t>
          </a:r>
          <a:endParaRPr lang="en-US" dirty="0">
            <a:solidFill>
              <a:srgbClr val="FF0000"/>
            </a:solidFill>
          </a:endParaRPr>
        </a:p>
      </dgm:t>
    </dgm:pt>
    <dgm:pt modelId="{93097119-6CAF-41BE-B049-BAF6AD5CD638}" type="parTrans" cxnId="{6970233B-0B56-4F2B-9AA9-BC40DAFBE36C}">
      <dgm:prSet/>
      <dgm:spPr/>
      <dgm:t>
        <a:bodyPr/>
        <a:lstStyle/>
        <a:p>
          <a:endParaRPr lang="en-US"/>
        </a:p>
      </dgm:t>
    </dgm:pt>
    <dgm:pt modelId="{2547915E-03C6-4D30-AA8A-F2D06E797C39}" type="sibTrans" cxnId="{6970233B-0B56-4F2B-9AA9-BC40DAFBE36C}">
      <dgm:prSet/>
      <dgm:spPr/>
      <dgm:t>
        <a:bodyPr/>
        <a:lstStyle/>
        <a:p>
          <a:endParaRPr lang="en-US"/>
        </a:p>
      </dgm:t>
    </dgm:pt>
    <dgm:pt modelId="{DBA7E4AD-C5F9-472D-9278-B90DA8B21674}">
      <dgm:prSet/>
      <dgm:spPr/>
      <dgm:t>
        <a:bodyPr/>
        <a:lstStyle/>
        <a:p>
          <a:r>
            <a:rPr lang="es-ES"/>
            <a:t>Descripción física:</a:t>
          </a:r>
          <a:r>
            <a:rPr lang="es-ES" b="1"/>
            <a:t> </a:t>
          </a:r>
          <a:endParaRPr lang="en-US"/>
        </a:p>
      </dgm:t>
    </dgm:pt>
    <dgm:pt modelId="{5386F601-051A-4ADD-BBFF-10964BB960C1}" type="parTrans" cxnId="{2BCE8637-8A96-40C1-AC82-70400CC7E0D9}">
      <dgm:prSet/>
      <dgm:spPr/>
      <dgm:t>
        <a:bodyPr/>
        <a:lstStyle/>
        <a:p>
          <a:endParaRPr lang="en-US"/>
        </a:p>
      </dgm:t>
    </dgm:pt>
    <dgm:pt modelId="{312F9F71-1E8C-4BEF-A41E-71B3009962F6}" type="sibTrans" cxnId="{2BCE8637-8A96-40C1-AC82-70400CC7E0D9}">
      <dgm:prSet/>
      <dgm:spPr/>
      <dgm:t>
        <a:bodyPr/>
        <a:lstStyle/>
        <a:p>
          <a:endParaRPr lang="en-US"/>
        </a:p>
      </dgm:t>
    </dgm:pt>
    <dgm:pt modelId="{F4DAF5D9-1AC0-4F4E-AE79-D845FF8F0133}">
      <dgm:prSet/>
      <dgm:spPr/>
      <dgm:t>
        <a:bodyPr/>
        <a:lstStyle/>
        <a:p>
          <a:r>
            <a:rPr lang="es-ES"/>
            <a:t>Aficiones: </a:t>
          </a:r>
          <a:endParaRPr lang="en-US"/>
        </a:p>
      </dgm:t>
    </dgm:pt>
    <dgm:pt modelId="{B6216D97-761C-440B-B9C5-5B38D64A5A22}" type="parTrans" cxnId="{0BC433C4-E126-4AA7-9867-13AEC4CD9C9C}">
      <dgm:prSet/>
      <dgm:spPr/>
      <dgm:t>
        <a:bodyPr/>
        <a:lstStyle/>
        <a:p>
          <a:endParaRPr lang="en-US"/>
        </a:p>
      </dgm:t>
    </dgm:pt>
    <dgm:pt modelId="{895C6832-D7A9-4C92-B5FE-D5BC30FFAD08}" type="sibTrans" cxnId="{0BC433C4-E126-4AA7-9867-13AEC4CD9C9C}">
      <dgm:prSet/>
      <dgm:spPr/>
      <dgm:t>
        <a:bodyPr/>
        <a:lstStyle/>
        <a:p>
          <a:endParaRPr lang="en-US"/>
        </a:p>
      </dgm:t>
    </dgm:pt>
    <dgm:pt modelId="{281CA08F-173B-F742-8B1D-A074561C51A8}" type="pres">
      <dgm:prSet presAssocID="{548FD54F-42C7-43B7-A471-020A6D560613}" presName="linear" presStyleCnt="0">
        <dgm:presLayoutVars>
          <dgm:animLvl val="lvl"/>
          <dgm:resizeHandles val="exact"/>
        </dgm:presLayoutVars>
      </dgm:prSet>
      <dgm:spPr/>
    </dgm:pt>
    <dgm:pt modelId="{C4736D70-EF11-F64E-9DBA-E107EE957065}" type="pres">
      <dgm:prSet presAssocID="{924CFDAC-897A-4469-8E8E-3D0A067C169D}" presName="parentText" presStyleLbl="node1" presStyleIdx="0" presStyleCnt="4">
        <dgm:presLayoutVars>
          <dgm:chMax val="0"/>
          <dgm:bulletEnabled val="1"/>
        </dgm:presLayoutVars>
      </dgm:prSet>
      <dgm:spPr/>
    </dgm:pt>
    <dgm:pt modelId="{CAB9D0CE-8CA2-1F43-A82A-AB380B21AA86}" type="pres">
      <dgm:prSet presAssocID="{2E51A9D5-5267-4DF3-962B-EA6114A7DDA8}" presName="spacer" presStyleCnt="0"/>
      <dgm:spPr/>
    </dgm:pt>
    <dgm:pt modelId="{B328CEDF-FDF4-9F46-899A-44C7A914B352}" type="pres">
      <dgm:prSet presAssocID="{E7AC52E3-BAD1-42A4-9BE5-1035CBAA5347}" presName="parentText" presStyleLbl="node1" presStyleIdx="1" presStyleCnt="4">
        <dgm:presLayoutVars>
          <dgm:chMax val="0"/>
          <dgm:bulletEnabled val="1"/>
        </dgm:presLayoutVars>
      </dgm:prSet>
      <dgm:spPr/>
    </dgm:pt>
    <dgm:pt modelId="{A51300BA-CCE4-F048-BF4A-97C33AE52F51}" type="pres">
      <dgm:prSet presAssocID="{2547915E-03C6-4D30-AA8A-F2D06E797C39}" presName="spacer" presStyleCnt="0"/>
      <dgm:spPr/>
    </dgm:pt>
    <dgm:pt modelId="{758F8EAB-03F5-0E40-AEC4-6B14CA645F8F}" type="pres">
      <dgm:prSet presAssocID="{DBA7E4AD-C5F9-472D-9278-B90DA8B21674}" presName="parentText" presStyleLbl="node1" presStyleIdx="2" presStyleCnt="4">
        <dgm:presLayoutVars>
          <dgm:chMax val="0"/>
          <dgm:bulletEnabled val="1"/>
        </dgm:presLayoutVars>
      </dgm:prSet>
      <dgm:spPr/>
    </dgm:pt>
    <dgm:pt modelId="{34CB4AD9-C44F-2143-8452-E3DEBBE8D012}" type="pres">
      <dgm:prSet presAssocID="{312F9F71-1E8C-4BEF-A41E-71B3009962F6}" presName="spacer" presStyleCnt="0"/>
      <dgm:spPr/>
    </dgm:pt>
    <dgm:pt modelId="{FA9CE9A6-96BB-D646-A0EB-80AD9072BFFF}" type="pres">
      <dgm:prSet presAssocID="{F4DAF5D9-1AC0-4F4E-AE79-D845FF8F0133}" presName="parentText" presStyleLbl="node1" presStyleIdx="3" presStyleCnt="4">
        <dgm:presLayoutVars>
          <dgm:chMax val="0"/>
          <dgm:bulletEnabled val="1"/>
        </dgm:presLayoutVars>
      </dgm:prSet>
      <dgm:spPr/>
    </dgm:pt>
  </dgm:ptLst>
  <dgm:cxnLst>
    <dgm:cxn modelId="{2BCE8637-8A96-40C1-AC82-70400CC7E0D9}" srcId="{548FD54F-42C7-43B7-A471-020A6D560613}" destId="{DBA7E4AD-C5F9-472D-9278-B90DA8B21674}" srcOrd="2" destOrd="0" parTransId="{5386F601-051A-4ADD-BBFF-10964BB960C1}" sibTransId="{312F9F71-1E8C-4BEF-A41E-71B3009962F6}"/>
    <dgm:cxn modelId="{6970233B-0B56-4F2B-9AA9-BC40DAFBE36C}" srcId="{548FD54F-42C7-43B7-A471-020A6D560613}" destId="{E7AC52E3-BAD1-42A4-9BE5-1035CBAA5347}" srcOrd="1" destOrd="0" parTransId="{93097119-6CAF-41BE-B049-BAF6AD5CD638}" sibTransId="{2547915E-03C6-4D30-AA8A-F2D06E797C39}"/>
    <dgm:cxn modelId="{29BA6540-4CF9-F642-B091-03D2FCA6E68B}" type="presOf" srcId="{F4DAF5D9-1AC0-4F4E-AE79-D845FF8F0133}" destId="{FA9CE9A6-96BB-D646-A0EB-80AD9072BFFF}" srcOrd="0" destOrd="0" presId="urn:microsoft.com/office/officeart/2005/8/layout/vList2"/>
    <dgm:cxn modelId="{BE319A87-CB5F-744E-8112-BC82282A87B0}" type="presOf" srcId="{924CFDAC-897A-4469-8E8E-3D0A067C169D}" destId="{C4736D70-EF11-F64E-9DBA-E107EE957065}" srcOrd="0" destOrd="0" presId="urn:microsoft.com/office/officeart/2005/8/layout/vList2"/>
    <dgm:cxn modelId="{79950F89-9CAB-7943-BF12-7C008B9BD998}" type="presOf" srcId="{DBA7E4AD-C5F9-472D-9278-B90DA8B21674}" destId="{758F8EAB-03F5-0E40-AEC4-6B14CA645F8F}" srcOrd="0" destOrd="0" presId="urn:microsoft.com/office/officeart/2005/8/layout/vList2"/>
    <dgm:cxn modelId="{0BC433C4-E126-4AA7-9867-13AEC4CD9C9C}" srcId="{548FD54F-42C7-43B7-A471-020A6D560613}" destId="{F4DAF5D9-1AC0-4F4E-AE79-D845FF8F0133}" srcOrd="3" destOrd="0" parTransId="{B6216D97-761C-440B-B9C5-5B38D64A5A22}" sibTransId="{895C6832-D7A9-4C92-B5FE-D5BC30FFAD08}"/>
    <dgm:cxn modelId="{1DD439CA-B05F-4BC0-971C-B5633E47856B}" srcId="{548FD54F-42C7-43B7-A471-020A6D560613}" destId="{924CFDAC-897A-4469-8E8E-3D0A067C169D}" srcOrd="0" destOrd="0" parTransId="{059FB6E2-6B1A-4B06-918B-D1FA1EDE148F}" sibTransId="{2E51A9D5-5267-4DF3-962B-EA6114A7DDA8}"/>
    <dgm:cxn modelId="{650B9CD8-10A2-4A41-AC7B-9DB99457445D}" type="presOf" srcId="{E7AC52E3-BAD1-42A4-9BE5-1035CBAA5347}" destId="{B328CEDF-FDF4-9F46-899A-44C7A914B352}" srcOrd="0" destOrd="0" presId="urn:microsoft.com/office/officeart/2005/8/layout/vList2"/>
    <dgm:cxn modelId="{4BADAFFF-601C-E04A-A393-D2E81B5AD4EF}" type="presOf" srcId="{548FD54F-42C7-43B7-A471-020A6D560613}" destId="{281CA08F-173B-F742-8B1D-A074561C51A8}" srcOrd="0" destOrd="0" presId="urn:microsoft.com/office/officeart/2005/8/layout/vList2"/>
    <dgm:cxn modelId="{67632029-06F8-E445-9540-5175C8901234}" type="presParOf" srcId="{281CA08F-173B-F742-8B1D-A074561C51A8}" destId="{C4736D70-EF11-F64E-9DBA-E107EE957065}" srcOrd="0" destOrd="0" presId="urn:microsoft.com/office/officeart/2005/8/layout/vList2"/>
    <dgm:cxn modelId="{0E0396A9-BA3F-6F4E-AFDA-5FE4AF452679}" type="presParOf" srcId="{281CA08F-173B-F742-8B1D-A074561C51A8}" destId="{CAB9D0CE-8CA2-1F43-A82A-AB380B21AA86}" srcOrd="1" destOrd="0" presId="urn:microsoft.com/office/officeart/2005/8/layout/vList2"/>
    <dgm:cxn modelId="{6D4DC987-925E-1F40-BADB-15A97A5DF0DC}" type="presParOf" srcId="{281CA08F-173B-F742-8B1D-A074561C51A8}" destId="{B328CEDF-FDF4-9F46-899A-44C7A914B352}" srcOrd="2" destOrd="0" presId="urn:microsoft.com/office/officeart/2005/8/layout/vList2"/>
    <dgm:cxn modelId="{CCD8A327-C231-E24E-92D6-E158BC53797A}" type="presParOf" srcId="{281CA08F-173B-F742-8B1D-A074561C51A8}" destId="{A51300BA-CCE4-F048-BF4A-97C33AE52F51}" srcOrd="3" destOrd="0" presId="urn:microsoft.com/office/officeart/2005/8/layout/vList2"/>
    <dgm:cxn modelId="{5B535904-8A4F-B044-94CB-E3368EA352D2}" type="presParOf" srcId="{281CA08F-173B-F742-8B1D-A074561C51A8}" destId="{758F8EAB-03F5-0E40-AEC4-6B14CA645F8F}" srcOrd="4" destOrd="0" presId="urn:microsoft.com/office/officeart/2005/8/layout/vList2"/>
    <dgm:cxn modelId="{24838A3A-FC7C-E84D-8591-F055D62B9336}" type="presParOf" srcId="{281CA08F-173B-F742-8B1D-A074561C51A8}" destId="{34CB4AD9-C44F-2143-8452-E3DEBBE8D012}" srcOrd="5" destOrd="0" presId="urn:microsoft.com/office/officeart/2005/8/layout/vList2"/>
    <dgm:cxn modelId="{E24D9A7B-B0B5-3144-99EC-F0E7D9124A08}" type="presParOf" srcId="{281CA08F-173B-F742-8B1D-A074561C51A8}" destId="{FA9CE9A6-96BB-D646-A0EB-80AD9072BFF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736D70-EF11-F64E-9DBA-E107EE957065}">
      <dsp:nvSpPr>
        <dsp:cNvPr id="0" name=""/>
        <dsp:cNvSpPr/>
      </dsp:nvSpPr>
      <dsp:spPr>
        <a:xfrm>
          <a:off x="0" y="29168"/>
          <a:ext cx="4621553" cy="71253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s-ES" sz="2900" kern="1200" dirty="0"/>
            <a:t>Comida: </a:t>
          </a:r>
          <a:r>
            <a:rPr lang="es-ES" sz="2900" kern="1200" dirty="0">
              <a:solidFill>
                <a:srgbClr val="FF0000"/>
              </a:solidFill>
            </a:rPr>
            <a:t>una olla…</a:t>
          </a:r>
          <a:endParaRPr lang="en-US" sz="2900" kern="1200" dirty="0">
            <a:solidFill>
              <a:srgbClr val="FF0000"/>
            </a:solidFill>
          </a:endParaRPr>
        </a:p>
      </dsp:txBody>
      <dsp:txXfrm>
        <a:off x="34783" y="63951"/>
        <a:ext cx="4551987" cy="642964"/>
      </dsp:txXfrm>
    </dsp:sp>
    <dsp:sp modelId="{B328CEDF-FDF4-9F46-899A-44C7A914B352}">
      <dsp:nvSpPr>
        <dsp:cNvPr id="0" name=""/>
        <dsp:cNvSpPr/>
      </dsp:nvSpPr>
      <dsp:spPr>
        <a:xfrm>
          <a:off x="0" y="825219"/>
          <a:ext cx="4621553" cy="712530"/>
        </a:xfrm>
        <a:prstGeom prst="roundRect">
          <a:avLst/>
        </a:prstGeom>
        <a:gradFill rotWithShape="0">
          <a:gsLst>
            <a:gs pos="0">
              <a:schemeClr val="accent2">
                <a:hueOff val="2147871"/>
                <a:satOff val="-6164"/>
                <a:lumOff val="-9870"/>
                <a:alphaOff val="0"/>
                <a:satMod val="103000"/>
                <a:lumMod val="102000"/>
                <a:tint val="94000"/>
              </a:schemeClr>
            </a:gs>
            <a:gs pos="50000">
              <a:schemeClr val="accent2">
                <a:hueOff val="2147871"/>
                <a:satOff val="-6164"/>
                <a:lumOff val="-9870"/>
                <a:alphaOff val="0"/>
                <a:satMod val="110000"/>
                <a:lumMod val="100000"/>
                <a:shade val="100000"/>
              </a:schemeClr>
            </a:gs>
            <a:gs pos="100000">
              <a:schemeClr val="accent2">
                <a:hueOff val="2147871"/>
                <a:satOff val="-6164"/>
                <a:lumOff val="-987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s-ES" sz="2900" kern="1200" dirty="0"/>
            <a:t>Ropa: </a:t>
          </a:r>
          <a:r>
            <a:rPr lang="es-ES" sz="2900" kern="1200" dirty="0">
              <a:solidFill>
                <a:srgbClr val="FF0000"/>
              </a:solidFill>
            </a:rPr>
            <a:t>un sayo …</a:t>
          </a:r>
          <a:endParaRPr lang="en-US" sz="2900" kern="1200" dirty="0">
            <a:solidFill>
              <a:srgbClr val="FF0000"/>
            </a:solidFill>
          </a:endParaRPr>
        </a:p>
      </dsp:txBody>
      <dsp:txXfrm>
        <a:off x="34783" y="860002"/>
        <a:ext cx="4551987" cy="642964"/>
      </dsp:txXfrm>
    </dsp:sp>
    <dsp:sp modelId="{758F8EAB-03F5-0E40-AEC4-6B14CA645F8F}">
      <dsp:nvSpPr>
        <dsp:cNvPr id="0" name=""/>
        <dsp:cNvSpPr/>
      </dsp:nvSpPr>
      <dsp:spPr>
        <a:xfrm>
          <a:off x="0" y="1621269"/>
          <a:ext cx="4621553" cy="712530"/>
        </a:xfrm>
        <a:prstGeom prst="roundRect">
          <a:avLst/>
        </a:prstGeom>
        <a:gradFill rotWithShape="0">
          <a:gsLst>
            <a:gs pos="0">
              <a:schemeClr val="accent2">
                <a:hueOff val="4295742"/>
                <a:satOff val="-12329"/>
                <a:lumOff val="-19739"/>
                <a:alphaOff val="0"/>
                <a:satMod val="103000"/>
                <a:lumMod val="102000"/>
                <a:tint val="94000"/>
              </a:schemeClr>
            </a:gs>
            <a:gs pos="50000">
              <a:schemeClr val="accent2">
                <a:hueOff val="4295742"/>
                <a:satOff val="-12329"/>
                <a:lumOff val="-19739"/>
                <a:alphaOff val="0"/>
                <a:satMod val="110000"/>
                <a:lumMod val="100000"/>
                <a:shade val="100000"/>
              </a:schemeClr>
            </a:gs>
            <a:gs pos="100000">
              <a:schemeClr val="accent2">
                <a:hueOff val="4295742"/>
                <a:satOff val="-12329"/>
                <a:lumOff val="-1973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s-ES" sz="2900" kern="1200"/>
            <a:t>Descripción física:</a:t>
          </a:r>
          <a:r>
            <a:rPr lang="es-ES" sz="2900" b="1" kern="1200"/>
            <a:t> </a:t>
          </a:r>
          <a:endParaRPr lang="en-US" sz="2900" kern="1200"/>
        </a:p>
      </dsp:txBody>
      <dsp:txXfrm>
        <a:off x="34783" y="1656052"/>
        <a:ext cx="4551987" cy="642964"/>
      </dsp:txXfrm>
    </dsp:sp>
    <dsp:sp modelId="{FA9CE9A6-96BB-D646-A0EB-80AD9072BFFF}">
      <dsp:nvSpPr>
        <dsp:cNvPr id="0" name=""/>
        <dsp:cNvSpPr/>
      </dsp:nvSpPr>
      <dsp:spPr>
        <a:xfrm>
          <a:off x="0" y="2417319"/>
          <a:ext cx="4621553" cy="712530"/>
        </a:xfrm>
        <a:prstGeom prst="round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s-ES" sz="2900" kern="1200"/>
            <a:t>Aficiones: </a:t>
          </a:r>
          <a:endParaRPr lang="en-US" sz="2900" kern="1200"/>
        </a:p>
      </dsp:txBody>
      <dsp:txXfrm>
        <a:off x="34783" y="2452102"/>
        <a:ext cx="4551987" cy="64296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483DC8-A8A7-D8EE-73AD-9AE9CF58812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1862FB8-0594-9220-1689-3CEA1481F3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82FC563-6716-7D4D-B0B5-456887A97B51}"/>
              </a:ext>
            </a:extLst>
          </p:cNvPr>
          <p:cNvSpPr>
            <a:spLocks noGrp="1"/>
          </p:cNvSpPr>
          <p:nvPr>
            <p:ph type="dt" sz="half" idx="10"/>
          </p:nvPr>
        </p:nvSpPr>
        <p:spPr/>
        <p:txBody>
          <a:bodyPr/>
          <a:lstStyle/>
          <a:p>
            <a:fld id="{E0E4C58F-30F1-234B-8A6D-83415F912896}" type="datetimeFigureOut">
              <a:rPr lang="es-ES" smtClean="0"/>
              <a:t>25/5/26</a:t>
            </a:fld>
            <a:endParaRPr lang="es-ES"/>
          </a:p>
        </p:txBody>
      </p:sp>
      <p:sp>
        <p:nvSpPr>
          <p:cNvPr id="5" name="Marcador de pie de página 4">
            <a:extLst>
              <a:ext uri="{FF2B5EF4-FFF2-40B4-BE49-F238E27FC236}">
                <a16:creationId xmlns:a16="http://schemas.microsoft.com/office/drawing/2014/main" id="{71EF66BE-0614-6097-3097-AAB8657FD56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03F81D6-E7C3-0DE7-80E5-55BEA816DC10}"/>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1497442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0FA3CE-D2CB-11E2-31D0-24248F815BA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6A3EDE-B419-5250-D3B5-52731219D35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EF6A323-FFE6-84A6-AF89-5C17889D92AB}"/>
              </a:ext>
            </a:extLst>
          </p:cNvPr>
          <p:cNvSpPr>
            <a:spLocks noGrp="1"/>
          </p:cNvSpPr>
          <p:nvPr>
            <p:ph type="dt" sz="half" idx="10"/>
          </p:nvPr>
        </p:nvSpPr>
        <p:spPr/>
        <p:txBody>
          <a:bodyPr/>
          <a:lstStyle/>
          <a:p>
            <a:fld id="{E0E4C58F-30F1-234B-8A6D-83415F912896}" type="datetimeFigureOut">
              <a:rPr lang="es-ES" smtClean="0"/>
              <a:t>25/5/26</a:t>
            </a:fld>
            <a:endParaRPr lang="es-ES"/>
          </a:p>
        </p:txBody>
      </p:sp>
      <p:sp>
        <p:nvSpPr>
          <p:cNvPr id="5" name="Marcador de pie de página 4">
            <a:extLst>
              <a:ext uri="{FF2B5EF4-FFF2-40B4-BE49-F238E27FC236}">
                <a16:creationId xmlns:a16="http://schemas.microsoft.com/office/drawing/2014/main" id="{6F339342-DF8F-A1D4-A480-EE37514013B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C941263-113A-36A5-EF4C-CF578A59241A}"/>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1768689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F1D2C7-65F3-6777-AA00-BA316FFEDA4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F78779F4-C21D-95D0-F7CC-90F00D382E3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4434C1C-B04C-344E-22AE-3F23EA47970B}"/>
              </a:ext>
            </a:extLst>
          </p:cNvPr>
          <p:cNvSpPr>
            <a:spLocks noGrp="1"/>
          </p:cNvSpPr>
          <p:nvPr>
            <p:ph type="dt" sz="half" idx="10"/>
          </p:nvPr>
        </p:nvSpPr>
        <p:spPr/>
        <p:txBody>
          <a:bodyPr/>
          <a:lstStyle/>
          <a:p>
            <a:fld id="{E0E4C58F-30F1-234B-8A6D-83415F912896}" type="datetimeFigureOut">
              <a:rPr lang="es-ES" smtClean="0"/>
              <a:t>25/5/26</a:t>
            </a:fld>
            <a:endParaRPr lang="es-ES"/>
          </a:p>
        </p:txBody>
      </p:sp>
      <p:sp>
        <p:nvSpPr>
          <p:cNvPr id="5" name="Marcador de pie de página 4">
            <a:extLst>
              <a:ext uri="{FF2B5EF4-FFF2-40B4-BE49-F238E27FC236}">
                <a16:creationId xmlns:a16="http://schemas.microsoft.com/office/drawing/2014/main" id="{3716C014-2C19-CDF8-3AED-513774D1A75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E09F2FB-40DD-C50A-1D0D-6A14AB2ADC6D}"/>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2519553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4F2FC9-D118-12AC-65C6-39ECC94B26C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B7CEEA7-2B91-D64C-8244-083C05BB997D}"/>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D6C3981-5B38-17C0-3BB3-EB4A3B6CEB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7B2791E-0286-30D6-D601-14349460943C}"/>
              </a:ext>
            </a:extLst>
          </p:cNvPr>
          <p:cNvSpPr>
            <a:spLocks noGrp="1"/>
          </p:cNvSpPr>
          <p:nvPr>
            <p:ph type="dt" sz="half" idx="10"/>
          </p:nvPr>
        </p:nvSpPr>
        <p:spPr/>
        <p:txBody>
          <a:bodyPr/>
          <a:lstStyle/>
          <a:p>
            <a:fld id="{E0E4C58F-30F1-234B-8A6D-83415F912896}" type="datetimeFigureOut">
              <a:rPr lang="es-ES" smtClean="0"/>
              <a:t>25/5/26</a:t>
            </a:fld>
            <a:endParaRPr lang="es-ES"/>
          </a:p>
        </p:txBody>
      </p:sp>
      <p:sp>
        <p:nvSpPr>
          <p:cNvPr id="6" name="Marcador de pie de página 5">
            <a:extLst>
              <a:ext uri="{FF2B5EF4-FFF2-40B4-BE49-F238E27FC236}">
                <a16:creationId xmlns:a16="http://schemas.microsoft.com/office/drawing/2014/main" id="{FAEC1FAF-F496-C60B-A6E5-7F7C66F5461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07E89B5-531D-6110-A291-0160265EDF48}"/>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1696511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164BBA-46D6-61C9-18C7-50B47C123D9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4A0790E-7576-C44F-CD98-35E13FC9F7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83FB0AF-A73A-6B94-4812-0F2BE5A102C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EB496ED-6BC6-8567-B96B-7DDAF4D4A2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B7D0C44-55AF-C8D6-18DA-A551453517D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65824B6-E880-EBDC-7CD6-254B4CE6B72E}"/>
              </a:ext>
            </a:extLst>
          </p:cNvPr>
          <p:cNvSpPr>
            <a:spLocks noGrp="1"/>
          </p:cNvSpPr>
          <p:nvPr>
            <p:ph type="dt" sz="half" idx="10"/>
          </p:nvPr>
        </p:nvSpPr>
        <p:spPr/>
        <p:txBody>
          <a:bodyPr/>
          <a:lstStyle/>
          <a:p>
            <a:fld id="{E0E4C58F-30F1-234B-8A6D-83415F912896}" type="datetimeFigureOut">
              <a:rPr lang="es-ES" smtClean="0"/>
              <a:t>25/5/26</a:t>
            </a:fld>
            <a:endParaRPr lang="es-ES"/>
          </a:p>
        </p:txBody>
      </p:sp>
      <p:sp>
        <p:nvSpPr>
          <p:cNvPr id="8" name="Marcador de pie de página 7">
            <a:extLst>
              <a:ext uri="{FF2B5EF4-FFF2-40B4-BE49-F238E27FC236}">
                <a16:creationId xmlns:a16="http://schemas.microsoft.com/office/drawing/2014/main" id="{784E59A8-0DE5-F6C8-FBF7-CCD7E3C9B58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AF20CAB9-84DB-000D-EE26-CCB8548F80F1}"/>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3034489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F638AB-1673-2496-41EE-ADA718A8590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BBA5A06-9661-7269-3CD7-05175BCFF343}"/>
              </a:ext>
            </a:extLst>
          </p:cNvPr>
          <p:cNvSpPr>
            <a:spLocks noGrp="1"/>
          </p:cNvSpPr>
          <p:nvPr>
            <p:ph type="dt" sz="half" idx="10"/>
          </p:nvPr>
        </p:nvSpPr>
        <p:spPr/>
        <p:txBody>
          <a:bodyPr/>
          <a:lstStyle/>
          <a:p>
            <a:fld id="{E0E4C58F-30F1-234B-8A6D-83415F912896}" type="datetimeFigureOut">
              <a:rPr lang="es-ES" smtClean="0"/>
              <a:t>25/5/26</a:t>
            </a:fld>
            <a:endParaRPr lang="es-ES"/>
          </a:p>
        </p:txBody>
      </p:sp>
      <p:sp>
        <p:nvSpPr>
          <p:cNvPr id="4" name="Marcador de pie de página 3">
            <a:extLst>
              <a:ext uri="{FF2B5EF4-FFF2-40B4-BE49-F238E27FC236}">
                <a16:creationId xmlns:a16="http://schemas.microsoft.com/office/drawing/2014/main" id="{3BA8DD54-89DE-73BC-52F9-CA141DD26B9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4A3953E-F9CB-1EC1-0511-81E9BB6D9B70}"/>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361219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2EC74A1-6BBF-B033-4788-6D6DCB17B71F}"/>
              </a:ext>
            </a:extLst>
          </p:cNvPr>
          <p:cNvSpPr>
            <a:spLocks noGrp="1"/>
          </p:cNvSpPr>
          <p:nvPr>
            <p:ph type="dt" sz="half" idx="10"/>
          </p:nvPr>
        </p:nvSpPr>
        <p:spPr/>
        <p:txBody>
          <a:bodyPr/>
          <a:lstStyle/>
          <a:p>
            <a:fld id="{E0E4C58F-30F1-234B-8A6D-83415F912896}" type="datetimeFigureOut">
              <a:rPr lang="es-ES" smtClean="0"/>
              <a:t>25/5/26</a:t>
            </a:fld>
            <a:endParaRPr lang="es-ES"/>
          </a:p>
        </p:txBody>
      </p:sp>
      <p:sp>
        <p:nvSpPr>
          <p:cNvPr id="3" name="Marcador de pie de página 2">
            <a:extLst>
              <a:ext uri="{FF2B5EF4-FFF2-40B4-BE49-F238E27FC236}">
                <a16:creationId xmlns:a16="http://schemas.microsoft.com/office/drawing/2014/main" id="{B1D03420-6331-9896-8307-249F987B25E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DB697F0D-6AD0-610C-6F28-66C027EDCD2C}"/>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2593911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CFCDB5-4863-1A19-0459-5BAB53D16B9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66E5E6C-8C7A-41AD-483C-56362140F5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A15B673-1513-1171-5466-6ADD2E21F3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35EE06C-D281-9552-1B80-7EBE330776D7}"/>
              </a:ext>
            </a:extLst>
          </p:cNvPr>
          <p:cNvSpPr>
            <a:spLocks noGrp="1"/>
          </p:cNvSpPr>
          <p:nvPr>
            <p:ph type="dt" sz="half" idx="10"/>
          </p:nvPr>
        </p:nvSpPr>
        <p:spPr/>
        <p:txBody>
          <a:bodyPr/>
          <a:lstStyle/>
          <a:p>
            <a:fld id="{E0E4C58F-30F1-234B-8A6D-83415F912896}" type="datetimeFigureOut">
              <a:rPr lang="es-ES" smtClean="0"/>
              <a:t>25/5/26</a:t>
            </a:fld>
            <a:endParaRPr lang="es-ES"/>
          </a:p>
        </p:txBody>
      </p:sp>
      <p:sp>
        <p:nvSpPr>
          <p:cNvPr id="6" name="Marcador de pie de página 5">
            <a:extLst>
              <a:ext uri="{FF2B5EF4-FFF2-40B4-BE49-F238E27FC236}">
                <a16:creationId xmlns:a16="http://schemas.microsoft.com/office/drawing/2014/main" id="{88DA6818-F156-8C6D-611C-A3107CAB6C0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1C30BAA-0888-0B3E-A64E-A03C59F74B11}"/>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3347879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73AF83-A81D-DB81-E8AB-A21AB7E3F82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E13D6AF-7C18-1614-891A-4081F22532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7A403E85-1832-09B4-DFD6-28777066B0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DEAE73E-685E-74D7-52CC-432475A088C5}"/>
              </a:ext>
            </a:extLst>
          </p:cNvPr>
          <p:cNvSpPr>
            <a:spLocks noGrp="1"/>
          </p:cNvSpPr>
          <p:nvPr>
            <p:ph type="dt" sz="half" idx="10"/>
          </p:nvPr>
        </p:nvSpPr>
        <p:spPr/>
        <p:txBody>
          <a:bodyPr/>
          <a:lstStyle/>
          <a:p>
            <a:fld id="{E0E4C58F-30F1-234B-8A6D-83415F912896}" type="datetimeFigureOut">
              <a:rPr lang="es-ES" smtClean="0"/>
              <a:t>25/5/26</a:t>
            </a:fld>
            <a:endParaRPr lang="es-ES"/>
          </a:p>
        </p:txBody>
      </p:sp>
      <p:sp>
        <p:nvSpPr>
          <p:cNvPr id="6" name="Marcador de pie de página 5">
            <a:extLst>
              <a:ext uri="{FF2B5EF4-FFF2-40B4-BE49-F238E27FC236}">
                <a16:creationId xmlns:a16="http://schemas.microsoft.com/office/drawing/2014/main" id="{761F3953-A6EE-DDE1-0EA4-10CA4735C0B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46E3A-D152-C652-6D96-CE2D492BD3CE}"/>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1093319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FF2F84-A9B1-2336-7AC2-9C0D8B0C5BC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16B38E5-0DE9-BDFC-EA21-59D63CD69F6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FBC562B-5E62-424D-69FC-7F34AA3E90E1}"/>
              </a:ext>
            </a:extLst>
          </p:cNvPr>
          <p:cNvSpPr>
            <a:spLocks noGrp="1"/>
          </p:cNvSpPr>
          <p:nvPr>
            <p:ph type="dt" sz="half" idx="10"/>
          </p:nvPr>
        </p:nvSpPr>
        <p:spPr/>
        <p:txBody>
          <a:bodyPr/>
          <a:lstStyle/>
          <a:p>
            <a:fld id="{E0E4C58F-30F1-234B-8A6D-83415F912896}" type="datetimeFigureOut">
              <a:rPr lang="es-ES" smtClean="0"/>
              <a:t>25/5/26</a:t>
            </a:fld>
            <a:endParaRPr lang="es-ES"/>
          </a:p>
        </p:txBody>
      </p:sp>
      <p:sp>
        <p:nvSpPr>
          <p:cNvPr id="5" name="Marcador de pie de página 4">
            <a:extLst>
              <a:ext uri="{FF2B5EF4-FFF2-40B4-BE49-F238E27FC236}">
                <a16:creationId xmlns:a16="http://schemas.microsoft.com/office/drawing/2014/main" id="{5473C247-DAC1-3B4E-CD71-6915E74FD6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9DA3E3C-C741-3B24-F112-2D478DF15F0D}"/>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73789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E99B492-8E23-B041-06BD-57A4CF08419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9B2403D-25FE-4B3B-E4E8-E0A644D9146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72628D9-165E-E4B6-F020-661174C08A7A}"/>
              </a:ext>
            </a:extLst>
          </p:cNvPr>
          <p:cNvSpPr>
            <a:spLocks noGrp="1"/>
          </p:cNvSpPr>
          <p:nvPr>
            <p:ph type="dt" sz="half" idx="10"/>
          </p:nvPr>
        </p:nvSpPr>
        <p:spPr/>
        <p:txBody>
          <a:bodyPr/>
          <a:lstStyle/>
          <a:p>
            <a:fld id="{E0E4C58F-30F1-234B-8A6D-83415F912896}" type="datetimeFigureOut">
              <a:rPr lang="es-ES" smtClean="0"/>
              <a:t>25/5/26</a:t>
            </a:fld>
            <a:endParaRPr lang="es-ES"/>
          </a:p>
        </p:txBody>
      </p:sp>
      <p:sp>
        <p:nvSpPr>
          <p:cNvPr id="5" name="Marcador de pie de página 4">
            <a:extLst>
              <a:ext uri="{FF2B5EF4-FFF2-40B4-BE49-F238E27FC236}">
                <a16:creationId xmlns:a16="http://schemas.microsoft.com/office/drawing/2014/main" id="{D544826E-93A0-3D37-B22C-8A312CFCD03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1B51D2-9BDF-98B9-D296-4EF31EEC646A}"/>
              </a:ext>
            </a:extLst>
          </p:cNvPr>
          <p:cNvSpPr>
            <a:spLocks noGrp="1"/>
          </p:cNvSpPr>
          <p:nvPr>
            <p:ph type="sldNum" sz="quarter" idx="12"/>
          </p:nvPr>
        </p:nvSpPr>
        <p:spPr/>
        <p:txBody>
          <a:bodyPr/>
          <a:lstStyle/>
          <a:p>
            <a:fld id="{5AE8E093-A620-204A-8DF3-793021322403}" type="slidenum">
              <a:rPr lang="es-ES" smtClean="0"/>
              <a:t>‹Nº›</a:t>
            </a:fld>
            <a:endParaRPr lang="es-ES"/>
          </a:p>
        </p:txBody>
      </p:sp>
    </p:spTree>
    <p:extLst>
      <p:ext uri="{BB962C8B-B14F-4D97-AF65-F5344CB8AC3E}">
        <p14:creationId xmlns:p14="http://schemas.microsoft.com/office/powerpoint/2010/main" val="1187559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CB6FFB7-7DC1-7B2A-3F63-4F353ED3E2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3E033EA-5892-B517-A19A-4024F991A8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53EC6B-F91D-719E-60DD-594C61367C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E4C58F-30F1-234B-8A6D-83415F912896}" type="datetimeFigureOut">
              <a:rPr lang="es-ES" smtClean="0"/>
              <a:t>25/5/26</a:t>
            </a:fld>
            <a:endParaRPr lang="es-ES"/>
          </a:p>
        </p:txBody>
      </p:sp>
      <p:sp>
        <p:nvSpPr>
          <p:cNvPr id="5" name="Marcador de pie de página 4">
            <a:extLst>
              <a:ext uri="{FF2B5EF4-FFF2-40B4-BE49-F238E27FC236}">
                <a16:creationId xmlns:a16="http://schemas.microsoft.com/office/drawing/2014/main" id="{CD78A548-BD59-D6BD-3FE7-5C227504F5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A8872044-F8B6-5045-B487-DFF5DE528D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E8E093-A620-204A-8DF3-793021322403}" type="slidenum">
              <a:rPr lang="es-ES" smtClean="0"/>
              <a:t>‹Nº›</a:t>
            </a:fld>
            <a:endParaRPr lang="es-ES"/>
          </a:p>
        </p:txBody>
      </p:sp>
    </p:spTree>
    <p:extLst>
      <p:ext uri="{BB962C8B-B14F-4D97-AF65-F5344CB8AC3E}">
        <p14:creationId xmlns:p14="http://schemas.microsoft.com/office/powerpoint/2010/main" val="409570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A40AC8-6091-794E-57AB-E3CD0F311492}"/>
              </a:ext>
            </a:extLst>
          </p:cNvPr>
          <p:cNvSpPr>
            <a:spLocks noGrp="1"/>
          </p:cNvSpPr>
          <p:nvPr>
            <p:ph type="ctrTitle"/>
          </p:nvPr>
        </p:nvSpPr>
        <p:spPr/>
        <p:txBody>
          <a:bodyPr/>
          <a:lstStyle/>
          <a:p>
            <a:endParaRPr lang="es-ES"/>
          </a:p>
        </p:txBody>
      </p:sp>
      <p:sp>
        <p:nvSpPr>
          <p:cNvPr id="3" name="Subtítulo 2">
            <a:extLst>
              <a:ext uri="{FF2B5EF4-FFF2-40B4-BE49-F238E27FC236}">
                <a16:creationId xmlns:a16="http://schemas.microsoft.com/office/drawing/2014/main" id="{B2EA819C-A61D-CE72-AE04-962F4DAFE38C}"/>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1490173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0646F1-A751-E302-7371-0C76D564125C}"/>
              </a:ext>
            </a:extLst>
          </p:cNvPr>
          <p:cNvSpPr>
            <a:spLocks noGrp="1"/>
          </p:cNvSpPr>
          <p:nvPr>
            <p:ph type="title"/>
          </p:nvPr>
        </p:nvSpPr>
        <p:spPr>
          <a:xfrm>
            <a:off x="164453" y="189781"/>
            <a:ext cx="10053234" cy="496019"/>
          </a:xfrm>
        </p:spPr>
        <p:txBody>
          <a:bodyPr anchor="t">
            <a:noAutofit/>
          </a:bodyPr>
          <a:lstStyle/>
          <a:p>
            <a:r>
              <a:rPr lang="es-ES" sz="2000" dirty="0">
                <a:solidFill>
                  <a:srgbClr val="7030A0"/>
                </a:solidFill>
              </a:rPr>
              <a:t>Intermedio (B1)</a:t>
            </a:r>
            <a:br>
              <a:rPr lang="es-ES" sz="2000" dirty="0">
                <a:solidFill>
                  <a:srgbClr val="7030A0"/>
                </a:solidFill>
              </a:rPr>
            </a:br>
            <a:endParaRPr lang="es-ES" sz="2000" dirty="0">
              <a:solidFill>
                <a:srgbClr val="7030A0"/>
              </a:solidFill>
            </a:endParaRPr>
          </a:p>
        </p:txBody>
      </p:sp>
      <p:sp>
        <p:nvSpPr>
          <p:cNvPr id="3" name="Marcador de contenido 2">
            <a:extLst>
              <a:ext uri="{FF2B5EF4-FFF2-40B4-BE49-F238E27FC236}">
                <a16:creationId xmlns:a16="http://schemas.microsoft.com/office/drawing/2014/main" id="{69BFDF63-523F-E2EE-E7E0-DA10F95BA935}"/>
              </a:ext>
            </a:extLst>
          </p:cNvPr>
          <p:cNvSpPr>
            <a:spLocks noGrp="1"/>
          </p:cNvSpPr>
          <p:nvPr>
            <p:ph idx="1"/>
          </p:nvPr>
        </p:nvSpPr>
        <p:spPr>
          <a:xfrm>
            <a:off x="164453" y="685801"/>
            <a:ext cx="11576443" cy="1168399"/>
          </a:xfrm>
        </p:spPr>
        <p:txBody>
          <a:bodyPr>
            <a:normAutofit/>
          </a:bodyPr>
          <a:lstStyle/>
          <a:p>
            <a:pPr marL="0" indent="0">
              <a:buNone/>
            </a:pPr>
            <a:r>
              <a:rPr lang="es-ES" sz="2400" b="1" dirty="0"/>
              <a:t>1. Estás de acuerdo con la frase: </a:t>
            </a:r>
            <a:r>
              <a:rPr lang="es-ES" sz="2400" dirty="0"/>
              <a:t>“Somos lo que comemos” ¿Lo qué comemos nos define? ¿comes sano?  ¿cómo defines tu alimentación?  </a:t>
            </a:r>
            <a:r>
              <a:rPr lang="es-ES" sz="2400" dirty="0">
                <a:solidFill>
                  <a:srgbClr val="0070C0"/>
                </a:solidFill>
              </a:rPr>
              <a:t>Oral </a:t>
            </a:r>
          </a:p>
          <a:p>
            <a:endParaRPr lang="es-ES" sz="1800" dirty="0"/>
          </a:p>
        </p:txBody>
      </p:sp>
      <p:pic>
        <p:nvPicPr>
          <p:cNvPr id="9" name="Imagen 8" descr="Imagen en blanco y negro de un grupo de personas posando para una foto&#10;&#10;El contenido generado por IA puede ser incorrecto.">
            <a:extLst>
              <a:ext uri="{FF2B5EF4-FFF2-40B4-BE49-F238E27FC236}">
                <a16:creationId xmlns:a16="http://schemas.microsoft.com/office/drawing/2014/main" id="{EC592A73-7062-0B46-9138-4C3DA4D9DDE1}"/>
              </a:ext>
            </a:extLst>
          </p:cNvPr>
          <p:cNvPicPr>
            <a:picLocks noChangeAspect="1"/>
          </p:cNvPicPr>
          <p:nvPr/>
        </p:nvPicPr>
        <p:blipFill>
          <a:blip r:embed="rId2"/>
          <a:srcRect t="32546" b="23046"/>
          <a:stretch>
            <a:fillRect/>
          </a:stretch>
        </p:blipFill>
        <p:spPr>
          <a:xfrm>
            <a:off x="20" y="2297981"/>
            <a:ext cx="4006332" cy="4560020"/>
          </a:xfrm>
          <a:prstGeom prst="rect">
            <a:avLst/>
          </a:prstGeom>
        </p:spPr>
      </p:pic>
      <p:pic>
        <p:nvPicPr>
          <p:cNvPr id="11" name="Imagen 10" descr="Imagen que contiene interior, tabla, comida, foto&#10;&#10;El contenido generado por IA puede ser incorrecto.">
            <a:extLst>
              <a:ext uri="{FF2B5EF4-FFF2-40B4-BE49-F238E27FC236}">
                <a16:creationId xmlns:a16="http://schemas.microsoft.com/office/drawing/2014/main" id="{4E0F07FF-817D-BCDC-137F-1456BE311BAE}"/>
              </a:ext>
            </a:extLst>
          </p:cNvPr>
          <p:cNvPicPr>
            <a:picLocks noChangeAspect="1"/>
          </p:cNvPicPr>
          <p:nvPr/>
        </p:nvPicPr>
        <p:blipFill>
          <a:blip r:embed="rId3"/>
          <a:srcRect r="4" b="10075"/>
          <a:stretch>
            <a:fillRect/>
          </a:stretch>
        </p:blipFill>
        <p:spPr>
          <a:xfrm>
            <a:off x="3828081" y="2297981"/>
            <a:ext cx="4290127" cy="4560019"/>
          </a:xfrm>
          <a:prstGeom prst="rect">
            <a:avLst/>
          </a:prstGeom>
        </p:spPr>
      </p:pic>
      <p:pic>
        <p:nvPicPr>
          <p:cNvPr id="7" name="Imagen 6">
            <a:extLst>
              <a:ext uri="{FF2B5EF4-FFF2-40B4-BE49-F238E27FC236}">
                <a16:creationId xmlns:a16="http://schemas.microsoft.com/office/drawing/2014/main" id="{2B609498-8405-2694-946F-017E15999AD6}"/>
              </a:ext>
            </a:extLst>
          </p:cNvPr>
          <p:cNvPicPr>
            <a:picLocks noChangeAspect="1"/>
          </p:cNvPicPr>
          <p:nvPr/>
        </p:nvPicPr>
        <p:blipFill>
          <a:blip r:embed="rId4"/>
          <a:srcRect t="3592" r="1" b="34064"/>
          <a:stretch>
            <a:fillRect/>
          </a:stretch>
        </p:blipFill>
        <p:spPr>
          <a:xfrm>
            <a:off x="8177840" y="2297981"/>
            <a:ext cx="4014160" cy="4560019"/>
          </a:xfrm>
          <a:prstGeom prst="rect">
            <a:avLst/>
          </a:prstGeom>
        </p:spPr>
      </p:pic>
    </p:spTree>
    <p:extLst>
      <p:ext uri="{BB962C8B-B14F-4D97-AF65-F5344CB8AC3E}">
        <p14:creationId xmlns:p14="http://schemas.microsoft.com/office/powerpoint/2010/main" val="1985617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6C8F96-D750-0B94-E2E6-4404325683B8}"/>
              </a:ext>
            </a:extLst>
          </p:cNvPr>
          <p:cNvSpPr>
            <a:spLocks noGrp="1"/>
          </p:cNvSpPr>
          <p:nvPr>
            <p:ph type="title"/>
          </p:nvPr>
        </p:nvSpPr>
        <p:spPr>
          <a:xfrm>
            <a:off x="294468" y="-139485"/>
            <a:ext cx="11897532" cy="1820383"/>
          </a:xfrm>
        </p:spPr>
        <p:txBody>
          <a:bodyPr>
            <a:normAutofit fontScale="90000"/>
          </a:bodyPr>
          <a:lstStyle/>
          <a:p>
            <a:br>
              <a:rPr lang="es-ES" sz="2700" dirty="0"/>
            </a:br>
            <a:r>
              <a:rPr lang="es-ES" sz="2700" dirty="0"/>
              <a:t>2. Qué diferencias encuentras en los siguientes caballeros, cómo los defines: </a:t>
            </a:r>
            <a:r>
              <a:rPr lang="es-ES" sz="2700" dirty="0">
                <a:solidFill>
                  <a:srgbClr val="0070C0"/>
                </a:solidFill>
              </a:rPr>
              <a:t>Oral </a:t>
            </a:r>
            <a:r>
              <a:rPr lang="es-ES" sz="2700" dirty="0"/>
              <a:t>                                                                                                                                                       </a:t>
            </a:r>
            <a:r>
              <a:rPr lang="es-ES" sz="2700" b="0" dirty="0"/>
              <a:t>Son jóvenes, viejos, fuertes, débiles, valientes, cobardes, heroicos, ridículos                                  Tienen armaduras brillantes, nuevas, viejas, descoloridas  </a:t>
            </a:r>
            <a:br>
              <a:rPr lang="es-ES" sz="2700" dirty="0"/>
            </a:br>
            <a:br>
              <a:rPr lang="es-ES" dirty="0"/>
            </a:br>
            <a:endParaRPr lang="es-ES" dirty="0"/>
          </a:p>
        </p:txBody>
      </p:sp>
      <p:pic>
        <p:nvPicPr>
          <p:cNvPr id="9" name="Marcador de contenido 8" descr="Foto montaje de una persona con un caballo&#10;&#10;El contenido generado por IA puede ser incorrecto.">
            <a:extLst>
              <a:ext uri="{FF2B5EF4-FFF2-40B4-BE49-F238E27FC236}">
                <a16:creationId xmlns:a16="http://schemas.microsoft.com/office/drawing/2014/main" id="{86672260-5AF3-E1DB-8699-BAE4E2B11DD3}"/>
              </a:ext>
            </a:extLst>
          </p:cNvPr>
          <p:cNvPicPr>
            <a:picLocks noGrp="1" noChangeAspect="1"/>
          </p:cNvPicPr>
          <p:nvPr>
            <p:ph idx="1"/>
          </p:nvPr>
        </p:nvPicPr>
        <p:blipFill>
          <a:blip r:embed="rId2"/>
          <a:stretch>
            <a:fillRect/>
          </a:stretch>
        </p:blipFill>
        <p:spPr>
          <a:xfrm>
            <a:off x="0" y="1939430"/>
            <a:ext cx="5020574" cy="4918570"/>
          </a:xfrm>
          <a:prstGeom prst="rect">
            <a:avLst/>
          </a:prstGeom>
        </p:spPr>
      </p:pic>
      <p:pic>
        <p:nvPicPr>
          <p:cNvPr id="11" name="Imagen 10" descr="Imagen que contiene edificio, hombre, vistiendo, parado&#10;&#10;El contenido generado por IA puede ser incorrecto.">
            <a:extLst>
              <a:ext uri="{FF2B5EF4-FFF2-40B4-BE49-F238E27FC236}">
                <a16:creationId xmlns:a16="http://schemas.microsoft.com/office/drawing/2014/main" id="{0A042BD4-AA23-EC01-38B9-97547B12016C}"/>
              </a:ext>
            </a:extLst>
          </p:cNvPr>
          <p:cNvPicPr>
            <a:picLocks noChangeAspect="1"/>
          </p:cNvPicPr>
          <p:nvPr/>
        </p:nvPicPr>
        <p:blipFill>
          <a:blip r:embed="rId3"/>
          <a:stretch>
            <a:fillRect/>
          </a:stretch>
        </p:blipFill>
        <p:spPr>
          <a:xfrm>
            <a:off x="5193101" y="1939430"/>
            <a:ext cx="3278039" cy="4918570"/>
          </a:xfrm>
          <a:prstGeom prst="rect">
            <a:avLst/>
          </a:prstGeom>
        </p:spPr>
      </p:pic>
      <p:pic>
        <p:nvPicPr>
          <p:cNvPr id="15" name="Imagen 14">
            <a:extLst>
              <a:ext uri="{FF2B5EF4-FFF2-40B4-BE49-F238E27FC236}">
                <a16:creationId xmlns:a16="http://schemas.microsoft.com/office/drawing/2014/main" id="{4E9EF152-272D-6590-F4D2-49E31F666F9E}"/>
              </a:ext>
            </a:extLst>
          </p:cNvPr>
          <p:cNvPicPr>
            <a:picLocks noChangeAspect="1"/>
          </p:cNvPicPr>
          <p:nvPr/>
        </p:nvPicPr>
        <p:blipFill>
          <a:blip r:embed="rId4"/>
          <a:stretch>
            <a:fillRect/>
          </a:stretch>
        </p:blipFill>
        <p:spPr>
          <a:xfrm>
            <a:off x="8471140" y="1939430"/>
            <a:ext cx="3720860" cy="4918570"/>
          </a:xfrm>
          <a:prstGeom prst="rect">
            <a:avLst/>
          </a:prstGeom>
        </p:spPr>
      </p:pic>
    </p:spTree>
    <p:extLst>
      <p:ext uri="{BB962C8B-B14F-4D97-AF65-F5344CB8AC3E}">
        <p14:creationId xmlns:p14="http://schemas.microsoft.com/office/powerpoint/2010/main" val="1401174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F87134-BA5B-5675-B3E6-09C961FFAD71}"/>
              </a:ext>
            </a:extLst>
          </p:cNvPr>
          <p:cNvSpPr>
            <a:spLocks noGrp="1"/>
          </p:cNvSpPr>
          <p:nvPr>
            <p:ph type="title"/>
          </p:nvPr>
        </p:nvSpPr>
        <p:spPr>
          <a:xfrm flipH="1" flipV="1">
            <a:off x="2932981" y="-845391"/>
            <a:ext cx="2336444" cy="569345"/>
          </a:xfrm>
        </p:spPr>
        <p:txBody>
          <a:bodyPr anchor="b">
            <a:normAutofit fontScale="90000"/>
          </a:bodyPr>
          <a:lstStyle/>
          <a:p>
            <a:endParaRPr lang="es-ES" dirty="0"/>
          </a:p>
        </p:txBody>
      </p:sp>
      <p:pic>
        <p:nvPicPr>
          <p:cNvPr id="5" name="Imagen 4" descr="Imagen que contiene interior, hombre, tabla, vivo&#10;&#10;El contenido generado por IA puede ser incorrecto.">
            <a:extLst>
              <a:ext uri="{FF2B5EF4-FFF2-40B4-BE49-F238E27FC236}">
                <a16:creationId xmlns:a16="http://schemas.microsoft.com/office/drawing/2014/main" id="{7E94D5CB-9A20-488A-3B2F-5A0AF0F1B9E5}"/>
              </a:ext>
            </a:extLst>
          </p:cNvPr>
          <p:cNvPicPr>
            <a:picLocks noChangeAspect="1"/>
          </p:cNvPicPr>
          <p:nvPr/>
        </p:nvPicPr>
        <p:blipFill>
          <a:blip r:embed="rId2"/>
          <a:srcRect t="12459" r="1" b="9350"/>
          <a:stretch>
            <a:fillRect/>
          </a:stretch>
        </p:blipFill>
        <p:spPr>
          <a:xfrm>
            <a:off x="1" y="10"/>
            <a:ext cx="5269423" cy="6857990"/>
          </a:xfrm>
          <a:prstGeom prst="rect">
            <a:avLst/>
          </a:prstGeom>
        </p:spPr>
      </p:pic>
      <p:sp>
        <p:nvSpPr>
          <p:cNvPr id="3" name="Marcador de contenido 2">
            <a:extLst>
              <a:ext uri="{FF2B5EF4-FFF2-40B4-BE49-F238E27FC236}">
                <a16:creationId xmlns:a16="http://schemas.microsoft.com/office/drawing/2014/main" id="{FE1C490A-9FBE-C1EF-C540-BBB9BCA40098}"/>
              </a:ext>
            </a:extLst>
          </p:cNvPr>
          <p:cNvSpPr>
            <a:spLocks noGrp="1"/>
          </p:cNvSpPr>
          <p:nvPr>
            <p:ph idx="1"/>
          </p:nvPr>
        </p:nvSpPr>
        <p:spPr>
          <a:xfrm>
            <a:off x="5269423" y="-1"/>
            <a:ext cx="6922576" cy="6857989"/>
          </a:xfrm>
        </p:spPr>
        <p:txBody>
          <a:bodyPr>
            <a:normAutofit fontScale="70000" lnSpcReduction="20000"/>
          </a:bodyPr>
          <a:lstStyle/>
          <a:p>
            <a:pPr marL="0" indent="0">
              <a:lnSpc>
                <a:spcPct val="110000"/>
              </a:lnSpc>
              <a:buNone/>
            </a:pPr>
            <a:endParaRPr lang="es-ES" sz="1100" dirty="0"/>
          </a:p>
          <a:p>
            <a:pPr marL="0" indent="0">
              <a:lnSpc>
                <a:spcPct val="110000"/>
              </a:lnSpc>
              <a:buNone/>
            </a:pPr>
            <a:r>
              <a:rPr lang="es-ES" sz="2400" dirty="0"/>
              <a:t>Texto1 (Capítulo 1)  </a:t>
            </a:r>
          </a:p>
          <a:p>
            <a:pPr marL="0" indent="0">
              <a:lnSpc>
                <a:spcPct val="110000"/>
              </a:lnSpc>
              <a:buNone/>
            </a:pPr>
            <a:r>
              <a:rPr lang="es-ES" sz="2400" dirty="0"/>
              <a:t>                                                                                                                                 </a:t>
            </a:r>
            <a:r>
              <a:rPr lang="es-ES" sz="2800" dirty="0"/>
              <a:t>En un lugar de la Mancha, de cuyo nombre no quiero acordarme, </a:t>
            </a:r>
            <a:r>
              <a:rPr lang="es-ES" sz="2800" u="sng" dirty="0"/>
              <a:t>vivía</a:t>
            </a:r>
            <a:r>
              <a:rPr lang="es-ES" sz="2800" dirty="0"/>
              <a:t> no hace mucho un hidalgo de los de lanza ya olvidada, escudo antiguo, </a:t>
            </a:r>
            <a:r>
              <a:rPr lang="es-ES" sz="2800" dirty="0" err="1"/>
              <a:t>rocín</a:t>
            </a:r>
            <a:r>
              <a:rPr lang="es-ES" sz="2800" dirty="0"/>
              <a:t> flaco y galgo corredor. </a:t>
            </a:r>
            <a:r>
              <a:rPr lang="es-ES" sz="2800" u="sng" dirty="0"/>
              <a:t>Consumían</a:t>
            </a:r>
            <a:r>
              <a:rPr lang="es-ES" sz="2800" dirty="0"/>
              <a:t> tres partes de su hacienda una olla con algo </a:t>
            </a:r>
            <a:r>
              <a:rPr lang="es-ES" sz="2800" dirty="0" err="1"/>
              <a:t>más</a:t>
            </a:r>
            <a:r>
              <a:rPr lang="es-ES" sz="2800" dirty="0"/>
              <a:t> de vaca que carnero, ropa vieja casi todas las noches, huevos con torreznos los </a:t>
            </a:r>
            <a:r>
              <a:rPr lang="es-ES" sz="2800" dirty="0" err="1"/>
              <a:t>sábados</a:t>
            </a:r>
            <a:r>
              <a:rPr lang="es-ES" sz="2800" dirty="0"/>
              <a:t>, lentejas los viernes y </a:t>
            </a:r>
            <a:r>
              <a:rPr lang="es-ES" sz="2800" dirty="0" err="1"/>
              <a:t>algún</a:t>
            </a:r>
            <a:r>
              <a:rPr lang="es-ES" sz="2800" dirty="0"/>
              <a:t> palomino de </a:t>
            </a:r>
            <a:r>
              <a:rPr lang="es-ES" sz="2800" dirty="0" err="1"/>
              <a:t>añadidura</a:t>
            </a:r>
            <a:r>
              <a:rPr lang="es-ES" sz="2800" dirty="0"/>
              <a:t> los domingos. El resto de ella lo </a:t>
            </a:r>
            <a:r>
              <a:rPr lang="es-ES" sz="2800" u="sng" dirty="0"/>
              <a:t>concluían</a:t>
            </a:r>
            <a:r>
              <a:rPr lang="es-ES" sz="2800" dirty="0"/>
              <a:t> un sayo de velarte negro y, para las fiestas, calzas de terciopelo con sus pantuflos a juego, </a:t>
            </a:r>
            <a:r>
              <a:rPr lang="es-ES" sz="2800" dirty="0" err="1"/>
              <a:t>honrándose</a:t>
            </a:r>
            <a:r>
              <a:rPr lang="es-ES" sz="2800" dirty="0"/>
              <a:t> entre semana con un traje pardo de lo </a:t>
            </a:r>
            <a:r>
              <a:rPr lang="es-ES" sz="2800" dirty="0" err="1"/>
              <a:t>más</a:t>
            </a:r>
            <a:r>
              <a:rPr lang="es-ES" sz="2800" dirty="0"/>
              <a:t> fino.                                                                                                             </a:t>
            </a:r>
          </a:p>
          <a:p>
            <a:pPr marL="0" indent="0">
              <a:lnSpc>
                <a:spcPct val="110000"/>
              </a:lnSpc>
              <a:buNone/>
            </a:pPr>
            <a:r>
              <a:rPr lang="es-ES" sz="2800" u="sng" dirty="0"/>
              <a:t>Tenía</a:t>
            </a:r>
            <a:r>
              <a:rPr lang="es-ES" sz="2800" dirty="0"/>
              <a:t> en su casa un ama que </a:t>
            </a:r>
            <a:r>
              <a:rPr lang="es-ES" sz="2800" u="sng" dirty="0"/>
              <a:t>pasaba</a:t>
            </a:r>
            <a:r>
              <a:rPr lang="es-ES" sz="2800" dirty="0"/>
              <a:t> de los cuarenta y una sobrina que no </a:t>
            </a:r>
            <a:r>
              <a:rPr lang="es-ES" sz="2800" u="sng" dirty="0"/>
              <a:t>llegaba</a:t>
            </a:r>
            <a:r>
              <a:rPr lang="es-ES" sz="2800" dirty="0"/>
              <a:t> a los veinte, y un mozo de campo y cuadra que lo mismo </a:t>
            </a:r>
            <a:r>
              <a:rPr lang="es-ES" sz="2800" u="sng" dirty="0"/>
              <a:t>ensillaba</a:t>
            </a:r>
            <a:r>
              <a:rPr lang="es-ES" sz="2800" dirty="0"/>
              <a:t> el </a:t>
            </a:r>
            <a:r>
              <a:rPr lang="es-ES" sz="2800" dirty="0" err="1"/>
              <a:t>rocín</a:t>
            </a:r>
            <a:r>
              <a:rPr lang="es-ES" sz="2800" dirty="0"/>
              <a:t> que </a:t>
            </a:r>
            <a:r>
              <a:rPr lang="es-ES" sz="2800" u="sng" dirty="0"/>
              <a:t>tomaba</a:t>
            </a:r>
            <a:r>
              <a:rPr lang="es-ES" sz="2800" dirty="0"/>
              <a:t> la podadera. </a:t>
            </a:r>
            <a:r>
              <a:rPr lang="es-ES" sz="2800" u="sng" dirty="0"/>
              <a:t>Frisaba</a:t>
            </a:r>
            <a:r>
              <a:rPr lang="es-ES" sz="2800" dirty="0"/>
              <a:t> la edad de nuestro hidalgo los cincuenta </a:t>
            </a:r>
            <a:r>
              <a:rPr lang="es-ES" sz="2800" dirty="0" err="1"/>
              <a:t>años</a:t>
            </a:r>
            <a:r>
              <a:rPr lang="es-ES" sz="2800" dirty="0"/>
              <a:t>. </a:t>
            </a:r>
            <a:r>
              <a:rPr lang="es-ES" sz="2800" u="sng" dirty="0"/>
              <a:t>Era</a:t>
            </a:r>
            <a:r>
              <a:rPr lang="es-ES" sz="2800" dirty="0"/>
              <a:t> de </a:t>
            </a:r>
            <a:r>
              <a:rPr lang="es-ES" sz="2800" dirty="0" err="1"/>
              <a:t>complexión</a:t>
            </a:r>
            <a:r>
              <a:rPr lang="es-ES" sz="2800" dirty="0"/>
              <a:t> recia, seco de carnes, enjuto de rostro, gran madrugador y amigo de la caza. (Destino, Trapiello, 2015)</a:t>
            </a:r>
          </a:p>
          <a:p>
            <a:pPr>
              <a:lnSpc>
                <a:spcPct val="110000"/>
              </a:lnSpc>
            </a:pPr>
            <a:r>
              <a:rPr lang="es-ES" sz="2800" b="1" dirty="0"/>
              <a:t> </a:t>
            </a:r>
            <a:endParaRPr lang="es-ES" sz="2800" dirty="0"/>
          </a:p>
          <a:p>
            <a:pPr>
              <a:lnSpc>
                <a:spcPct val="110000"/>
              </a:lnSpc>
            </a:pPr>
            <a:endParaRPr lang="es-ES" sz="1100" dirty="0"/>
          </a:p>
        </p:txBody>
      </p:sp>
    </p:spTree>
    <p:extLst>
      <p:ext uri="{BB962C8B-B14F-4D97-AF65-F5344CB8AC3E}">
        <p14:creationId xmlns:p14="http://schemas.microsoft.com/office/powerpoint/2010/main" val="509892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B464CE-6EE9-D8AB-9112-03B71790617D}"/>
              </a:ext>
            </a:extLst>
          </p:cNvPr>
          <p:cNvSpPr>
            <a:spLocks noGrp="1"/>
          </p:cNvSpPr>
          <p:nvPr>
            <p:ph type="title"/>
          </p:nvPr>
        </p:nvSpPr>
        <p:spPr>
          <a:xfrm>
            <a:off x="472966" y="362309"/>
            <a:ext cx="4761235" cy="1552755"/>
          </a:xfrm>
        </p:spPr>
        <p:txBody>
          <a:bodyPr anchor="b">
            <a:normAutofit/>
          </a:bodyPr>
          <a:lstStyle/>
          <a:p>
            <a:r>
              <a:rPr lang="es-ES" sz="2000" dirty="0"/>
              <a:t>1. Selecciona en el texto 1, las palabras que se refieren a la comida, a la ropa, la descripción física y a las aficiones. Después busca su significado.  </a:t>
            </a:r>
            <a:r>
              <a:rPr lang="es-ES" sz="2000" dirty="0">
                <a:solidFill>
                  <a:srgbClr val="92D050"/>
                </a:solidFill>
              </a:rPr>
              <a:t>Léxico </a:t>
            </a:r>
            <a:br>
              <a:rPr lang="es-ES" sz="1700" dirty="0"/>
            </a:br>
            <a:endParaRPr lang="es-ES" sz="1700" dirty="0"/>
          </a:p>
        </p:txBody>
      </p:sp>
      <p:pic>
        <p:nvPicPr>
          <p:cNvPr id="5" name="Imagen 4" descr="Personas sentadas en una mesa&#10;&#10;El contenido generado por IA puede ser incorrecto.">
            <a:extLst>
              <a:ext uri="{FF2B5EF4-FFF2-40B4-BE49-F238E27FC236}">
                <a16:creationId xmlns:a16="http://schemas.microsoft.com/office/drawing/2014/main" id="{B4E46C93-BEB6-82CF-F15A-54177EF1323D}"/>
              </a:ext>
            </a:extLst>
          </p:cNvPr>
          <p:cNvPicPr>
            <a:picLocks noChangeAspect="1"/>
          </p:cNvPicPr>
          <p:nvPr/>
        </p:nvPicPr>
        <p:blipFill>
          <a:blip r:embed="rId2"/>
          <a:stretch>
            <a:fillRect/>
          </a:stretch>
        </p:blipFill>
        <p:spPr>
          <a:xfrm>
            <a:off x="5691260" y="901700"/>
            <a:ext cx="6311553" cy="4841376"/>
          </a:xfrm>
          <a:prstGeom prst="rect">
            <a:avLst/>
          </a:prstGeom>
        </p:spPr>
      </p:pic>
      <p:graphicFrame>
        <p:nvGraphicFramePr>
          <p:cNvPr id="11" name="Marcador de contenido 2">
            <a:extLst>
              <a:ext uri="{FF2B5EF4-FFF2-40B4-BE49-F238E27FC236}">
                <a16:creationId xmlns:a16="http://schemas.microsoft.com/office/drawing/2014/main" id="{D4F36360-2EAE-EA4A-2FDB-4576242C9B0A}"/>
              </a:ext>
            </a:extLst>
          </p:cNvPr>
          <p:cNvGraphicFramePr>
            <a:graphicFrameLocks noGrp="1"/>
          </p:cNvGraphicFramePr>
          <p:nvPr>
            <p:ph idx="1"/>
          </p:nvPr>
        </p:nvGraphicFramePr>
        <p:xfrm>
          <a:off x="612648" y="2584058"/>
          <a:ext cx="4621553" cy="31590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4228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9118D6-CD63-9666-8816-9878D78E7410}"/>
              </a:ext>
            </a:extLst>
          </p:cNvPr>
          <p:cNvSpPr>
            <a:spLocks noGrp="1"/>
          </p:cNvSpPr>
          <p:nvPr>
            <p:ph type="title"/>
          </p:nvPr>
        </p:nvSpPr>
        <p:spPr>
          <a:xfrm>
            <a:off x="139485" y="139485"/>
            <a:ext cx="12052515" cy="1541413"/>
          </a:xfrm>
        </p:spPr>
        <p:txBody>
          <a:bodyPr>
            <a:normAutofit fontScale="90000"/>
          </a:bodyPr>
          <a:lstStyle/>
          <a:p>
            <a:r>
              <a:rPr lang="es-ES" dirty="0"/>
              <a:t>2. ¿A quién corresponde la descripción del texto?     </a:t>
            </a:r>
            <a:br>
              <a:rPr lang="es-ES" dirty="0"/>
            </a:br>
            <a:r>
              <a:rPr lang="es-ES" dirty="0"/>
              <a:t>     Haz una descripción física de las ilustraciones  las    </a:t>
            </a:r>
            <a:br>
              <a:rPr lang="es-ES" dirty="0"/>
            </a:br>
            <a:r>
              <a:rPr lang="es-ES" dirty="0"/>
              <a:t>     ilustraciones  </a:t>
            </a:r>
            <a:r>
              <a:rPr lang="es-ES" dirty="0">
                <a:solidFill>
                  <a:srgbClr val="0070C0"/>
                </a:solidFill>
              </a:rPr>
              <a:t>Escrita/oral </a:t>
            </a:r>
            <a:br>
              <a:rPr lang="es-ES" dirty="0"/>
            </a:br>
            <a:endParaRPr lang="es-ES" dirty="0"/>
          </a:p>
        </p:txBody>
      </p:sp>
      <p:pic>
        <p:nvPicPr>
          <p:cNvPr id="8" name="Marcador de contenido 7" descr="Un dibujo de una persona&#10;&#10;El contenido generado por IA puede ser incorrecto.">
            <a:extLst>
              <a:ext uri="{FF2B5EF4-FFF2-40B4-BE49-F238E27FC236}">
                <a16:creationId xmlns:a16="http://schemas.microsoft.com/office/drawing/2014/main" id="{89FCBD04-5539-EF8C-926F-8E3040D5DEF9}"/>
              </a:ext>
            </a:extLst>
          </p:cNvPr>
          <p:cNvPicPr>
            <a:picLocks noGrp="1" noChangeAspect="1"/>
          </p:cNvPicPr>
          <p:nvPr>
            <p:ph idx="1"/>
          </p:nvPr>
        </p:nvPicPr>
        <p:blipFill>
          <a:blip r:embed="rId2"/>
          <a:stretch>
            <a:fillRect/>
          </a:stretch>
        </p:blipFill>
        <p:spPr>
          <a:xfrm>
            <a:off x="0" y="1891506"/>
            <a:ext cx="12192000" cy="4695274"/>
          </a:xfrm>
          <a:prstGeom prst="rect">
            <a:avLst/>
          </a:prstGeom>
        </p:spPr>
      </p:pic>
    </p:spTree>
    <p:extLst>
      <p:ext uri="{BB962C8B-B14F-4D97-AF65-F5344CB8AC3E}">
        <p14:creationId xmlns:p14="http://schemas.microsoft.com/office/powerpoint/2010/main" val="1085846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gato, texto, interior, foto&#10;&#10;El contenido generado por IA puede ser incorrecto.">
            <a:extLst>
              <a:ext uri="{FF2B5EF4-FFF2-40B4-BE49-F238E27FC236}">
                <a16:creationId xmlns:a16="http://schemas.microsoft.com/office/drawing/2014/main" id="{5BF0B0E5-FB36-7B91-C79B-FE5AA7662810}"/>
              </a:ext>
            </a:extLst>
          </p:cNvPr>
          <p:cNvPicPr>
            <a:picLocks noChangeAspect="1"/>
          </p:cNvPicPr>
          <p:nvPr/>
        </p:nvPicPr>
        <p:blipFill>
          <a:blip r:embed="rId2"/>
          <a:srcRect t="6551" r="-2" b="-2"/>
          <a:stretch>
            <a:fillRect/>
          </a:stretch>
        </p:blipFill>
        <p:spPr>
          <a:xfrm>
            <a:off x="20" y="10"/>
            <a:ext cx="4910308" cy="6857990"/>
          </a:xfrm>
          <a:prstGeom prst="rect">
            <a:avLst/>
          </a:prstGeom>
        </p:spPr>
      </p:pic>
      <p:sp>
        <p:nvSpPr>
          <p:cNvPr id="3" name="Marcador de contenido 2">
            <a:extLst>
              <a:ext uri="{FF2B5EF4-FFF2-40B4-BE49-F238E27FC236}">
                <a16:creationId xmlns:a16="http://schemas.microsoft.com/office/drawing/2014/main" id="{BEF8B7D7-F6EE-8C2E-46FD-33605305CAA4}"/>
              </a:ext>
            </a:extLst>
          </p:cNvPr>
          <p:cNvSpPr>
            <a:spLocks noGrp="1"/>
          </p:cNvSpPr>
          <p:nvPr>
            <p:ph idx="1"/>
          </p:nvPr>
        </p:nvSpPr>
        <p:spPr>
          <a:xfrm>
            <a:off x="5129939" y="45719"/>
            <a:ext cx="7062061" cy="6812281"/>
          </a:xfrm>
        </p:spPr>
        <p:txBody>
          <a:bodyPr>
            <a:normAutofit fontScale="92500" lnSpcReduction="20000"/>
          </a:bodyPr>
          <a:lstStyle/>
          <a:p>
            <a:pPr marL="0" indent="0">
              <a:lnSpc>
                <a:spcPct val="110000"/>
              </a:lnSpc>
              <a:buNone/>
            </a:pPr>
            <a:r>
              <a:rPr lang="es-ES" sz="1000" b="1" dirty="0"/>
              <a:t> </a:t>
            </a:r>
          </a:p>
          <a:p>
            <a:pPr marL="0" indent="0">
              <a:lnSpc>
                <a:spcPct val="110000"/>
              </a:lnSpc>
              <a:buNone/>
            </a:pPr>
            <a:r>
              <a:rPr lang="es-ES" sz="2400" b="1" dirty="0"/>
              <a:t>3. ¿A qué tiempo verbal pertenecen los verbos subrayados? ¿El texto es descriptivo o narrativo?</a:t>
            </a:r>
            <a:endParaRPr lang="es-ES" sz="2400" dirty="0"/>
          </a:p>
          <a:p>
            <a:pPr marL="0" indent="0">
              <a:lnSpc>
                <a:spcPct val="110000"/>
              </a:lnSpc>
              <a:buNone/>
            </a:pPr>
            <a:r>
              <a:rPr lang="es-ES" sz="2400" b="1" dirty="0"/>
              <a:t>Relaciona las frases con su uso:  </a:t>
            </a:r>
            <a:r>
              <a:rPr lang="es-ES" sz="2400" b="1" dirty="0">
                <a:solidFill>
                  <a:srgbClr val="00B0F0"/>
                </a:solidFill>
              </a:rPr>
              <a:t>Gramática </a:t>
            </a:r>
            <a:endParaRPr lang="es-ES" sz="2400" dirty="0">
              <a:solidFill>
                <a:srgbClr val="00B0F0"/>
              </a:solidFill>
            </a:endParaRPr>
          </a:p>
          <a:p>
            <a:pPr marL="0" indent="0">
              <a:lnSpc>
                <a:spcPct val="110000"/>
              </a:lnSpc>
              <a:buNone/>
            </a:pPr>
            <a:r>
              <a:rPr lang="es-ES" sz="2400" dirty="0"/>
              <a:t>1. Vivía no hace mucho</a:t>
            </a:r>
          </a:p>
          <a:p>
            <a:pPr marL="0" indent="0">
              <a:lnSpc>
                <a:spcPct val="110000"/>
              </a:lnSpc>
              <a:buNone/>
            </a:pPr>
            <a:r>
              <a:rPr lang="es-ES" sz="2400" dirty="0"/>
              <a:t>2. Consumían tres partes de su hacienda</a:t>
            </a:r>
          </a:p>
          <a:p>
            <a:pPr marL="0" indent="0">
              <a:lnSpc>
                <a:spcPct val="110000"/>
              </a:lnSpc>
              <a:buNone/>
            </a:pPr>
            <a:r>
              <a:rPr lang="es-ES" sz="2400" dirty="0"/>
              <a:t>3. Frisaba la edad de nuestro hidalgo los cincuenta     </a:t>
            </a:r>
          </a:p>
          <a:p>
            <a:pPr marL="0" indent="0">
              <a:lnSpc>
                <a:spcPct val="110000"/>
              </a:lnSpc>
              <a:buNone/>
            </a:pPr>
            <a:r>
              <a:rPr lang="es-ES" sz="2400" dirty="0"/>
              <a:t>    </a:t>
            </a:r>
            <a:r>
              <a:rPr lang="es-ES" sz="2400" dirty="0" err="1"/>
              <a:t>años</a:t>
            </a:r>
            <a:endParaRPr lang="es-ES" sz="2400" dirty="0"/>
          </a:p>
          <a:p>
            <a:pPr marL="0" indent="0">
              <a:lnSpc>
                <a:spcPct val="110000"/>
              </a:lnSpc>
              <a:buNone/>
            </a:pPr>
            <a:r>
              <a:rPr lang="es-ES" sz="2400" dirty="0"/>
              <a:t>4. Era de complexión recia</a:t>
            </a:r>
          </a:p>
          <a:p>
            <a:pPr marL="0" indent="0">
              <a:lnSpc>
                <a:spcPct val="110000"/>
              </a:lnSpc>
              <a:buNone/>
            </a:pPr>
            <a:r>
              <a:rPr lang="es-ES" sz="2400" dirty="0"/>
              <a:t>       a. acciones habituales: </a:t>
            </a:r>
          </a:p>
          <a:p>
            <a:pPr marL="0" indent="0">
              <a:lnSpc>
                <a:spcPct val="110000"/>
              </a:lnSpc>
              <a:buNone/>
            </a:pPr>
            <a:r>
              <a:rPr lang="es-ES" sz="2400" dirty="0"/>
              <a:t>       b. descripción en el pasado:</a:t>
            </a:r>
          </a:p>
          <a:p>
            <a:pPr marL="0" indent="0">
              <a:lnSpc>
                <a:spcPct val="110000"/>
              </a:lnSpc>
              <a:buNone/>
            </a:pPr>
            <a:r>
              <a:rPr lang="es-ES" sz="2400" b="1" dirty="0"/>
              <a:t> </a:t>
            </a:r>
            <a:endParaRPr lang="es-ES" sz="2400" dirty="0"/>
          </a:p>
          <a:p>
            <a:pPr marL="0" indent="0">
              <a:lnSpc>
                <a:spcPct val="110000"/>
              </a:lnSpc>
              <a:buNone/>
            </a:pPr>
            <a:r>
              <a:rPr lang="es-ES" sz="2400" b="1" dirty="0"/>
              <a:t> 4. Tarea final. Rescribe el texto con tus palabras. </a:t>
            </a:r>
            <a:r>
              <a:rPr lang="es-ES" sz="2400" b="1" dirty="0">
                <a:solidFill>
                  <a:srgbClr val="0070C0"/>
                </a:solidFill>
              </a:rPr>
              <a:t>Escrita</a:t>
            </a:r>
            <a:endParaRPr lang="es-ES" sz="2400" dirty="0">
              <a:solidFill>
                <a:srgbClr val="0070C0"/>
              </a:solidFill>
            </a:endParaRPr>
          </a:p>
          <a:p>
            <a:pPr marL="0" indent="0">
              <a:lnSpc>
                <a:spcPct val="110000"/>
              </a:lnSpc>
              <a:buNone/>
            </a:pPr>
            <a:r>
              <a:rPr lang="es-ES" sz="2400" dirty="0"/>
              <a:t>     </a:t>
            </a:r>
            <a:r>
              <a:rPr lang="es-ES" sz="2400" dirty="0">
                <a:solidFill>
                  <a:srgbClr val="FF0000"/>
                </a:solidFill>
              </a:rPr>
              <a:t>No recuerdo el nombre del lugar de la Mancha, donde vivía un señor antiguo….</a:t>
            </a:r>
          </a:p>
          <a:p>
            <a:pPr marL="0" indent="0">
              <a:lnSpc>
                <a:spcPct val="110000"/>
              </a:lnSpc>
              <a:buNone/>
            </a:pPr>
            <a:r>
              <a:rPr lang="es-ES" sz="2400" dirty="0"/>
              <a:t> </a:t>
            </a:r>
          </a:p>
          <a:p>
            <a:pPr>
              <a:lnSpc>
                <a:spcPct val="110000"/>
              </a:lnSpc>
            </a:pPr>
            <a:endParaRPr lang="es-ES" sz="1000" dirty="0"/>
          </a:p>
        </p:txBody>
      </p:sp>
      <p:sp>
        <p:nvSpPr>
          <p:cNvPr id="2" name="Título 1">
            <a:extLst>
              <a:ext uri="{FF2B5EF4-FFF2-40B4-BE49-F238E27FC236}">
                <a16:creationId xmlns:a16="http://schemas.microsoft.com/office/drawing/2014/main" id="{9E9239AE-E29F-E333-7B73-0BB1FB6DA372}"/>
              </a:ext>
            </a:extLst>
          </p:cNvPr>
          <p:cNvSpPr>
            <a:spLocks noGrp="1"/>
          </p:cNvSpPr>
          <p:nvPr>
            <p:ph type="title"/>
          </p:nvPr>
        </p:nvSpPr>
        <p:spPr>
          <a:xfrm flipV="1">
            <a:off x="-416461" y="-384260"/>
            <a:ext cx="10653578" cy="62769"/>
          </a:xfrm>
        </p:spPr>
        <p:txBody>
          <a:bodyPr>
            <a:normAutofit fontScale="90000"/>
          </a:bodyPr>
          <a:lstStyle/>
          <a:p>
            <a:endParaRPr lang="es-ES" dirty="0"/>
          </a:p>
        </p:txBody>
      </p:sp>
    </p:spTree>
    <p:extLst>
      <p:ext uri="{BB962C8B-B14F-4D97-AF65-F5344CB8AC3E}">
        <p14:creationId xmlns:p14="http://schemas.microsoft.com/office/powerpoint/2010/main" val="2300381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BC95D6D-49AD-668C-591E-0B4CD2DDB7FF}"/>
              </a:ext>
            </a:extLst>
          </p:cNvPr>
          <p:cNvSpPr>
            <a:spLocks noGrp="1"/>
          </p:cNvSpPr>
          <p:nvPr>
            <p:ph idx="1"/>
          </p:nvPr>
        </p:nvSpPr>
        <p:spPr>
          <a:xfrm>
            <a:off x="244699" y="254357"/>
            <a:ext cx="6606862" cy="6349285"/>
          </a:xfrm>
        </p:spPr>
        <p:txBody>
          <a:bodyPr>
            <a:normAutofit fontScale="85000" lnSpcReduction="10000"/>
          </a:bodyPr>
          <a:lstStyle/>
          <a:p>
            <a:pPr marL="0" indent="0">
              <a:lnSpc>
                <a:spcPct val="110000"/>
              </a:lnSpc>
              <a:buNone/>
            </a:pPr>
            <a:r>
              <a:rPr lang="es-ES" dirty="0"/>
              <a:t>Texto 2 (intermedio B1) </a:t>
            </a:r>
          </a:p>
          <a:p>
            <a:pPr marL="0" indent="0">
              <a:lnSpc>
                <a:spcPct val="110000"/>
              </a:lnSpc>
              <a:buNone/>
            </a:pPr>
            <a:endParaRPr lang="es-ES" dirty="0">
              <a:solidFill>
                <a:srgbClr val="FFC000"/>
              </a:solidFill>
            </a:endParaRPr>
          </a:p>
          <a:p>
            <a:pPr marL="0" indent="0">
              <a:lnSpc>
                <a:spcPct val="110000"/>
              </a:lnSpc>
              <a:buNone/>
            </a:pPr>
            <a:r>
              <a:rPr lang="es-ES" b="1" dirty="0"/>
              <a:t>1. ¿Qué diferencias encuentras con estos nombres de caballeros? </a:t>
            </a:r>
            <a:r>
              <a:rPr lang="es-ES" dirty="0"/>
              <a:t>Qué adjetivos te parecen más adecuados para definirlos                                                </a:t>
            </a:r>
            <a:r>
              <a:rPr lang="es-ES" dirty="0">
                <a:solidFill>
                  <a:srgbClr val="0070C0"/>
                </a:solidFill>
              </a:rPr>
              <a:t>Oral</a:t>
            </a:r>
            <a:r>
              <a:rPr lang="es-ES" dirty="0"/>
              <a:t>                             </a:t>
            </a:r>
          </a:p>
          <a:p>
            <a:pPr marL="0" indent="0">
              <a:lnSpc>
                <a:spcPct val="110000"/>
              </a:lnSpc>
              <a:buNone/>
            </a:pPr>
            <a:r>
              <a:rPr lang="es-ES" dirty="0"/>
              <a:t>Amadís de Gaula, </a:t>
            </a:r>
            <a:r>
              <a:rPr lang="es-ES" dirty="0" err="1"/>
              <a:t>Palmerín</a:t>
            </a:r>
            <a:r>
              <a:rPr lang="es-ES" dirty="0"/>
              <a:t> de Inglaterra, </a:t>
            </a:r>
            <a:r>
              <a:rPr lang="es-ES" dirty="0" err="1"/>
              <a:t>Belianís</a:t>
            </a:r>
            <a:r>
              <a:rPr lang="es-ES" dirty="0"/>
              <a:t> de Grecia; Lancelot del Lago…  Don Quijote de la Mancha</a:t>
            </a:r>
          </a:p>
          <a:p>
            <a:pPr marL="0" indent="0">
              <a:lnSpc>
                <a:spcPct val="110000"/>
              </a:lnSpc>
              <a:buNone/>
            </a:pPr>
            <a:r>
              <a:rPr lang="es-ES" dirty="0"/>
              <a:t>Sonoro, gracioso, elegante, paródico, legendario, heroico, risible</a:t>
            </a:r>
          </a:p>
          <a:p>
            <a:pPr marL="0" indent="0">
              <a:lnSpc>
                <a:spcPct val="110000"/>
              </a:lnSpc>
              <a:buNone/>
            </a:pPr>
            <a:r>
              <a:rPr lang="es-ES" b="1" dirty="0"/>
              <a:t>2. ¿El origen de los caballeros también te resulta chocante?: </a:t>
            </a:r>
            <a:r>
              <a:rPr lang="es-ES" dirty="0"/>
              <a:t>                                                                       </a:t>
            </a:r>
            <a:r>
              <a:rPr lang="es-ES" dirty="0">
                <a:solidFill>
                  <a:srgbClr val="0070C0"/>
                </a:solidFill>
              </a:rPr>
              <a:t>Oral</a:t>
            </a:r>
            <a:r>
              <a:rPr lang="es-ES" dirty="0"/>
              <a:t>                                                                                Gaula, Inglaterra, Grecia, Camelot… la Mancha</a:t>
            </a:r>
          </a:p>
          <a:p>
            <a:pPr>
              <a:lnSpc>
                <a:spcPct val="110000"/>
              </a:lnSpc>
            </a:pPr>
            <a:endParaRPr lang="es-ES" sz="1400" dirty="0"/>
          </a:p>
        </p:txBody>
      </p:sp>
      <p:pic>
        <p:nvPicPr>
          <p:cNvPr id="5" name="Imagen 4" descr="Imagen que contiene agua, parado, hombre, frente&#10;&#10;El contenido generado por IA puede ser incorrecto.">
            <a:extLst>
              <a:ext uri="{FF2B5EF4-FFF2-40B4-BE49-F238E27FC236}">
                <a16:creationId xmlns:a16="http://schemas.microsoft.com/office/drawing/2014/main" id="{EDDA5FD9-60FB-62AE-81EB-D4F5E0C122D7}"/>
              </a:ext>
            </a:extLst>
          </p:cNvPr>
          <p:cNvPicPr>
            <a:picLocks noChangeAspect="1"/>
          </p:cNvPicPr>
          <p:nvPr/>
        </p:nvPicPr>
        <p:blipFill>
          <a:blip r:embed="rId2"/>
          <a:srcRect b="4835"/>
          <a:stretch>
            <a:fillRect/>
          </a:stretch>
        </p:blipFill>
        <p:spPr>
          <a:xfrm>
            <a:off x="6851561" y="10"/>
            <a:ext cx="5340439" cy="6857990"/>
          </a:xfrm>
          <a:prstGeom prst="rect">
            <a:avLst/>
          </a:prstGeom>
        </p:spPr>
      </p:pic>
      <p:sp>
        <p:nvSpPr>
          <p:cNvPr id="2" name="Título 1">
            <a:extLst>
              <a:ext uri="{FF2B5EF4-FFF2-40B4-BE49-F238E27FC236}">
                <a16:creationId xmlns:a16="http://schemas.microsoft.com/office/drawing/2014/main" id="{92B3A0AE-7A91-19FB-C1D9-6D04B54F15E3}"/>
              </a:ext>
            </a:extLst>
          </p:cNvPr>
          <p:cNvSpPr>
            <a:spLocks noGrp="1"/>
          </p:cNvSpPr>
          <p:nvPr>
            <p:ph type="title"/>
          </p:nvPr>
        </p:nvSpPr>
        <p:spPr>
          <a:xfrm flipV="1">
            <a:off x="612648" y="-257578"/>
            <a:ext cx="10653578" cy="103031"/>
          </a:xfrm>
        </p:spPr>
        <p:txBody>
          <a:bodyPr>
            <a:normAutofit fontScale="90000"/>
          </a:bodyPr>
          <a:lstStyle/>
          <a:p>
            <a:endParaRPr lang="es-ES" dirty="0"/>
          </a:p>
        </p:txBody>
      </p:sp>
    </p:spTree>
    <p:extLst>
      <p:ext uri="{BB962C8B-B14F-4D97-AF65-F5344CB8AC3E}">
        <p14:creationId xmlns:p14="http://schemas.microsoft.com/office/powerpoint/2010/main" val="2356845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AE18CC-EB81-FF24-B469-409A3E9D0008}"/>
              </a:ext>
            </a:extLst>
          </p:cNvPr>
          <p:cNvSpPr>
            <a:spLocks noGrp="1"/>
          </p:cNvSpPr>
          <p:nvPr>
            <p:ph type="title"/>
          </p:nvPr>
        </p:nvSpPr>
        <p:spPr>
          <a:xfrm>
            <a:off x="5568535" y="-384313"/>
            <a:ext cx="3389936" cy="384314"/>
          </a:xfrm>
        </p:spPr>
        <p:txBody>
          <a:bodyPr anchor="b">
            <a:normAutofit fontScale="90000"/>
          </a:bodyPr>
          <a:lstStyle/>
          <a:p>
            <a:endParaRPr lang="es-ES" dirty="0"/>
          </a:p>
        </p:txBody>
      </p:sp>
      <p:pic>
        <p:nvPicPr>
          <p:cNvPr id="7" name="Imagen 6" descr="Imagen que contiene exterior, hombre, bicicleta, frente&#10;&#10;El contenido generado por IA puede ser incorrecto.">
            <a:extLst>
              <a:ext uri="{FF2B5EF4-FFF2-40B4-BE49-F238E27FC236}">
                <a16:creationId xmlns:a16="http://schemas.microsoft.com/office/drawing/2014/main" id="{23EBFC29-CA5F-EE1C-4428-A75BA21864FB}"/>
              </a:ext>
            </a:extLst>
          </p:cNvPr>
          <p:cNvPicPr>
            <a:picLocks noChangeAspect="1"/>
          </p:cNvPicPr>
          <p:nvPr/>
        </p:nvPicPr>
        <p:blipFill>
          <a:blip r:embed="rId2"/>
          <a:srcRect l="13986" r="14415"/>
          <a:stretch>
            <a:fillRect/>
          </a:stretch>
        </p:blipFill>
        <p:spPr>
          <a:xfrm>
            <a:off x="20" y="10"/>
            <a:ext cx="4664745" cy="6857990"/>
          </a:xfrm>
          <a:prstGeom prst="rect">
            <a:avLst/>
          </a:prstGeom>
        </p:spPr>
      </p:pic>
      <p:sp>
        <p:nvSpPr>
          <p:cNvPr id="3" name="Marcador de contenido 2">
            <a:extLst>
              <a:ext uri="{FF2B5EF4-FFF2-40B4-BE49-F238E27FC236}">
                <a16:creationId xmlns:a16="http://schemas.microsoft.com/office/drawing/2014/main" id="{BAF611DB-27A3-6FF5-D106-9ED34426294E}"/>
              </a:ext>
            </a:extLst>
          </p:cNvPr>
          <p:cNvSpPr>
            <a:spLocks noGrp="1"/>
          </p:cNvSpPr>
          <p:nvPr>
            <p:ph idx="1"/>
          </p:nvPr>
        </p:nvSpPr>
        <p:spPr>
          <a:xfrm>
            <a:off x="4876800" y="543338"/>
            <a:ext cx="7050157" cy="6314662"/>
          </a:xfrm>
        </p:spPr>
        <p:txBody>
          <a:bodyPr>
            <a:normAutofit fontScale="62500" lnSpcReduction="20000"/>
          </a:bodyPr>
          <a:lstStyle/>
          <a:p>
            <a:pPr marL="0" indent="0">
              <a:lnSpc>
                <a:spcPct val="110000"/>
              </a:lnSpc>
              <a:buNone/>
            </a:pPr>
            <a:r>
              <a:rPr lang="es-ES" dirty="0"/>
              <a:t>Texto 2 (B1)</a:t>
            </a:r>
          </a:p>
          <a:p>
            <a:pPr marL="0" indent="0">
              <a:lnSpc>
                <a:spcPct val="110000"/>
              </a:lnSpc>
              <a:buNone/>
            </a:pPr>
            <a:r>
              <a:rPr lang="es-ES" dirty="0"/>
              <a:t>Don Quijote fue a ver a su </a:t>
            </a:r>
            <a:r>
              <a:rPr lang="es-ES" dirty="0" err="1"/>
              <a:t>débil</a:t>
            </a:r>
            <a:r>
              <a:rPr lang="es-ES" dirty="0"/>
              <a:t> caballo, que a </a:t>
            </a:r>
            <a:r>
              <a:rPr lang="es-ES" dirty="0" err="1"/>
              <a:t>él</a:t>
            </a:r>
            <a:r>
              <a:rPr lang="es-ES" dirty="0"/>
              <a:t> le </a:t>
            </a:r>
            <a:r>
              <a:rPr lang="es-ES" dirty="0" err="1"/>
              <a:t>parecía</a:t>
            </a:r>
            <a:r>
              <a:rPr lang="es-ES" dirty="0"/>
              <a:t> mejor que Babieca, el caballo del Cid20. Tardó cuatro </a:t>
            </a:r>
            <a:r>
              <a:rPr lang="es-ES" dirty="0" err="1"/>
              <a:t>días</a:t>
            </a:r>
            <a:r>
              <a:rPr lang="es-ES" dirty="0"/>
              <a:t> en llamarlo Rocinante, nombre, en su </a:t>
            </a:r>
            <a:r>
              <a:rPr lang="es-ES" dirty="0" err="1"/>
              <a:t>opinión</a:t>
            </a:r>
            <a:r>
              <a:rPr lang="es-ES" dirty="0"/>
              <a:t>, elegante y musical, perfecto para el caballo de un caballero tan importante como </a:t>
            </a:r>
            <a:r>
              <a:rPr lang="es-ES" dirty="0" err="1"/>
              <a:t>él</a:t>
            </a:r>
            <a:r>
              <a:rPr lang="es-ES" dirty="0"/>
              <a:t>. </a:t>
            </a:r>
          </a:p>
          <a:p>
            <a:pPr marL="0" indent="0">
              <a:lnSpc>
                <a:spcPct val="110000"/>
              </a:lnSpc>
              <a:buNone/>
            </a:pPr>
            <a:r>
              <a:rPr lang="es-ES" dirty="0"/>
              <a:t>Nuestro hidalgo quiso </a:t>
            </a:r>
            <a:r>
              <a:rPr lang="es-ES" dirty="0" err="1"/>
              <a:t>también</a:t>
            </a:r>
            <a:r>
              <a:rPr lang="es-ES" dirty="0"/>
              <a:t> buscar un nombre para sí mismo. </a:t>
            </a:r>
            <a:r>
              <a:rPr lang="es-ES" dirty="0" err="1"/>
              <a:t>Después</a:t>
            </a:r>
            <a:r>
              <a:rPr lang="es-ES" dirty="0"/>
              <a:t> de pensar mucho durante ocho </a:t>
            </a:r>
            <a:r>
              <a:rPr lang="es-ES" dirty="0" err="1"/>
              <a:t>días</a:t>
            </a:r>
            <a:r>
              <a:rPr lang="es-ES" dirty="0"/>
              <a:t>, </a:t>
            </a:r>
            <a:r>
              <a:rPr lang="es-ES" dirty="0" err="1"/>
              <a:t>decidio</a:t>
            </a:r>
            <a:r>
              <a:rPr lang="es-ES" dirty="0"/>
              <a:t>́ llamarse don Quijote. Se </a:t>
            </a:r>
            <a:r>
              <a:rPr lang="es-ES" dirty="0" err="1"/>
              <a:t>acordo</a:t>
            </a:r>
            <a:r>
              <a:rPr lang="es-ES" dirty="0"/>
              <a:t>́, entonces, de que el valiente Amadís21 se llamaba </a:t>
            </a:r>
            <a:r>
              <a:rPr lang="es-ES" dirty="0" err="1"/>
              <a:t>Amadís</a:t>
            </a:r>
            <a:r>
              <a:rPr lang="es-ES" dirty="0"/>
              <a:t> </a:t>
            </a:r>
            <a:r>
              <a:rPr lang="es-ES" i="1" dirty="0"/>
              <a:t>de Gaula</a:t>
            </a:r>
            <a:r>
              <a:rPr lang="es-ES" dirty="0"/>
              <a:t>. Y por esta </a:t>
            </a:r>
            <a:r>
              <a:rPr lang="es-ES" dirty="0" err="1"/>
              <a:t>razón</a:t>
            </a:r>
            <a:r>
              <a:rPr lang="es-ES" dirty="0"/>
              <a:t>, nuestro buen caballero quiso </a:t>
            </a:r>
            <a:r>
              <a:rPr lang="es-ES" dirty="0" err="1"/>
              <a:t>también</a:t>
            </a:r>
            <a:r>
              <a:rPr lang="es-ES" dirty="0"/>
              <a:t> </a:t>
            </a:r>
            <a:r>
              <a:rPr lang="es-ES" dirty="0" err="1"/>
              <a:t>acompañar</a:t>
            </a:r>
            <a:r>
              <a:rPr lang="es-ES" dirty="0"/>
              <a:t> su nombre y llamarse don Quijote </a:t>
            </a:r>
            <a:r>
              <a:rPr lang="es-ES" i="1" dirty="0"/>
              <a:t>de la Mancha</a:t>
            </a:r>
            <a:r>
              <a:rPr lang="es-ES" dirty="0"/>
              <a:t>. </a:t>
            </a:r>
          </a:p>
          <a:p>
            <a:pPr marL="0" indent="0">
              <a:lnSpc>
                <a:spcPct val="110000"/>
              </a:lnSpc>
              <a:buNone/>
            </a:pPr>
            <a:r>
              <a:rPr lang="es-ES" dirty="0" err="1"/>
              <a:t>Después</a:t>
            </a:r>
            <a:r>
              <a:rPr lang="es-ES" dirty="0"/>
              <a:t> de todo esto, solo le faltaba buscar una dama para enamorarse. Pensaba </a:t>
            </a:r>
            <a:r>
              <a:rPr lang="es-ES" dirty="0" err="1"/>
              <a:t>él</a:t>
            </a:r>
            <a:r>
              <a:rPr lang="es-ES" dirty="0"/>
              <a:t> que un caballero andante sin amores es un </a:t>
            </a:r>
            <a:r>
              <a:rPr lang="es-ES" dirty="0" err="1"/>
              <a:t>árbol</a:t>
            </a:r>
            <a:r>
              <a:rPr lang="es-ES" dirty="0"/>
              <a:t> sin hojas y sin fruto, un cuerpo sin alma. </a:t>
            </a:r>
          </a:p>
          <a:p>
            <a:pPr marL="0" indent="0">
              <a:lnSpc>
                <a:spcPct val="110000"/>
              </a:lnSpc>
              <a:buNone/>
            </a:pPr>
            <a:r>
              <a:rPr lang="es-ES" dirty="0"/>
              <a:t>Se decía don Quijote: </a:t>
            </a:r>
          </a:p>
          <a:p>
            <a:pPr marL="0" indent="0">
              <a:lnSpc>
                <a:spcPct val="110000"/>
              </a:lnSpc>
              <a:buNone/>
            </a:pPr>
            <a:r>
              <a:rPr lang="es-ES" dirty="0"/>
              <a:t>–Si yo me encuentro por </a:t>
            </a:r>
            <a:r>
              <a:rPr lang="es-ES" dirty="0" err="1"/>
              <a:t>ahi</a:t>
            </a:r>
            <a:r>
              <a:rPr lang="es-ES" dirty="0"/>
              <a:t>́ con un gigante y le gano en singular batalla, debo tener una dama a quien </a:t>
            </a:r>
            <a:r>
              <a:rPr lang="es-ES" dirty="0" err="1"/>
              <a:t>enviárselo</a:t>
            </a:r>
            <a:r>
              <a:rPr lang="es-ES" dirty="0"/>
              <a:t> como regalo. </a:t>
            </a:r>
          </a:p>
          <a:p>
            <a:pPr marL="0" indent="0">
              <a:lnSpc>
                <a:spcPct val="110000"/>
              </a:lnSpc>
              <a:buNone/>
            </a:pPr>
            <a:r>
              <a:rPr lang="es-ES" dirty="0"/>
              <a:t>Y parece que don Quijote </a:t>
            </a:r>
            <a:r>
              <a:rPr lang="es-ES" dirty="0" err="1"/>
              <a:t>había</a:t>
            </a:r>
            <a:r>
              <a:rPr lang="es-ES" dirty="0"/>
              <a:t> estado enamorado de una buena moza  del Toboso, un pueblo vecino, aunque ella nunca lo supo. Se llamaba Aldonza Lorenzo. A don Quijote le </a:t>
            </a:r>
            <a:r>
              <a:rPr lang="es-ES" dirty="0" err="1"/>
              <a:t>parecio</a:t>
            </a:r>
            <a:r>
              <a:rPr lang="es-ES" dirty="0"/>
              <a:t>́ bien hacerla </a:t>
            </a:r>
            <a:r>
              <a:rPr lang="es-ES" dirty="0" err="1"/>
              <a:t>señora</a:t>
            </a:r>
            <a:r>
              <a:rPr lang="es-ES" dirty="0"/>
              <a:t> de sus pensamientos y buscarle un nombre elegante y musical, de princesa o gran dama. Y </a:t>
            </a:r>
            <a:r>
              <a:rPr lang="es-ES" dirty="0" err="1"/>
              <a:t>asi</a:t>
            </a:r>
            <a:r>
              <a:rPr lang="es-ES" dirty="0"/>
              <a:t>́, </a:t>
            </a:r>
            <a:r>
              <a:rPr lang="es-ES" dirty="0" err="1"/>
              <a:t>decidio</a:t>
            </a:r>
            <a:r>
              <a:rPr lang="es-ES" dirty="0"/>
              <a:t>́ llamarla Dulcinea del Toboso. </a:t>
            </a:r>
          </a:p>
          <a:p>
            <a:pPr>
              <a:lnSpc>
                <a:spcPct val="110000"/>
              </a:lnSpc>
            </a:pPr>
            <a:endParaRPr lang="es-ES" sz="1100" dirty="0"/>
          </a:p>
        </p:txBody>
      </p:sp>
    </p:spTree>
    <p:extLst>
      <p:ext uri="{BB962C8B-B14F-4D97-AF65-F5344CB8AC3E}">
        <p14:creationId xmlns:p14="http://schemas.microsoft.com/office/powerpoint/2010/main" val="2133551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0070B25-987D-0615-D4D6-CB2BFDAF91A7}"/>
              </a:ext>
            </a:extLst>
          </p:cNvPr>
          <p:cNvSpPr>
            <a:spLocks noGrp="1"/>
          </p:cNvSpPr>
          <p:nvPr>
            <p:ph idx="1"/>
          </p:nvPr>
        </p:nvSpPr>
        <p:spPr>
          <a:xfrm>
            <a:off x="193183" y="257577"/>
            <a:ext cx="6281861" cy="6051783"/>
          </a:xfrm>
        </p:spPr>
        <p:txBody>
          <a:bodyPr>
            <a:normAutofit fontScale="85000" lnSpcReduction="20000"/>
          </a:bodyPr>
          <a:lstStyle/>
          <a:p>
            <a:pPr marL="0" indent="0">
              <a:lnSpc>
                <a:spcPct val="110000"/>
              </a:lnSpc>
              <a:buNone/>
            </a:pPr>
            <a:r>
              <a:rPr lang="es-ES" b="1" dirty="0"/>
              <a:t>3. Escribe la secuencia de acciones de Don Quijote organizada con los siguientes conectores: </a:t>
            </a:r>
            <a:r>
              <a:rPr lang="es-ES" dirty="0"/>
              <a:t>En primer lugar, después, a continuación, finalmente. </a:t>
            </a:r>
            <a:r>
              <a:rPr lang="es-ES" dirty="0">
                <a:solidFill>
                  <a:srgbClr val="0070C0"/>
                </a:solidFill>
              </a:rPr>
              <a:t>Escrita</a:t>
            </a:r>
          </a:p>
          <a:p>
            <a:pPr marL="0" indent="0">
              <a:lnSpc>
                <a:spcPct val="110000"/>
              </a:lnSpc>
              <a:buNone/>
            </a:pPr>
            <a:r>
              <a:rPr lang="es-ES" dirty="0">
                <a:solidFill>
                  <a:srgbClr val="FF0000"/>
                </a:solidFill>
              </a:rPr>
              <a:t>En primer lugar, fue a ver a su débil caballo…                                       Después…. </a:t>
            </a:r>
          </a:p>
          <a:p>
            <a:pPr marL="0" indent="0">
              <a:lnSpc>
                <a:spcPct val="110000"/>
              </a:lnSpc>
              <a:buNone/>
            </a:pPr>
            <a:endParaRPr lang="es-ES" dirty="0"/>
          </a:p>
          <a:p>
            <a:pPr marL="0" indent="0">
              <a:lnSpc>
                <a:spcPct val="110000"/>
              </a:lnSpc>
              <a:buNone/>
            </a:pPr>
            <a:r>
              <a:rPr lang="es-ES" b="1" dirty="0"/>
              <a:t>4. Selecciona los verbos con su uso:  </a:t>
            </a:r>
            <a:r>
              <a:rPr lang="es-ES" b="1" dirty="0">
                <a:solidFill>
                  <a:srgbClr val="00B0F0"/>
                </a:solidFill>
              </a:rPr>
              <a:t>Gramática</a:t>
            </a:r>
            <a:r>
              <a:rPr lang="es-ES" b="1" dirty="0"/>
              <a:t> </a:t>
            </a:r>
          </a:p>
          <a:p>
            <a:pPr marL="0" indent="0">
              <a:lnSpc>
                <a:spcPct val="110000"/>
              </a:lnSpc>
              <a:buNone/>
            </a:pPr>
            <a:r>
              <a:rPr lang="es-ES" dirty="0"/>
              <a:t>a. Acción pasada terminada y completada en un momento determinado: </a:t>
            </a:r>
            <a:r>
              <a:rPr lang="es-ES" dirty="0">
                <a:solidFill>
                  <a:srgbClr val="FF0000"/>
                </a:solidFill>
              </a:rPr>
              <a:t>fue a ver… </a:t>
            </a:r>
          </a:p>
          <a:p>
            <a:pPr marL="0" indent="0">
              <a:lnSpc>
                <a:spcPct val="110000"/>
              </a:lnSpc>
              <a:buNone/>
            </a:pPr>
            <a:r>
              <a:rPr lang="es-ES" dirty="0"/>
              <a:t>b. Acción habitual no terminada o en desarrollo en el pasado: </a:t>
            </a:r>
            <a:r>
              <a:rPr lang="es-ES" dirty="0">
                <a:solidFill>
                  <a:srgbClr val="FF0000"/>
                </a:solidFill>
              </a:rPr>
              <a:t>le parecía…</a:t>
            </a:r>
          </a:p>
          <a:p>
            <a:pPr marL="0" indent="0">
              <a:lnSpc>
                <a:spcPct val="110000"/>
              </a:lnSpc>
              <a:buNone/>
            </a:pPr>
            <a:r>
              <a:rPr lang="es-ES" dirty="0"/>
              <a:t>c. Acción pasada anterior a otra acción también en el pasado: </a:t>
            </a:r>
          </a:p>
          <a:p>
            <a:pPr>
              <a:lnSpc>
                <a:spcPct val="110000"/>
              </a:lnSpc>
            </a:pPr>
            <a:endParaRPr lang="es-ES" sz="1500" dirty="0"/>
          </a:p>
        </p:txBody>
      </p:sp>
      <p:pic>
        <p:nvPicPr>
          <p:cNvPr id="5" name="Imagen 4" descr="Un dibujo de un monstruo&#10;&#10;El contenido generado por IA puede ser incorrecto.">
            <a:extLst>
              <a:ext uri="{FF2B5EF4-FFF2-40B4-BE49-F238E27FC236}">
                <a16:creationId xmlns:a16="http://schemas.microsoft.com/office/drawing/2014/main" id="{E7C66188-2DF6-B815-0298-8DBFB951F086}"/>
              </a:ext>
            </a:extLst>
          </p:cNvPr>
          <p:cNvPicPr>
            <a:picLocks noChangeAspect="1"/>
          </p:cNvPicPr>
          <p:nvPr/>
        </p:nvPicPr>
        <p:blipFill>
          <a:blip r:embed="rId2"/>
          <a:stretch>
            <a:fillRect/>
          </a:stretch>
        </p:blipFill>
        <p:spPr>
          <a:xfrm>
            <a:off x="6668226" y="257577"/>
            <a:ext cx="5523773" cy="6207617"/>
          </a:xfrm>
          <a:prstGeom prst="rect">
            <a:avLst/>
          </a:prstGeom>
        </p:spPr>
      </p:pic>
      <p:sp>
        <p:nvSpPr>
          <p:cNvPr id="2" name="Título 1">
            <a:extLst>
              <a:ext uri="{FF2B5EF4-FFF2-40B4-BE49-F238E27FC236}">
                <a16:creationId xmlns:a16="http://schemas.microsoft.com/office/drawing/2014/main" id="{E4C2725F-121E-5B42-AB48-1997405AFC2F}"/>
              </a:ext>
            </a:extLst>
          </p:cNvPr>
          <p:cNvSpPr>
            <a:spLocks noGrp="1"/>
          </p:cNvSpPr>
          <p:nvPr>
            <p:ph type="title"/>
          </p:nvPr>
        </p:nvSpPr>
        <p:spPr>
          <a:xfrm flipV="1">
            <a:off x="612648" y="-334851"/>
            <a:ext cx="10653578" cy="115910"/>
          </a:xfrm>
        </p:spPr>
        <p:txBody>
          <a:bodyPr>
            <a:normAutofit fontScale="90000"/>
          </a:bodyPr>
          <a:lstStyle/>
          <a:p>
            <a:endParaRPr lang="es-ES" dirty="0"/>
          </a:p>
        </p:txBody>
      </p:sp>
    </p:spTree>
    <p:extLst>
      <p:ext uri="{BB962C8B-B14F-4D97-AF65-F5344CB8AC3E}">
        <p14:creationId xmlns:p14="http://schemas.microsoft.com/office/powerpoint/2010/main" val="3752658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9B7BE5-23C3-7EF1-EFBF-F853266E75F5}"/>
              </a:ext>
            </a:extLst>
          </p:cNvPr>
          <p:cNvSpPr>
            <a:spLocks noGrp="1"/>
          </p:cNvSpPr>
          <p:nvPr>
            <p:ph type="title"/>
          </p:nvPr>
        </p:nvSpPr>
        <p:spPr>
          <a:xfrm>
            <a:off x="5568535" y="-450574"/>
            <a:ext cx="2661066" cy="450574"/>
          </a:xfrm>
        </p:spPr>
        <p:txBody>
          <a:bodyPr anchor="b">
            <a:normAutofit fontScale="90000"/>
          </a:bodyPr>
          <a:lstStyle/>
          <a:p>
            <a:endParaRPr lang="es-ES" dirty="0"/>
          </a:p>
        </p:txBody>
      </p:sp>
      <p:pic>
        <p:nvPicPr>
          <p:cNvPr id="5" name="Imagen 4" descr="Imagen que contiene exterior, persona, tabla, mujer&#10;&#10;El contenido generado por IA puede ser incorrecto.">
            <a:extLst>
              <a:ext uri="{FF2B5EF4-FFF2-40B4-BE49-F238E27FC236}">
                <a16:creationId xmlns:a16="http://schemas.microsoft.com/office/drawing/2014/main" id="{054E59E3-2FE6-FF0D-AB7F-01ADB2AFBBD8}"/>
              </a:ext>
            </a:extLst>
          </p:cNvPr>
          <p:cNvPicPr>
            <a:picLocks noChangeAspect="1"/>
          </p:cNvPicPr>
          <p:nvPr/>
        </p:nvPicPr>
        <p:blipFill>
          <a:blip r:embed="rId2"/>
          <a:srcRect l="11328" r="8448"/>
          <a:stretch>
            <a:fillRect/>
          </a:stretch>
        </p:blipFill>
        <p:spPr>
          <a:xfrm>
            <a:off x="20" y="10"/>
            <a:ext cx="4910308" cy="6857990"/>
          </a:xfrm>
          <a:prstGeom prst="rect">
            <a:avLst/>
          </a:prstGeom>
        </p:spPr>
      </p:pic>
      <p:sp>
        <p:nvSpPr>
          <p:cNvPr id="3" name="Marcador de contenido 2">
            <a:extLst>
              <a:ext uri="{FF2B5EF4-FFF2-40B4-BE49-F238E27FC236}">
                <a16:creationId xmlns:a16="http://schemas.microsoft.com/office/drawing/2014/main" id="{B832F8B9-2225-776A-1CF8-C41B999ED74E}"/>
              </a:ext>
            </a:extLst>
          </p:cNvPr>
          <p:cNvSpPr>
            <a:spLocks noGrp="1"/>
          </p:cNvSpPr>
          <p:nvPr>
            <p:ph idx="1"/>
          </p:nvPr>
        </p:nvSpPr>
        <p:spPr>
          <a:xfrm>
            <a:off x="5568533" y="450574"/>
            <a:ext cx="6318667" cy="5858786"/>
          </a:xfrm>
        </p:spPr>
        <p:txBody>
          <a:bodyPr>
            <a:normAutofit lnSpcReduction="10000"/>
          </a:bodyPr>
          <a:lstStyle/>
          <a:p>
            <a:pPr marL="0" indent="0">
              <a:lnSpc>
                <a:spcPct val="110000"/>
              </a:lnSpc>
              <a:buNone/>
            </a:pPr>
            <a:r>
              <a:rPr lang="es-ES" sz="2200" b="1" dirty="0"/>
              <a:t>5. ¿Cómo le resulta el nombre de Rocinante a Don Quijote? ¿estás de acuerdo con él? </a:t>
            </a:r>
            <a:r>
              <a:rPr lang="es-ES" sz="2200" b="1" dirty="0">
                <a:solidFill>
                  <a:srgbClr val="0070C0"/>
                </a:solidFill>
              </a:rPr>
              <a:t>Oral </a:t>
            </a:r>
            <a:r>
              <a:rPr lang="es-ES" sz="2200" b="1" dirty="0"/>
              <a:t>                                    </a:t>
            </a:r>
            <a:r>
              <a:rPr lang="es-ES" sz="2200" dirty="0"/>
              <a:t>Rocinante viene de Rocín, que es un tipo de caballo que se utiliza para el trabajo del campo. </a:t>
            </a:r>
          </a:p>
          <a:p>
            <a:pPr marL="0" indent="0">
              <a:lnSpc>
                <a:spcPct val="110000"/>
              </a:lnSpc>
              <a:buNone/>
            </a:pPr>
            <a:r>
              <a:rPr lang="es-ES" sz="2200" b="1" dirty="0"/>
              <a:t>6. ¿Por qué piensa Don Quijote que un caballero debe estar enamorado?                    </a:t>
            </a:r>
            <a:r>
              <a:rPr lang="es-ES" sz="2200" b="1" dirty="0">
                <a:solidFill>
                  <a:srgbClr val="0070C0"/>
                </a:solidFill>
              </a:rPr>
              <a:t>Oral/ escrita</a:t>
            </a:r>
            <a:endParaRPr lang="es-ES" sz="2200" dirty="0"/>
          </a:p>
          <a:p>
            <a:pPr marL="0" indent="0">
              <a:lnSpc>
                <a:spcPct val="110000"/>
              </a:lnSpc>
              <a:buNone/>
            </a:pPr>
            <a:r>
              <a:rPr lang="es-ES" sz="2200" b="1" dirty="0"/>
              <a:t>7. ¿Qué le piensa regalar a su enamorada en una singular batalla?                                             </a:t>
            </a:r>
            <a:r>
              <a:rPr lang="es-ES" sz="2200" b="1" dirty="0">
                <a:solidFill>
                  <a:srgbClr val="0070C0"/>
                </a:solidFill>
              </a:rPr>
              <a:t>Oral/ escrita</a:t>
            </a:r>
            <a:endParaRPr lang="es-ES" sz="2200" dirty="0"/>
          </a:p>
          <a:p>
            <a:pPr marL="0" indent="0">
              <a:lnSpc>
                <a:spcPct val="110000"/>
              </a:lnSpc>
              <a:buNone/>
            </a:pPr>
            <a:r>
              <a:rPr lang="es-ES" sz="2200" b="1" dirty="0"/>
              <a:t>8. Con la información del texto, ¿qué sabemos de Dulcinea?                                                              </a:t>
            </a:r>
            <a:r>
              <a:rPr lang="es-ES" sz="2200" b="1" dirty="0">
                <a:solidFill>
                  <a:srgbClr val="0070C0"/>
                </a:solidFill>
              </a:rPr>
              <a:t>Oral/ escrita</a:t>
            </a:r>
          </a:p>
          <a:p>
            <a:pPr marL="0" indent="0">
              <a:lnSpc>
                <a:spcPct val="110000"/>
              </a:lnSpc>
              <a:buNone/>
            </a:pPr>
            <a:endParaRPr lang="es-ES" b="1" dirty="0"/>
          </a:p>
          <a:p>
            <a:pPr marL="0" indent="0">
              <a:lnSpc>
                <a:spcPct val="110000"/>
              </a:lnSpc>
              <a:buNone/>
            </a:pPr>
            <a:r>
              <a:rPr lang="es-ES" dirty="0"/>
              <a:t> </a:t>
            </a:r>
          </a:p>
          <a:p>
            <a:pPr>
              <a:lnSpc>
                <a:spcPct val="110000"/>
              </a:lnSpc>
            </a:pPr>
            <a:endParaRPr lang="es-ES" sz="1500" dirty="0"/>
          </a:p>
        </p:txBody>
      </p:sp>
    </p:spTree>
    <p:extLst>
      <p:ext uri="{BB962C8B-B14F-4D97-AF65-F5344CB8AC3E}">
        <p14:creationId xmlns:p14="http://schemas.microsoft.com/office/powerpoint/2010/main" val="860593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5FDF13-3CCF-1F4B-7D76-2FB0C14CF912}"/>
              </a:ext>
            </a:extLst>
          </p:cNvPr>
          <p:cNvSpPr>
            <a:spLocks noGrp="1"/>
          </p:cNvSpPr>
          <p:nvPr>
            <p:ph type="title"/>
          </p:nvPr>
        </p:nvSpPr>
        <p:spPr>
          <a:xfrm>
            <a:off x="318977" y="202019"/>
            <a:ext cx="10777128" cy="726895"/>
          </a:xfrm>
        </p:spPr>
        <p:txBody>
          <a:bodyPr>
            <a:normAutofit/>
          </a:bodyPr>
          <a:lstStyle/>
          <a:p>
            <a:r>
              <a:rPr lang="es-ES" sz="2000" b="0" dirty="0"/>
              <a:t>Texto 3 (intermedio B1</a:t>
            </a:r>
            <a:r>
              <a:rPr lang="es-ES" sz="2000" b="0" dirty="0">
                <a:solidFill>
                  <a:srgbClr val="7030A0"/>
                </a:solidFill>
              </a:rPr>
              <a:t>)                                                                                                                                           </a:t>
            </a:r>
          </a:p>
        </p:txBody>
      </p:sp>
      <p:sp>
        <p:nvSpPr>
          <p:cNvPr id="3" name="Marcador de contenido 2">
            <a:extLst>
              <a:ext uri="{FF2B5EF4-FFF2-40B4-BE49-F238E27FC236}">
                <a16:creationId xmlns:a16="http://schemas.microsoft.com/office/drawing/2014/main" id="{4F6BE84B-33A2-67E1-45FE-9C1EAD36C988}"/>
              </a:ext>
            </a:extLst>
          </p:cNvPr>
          <p:cNvSpPr>
            <a:spLocks noGrp="1"/>
          </p:cNvSpPr>
          <p:nvPr>
            <p:ph idx="1"/>
          </p:nvPr>
        </p:nvSpPr>
        <p:spPr>
          <a:xfrm>
            <a:off x="318977" y="928914"/>
            <a:ext cx="11717079" cy="5727067"/>
          </a:xfrm>
        </p:spPr>
        <p:txBody>
          <a:bodyPr>
            <a:normAutofit fontScale="25000" lnSpcReduction="20000"/>
          </a:bodyPr>
          <a:lstStyle/>
          <a:p>
            <a:pPr marL="0" indent="0">
              <a:buNone/>
            </a:pPr>
            <a:r>
              <a:rPr lang="es-ES" sz="8000" i="1" dirty="0">
                <a:solidFill>
                  <a:srgbClr val="00B0F0"/>
                </a:solidFill>
              </a:rPr>
              <a:t>La primera salida de Don Quijote no termina bien, acaba molido a palos y queda tirado en el suelo, hasta que un labrador vecino suyo lo encuentra en medio del camino. Don Quijote no puede levantarse debido a los golpes que ha recibido y delira con sus historias de caballeros. Confunde al pobre labrador con un personaje de un conocido romance.</a:t>
            </a:r>
            <a:endParaRPr lang="es-ES" sz="8000" dirty="0">
              <a:solidFill>
                <a:srgbClr val="00B0F0"/>
              </a:solidFill>
            </a:endParaRPr>
          </a:p>
          <a:p>
            <a:pPr marL="0" indent="0">
              <a:buNone/>
            </a:pPr>
            <a:r>
              <a:rPr lang="es-ES" sz="8000" dirty="0">
                <a:solidFill>
                  <a:srgbClr val="FFC000"/>
                </a:solidFill>
              </a:rPr>
              <a:t>	</a:t>
            </a:r>
          </a:p>
          <a:p>
            <a:pPr marL="0" indent="0">
              <a:buNone/>
            </a:pPr>
            <a:r>
              <a:rPr lang="es-ES" sz="8000" dirty="0">
                <a:solidFill>
                  <a:srgbClr val="FFC000"/>
                </a:solidFill>
              </a:rPr>
              <a:t>	</a:t>
            </a:r>
            <a:r>
              <a:rPr lang="es-ES" sz="8000" dirty="0"/>
              <a:t>El labrador estaba muy sorprendido al escuchar las locuras de Don Quijote. Con cuidado, le quitó la visera del casco, que estaba rota por los golpes, y le limpió la cara, que estaba llena de polvo. En cuanto terminó de limpiarlo, lo reconoció y le dijo:                                                                                                                                                                                                             —Señor </a:t>
            </a:r>
            <a:r>
              <a:rPr lang="es-ES" sz="8000" dirty="0" err="1"/>
              <a:t>Quijana</a:t>
            </a:r>
            <a:r>
              <a:rPr lang="es-ES" sz="8000" dirty="0"/>
              <a:t> (porque ese era su nombre cuando estaba cuerdo y era un hombre tranquilo), ¿quién le ha dejado en este estado?                                                                                                                                                                                                            —Usted debe saber, señor don Rodrigo de Narváez —respondió don Quijote—, que la hermosa Jarifa que mencioné antes es ahora la famosa Dulcinea del Toboso. Por ella he hecho, hago y haré las hazañas de caballeros más increíbles de la historia del mundo.                                                                                                                                                                                                   —¡Por favor, señor, escúcheme! —dijo el labrador—. Yo no soy don Rodrigo de Narváez, ni el marqués de Mantua. Soy Pedro Alonso, su vecino. Y usted no es un personaje de leyenda; usted es el señor </a:t>
            </a:r>
            <a:r>
              <a:rPr lang="es-ES" sz="8000" dirty="0" err="1"/>
              <a:t>Quijana</a:t>
            </a:r>
            <a:r>
              <a:rPr lang="es-ES" sz="8000" dirty="0"/>
              <a:t>.                                                                                                                                    —</a:t>
            </a:r>
            <a:r>
              <a:rPr lang="es-ES" sz="8000" b="1" dirty="0"/>
              <a:t>Yo sé quién soy</a:t>
            </a:r>
            <a:r>
              <a:rPr lang="es-ES" sz="8000" dirty="0"/>
              <a:t> —respondió don Quijote—, y sé que puedo ser no solo esos que he dicho, sino todos los grandes héroes de la historia juntos. Porque mis aventuras serán mucho más importantes que las de todos ellos.</a:t>
            </a:r>
          </a:p>
          <a:p>
            <a:r>
              <a:rPr lang="es-ES" sz="8000" dirty="0"/>
              <a:t> </a:t>
            </a:r>
          </a:p>
          <a:p>
            <a:pPr marL="0" indent="0">
              <a:buNone/>
            </a:pPr>
            <a:endParaRPr lang="es-ES" dirty="0"/>
          </a:p>
        </p:txBody>
      </p:sp>
    </p:spTree>
    <p:extLst>
      <p:ext uri="{BB962C8B-B14F-4D97-AF65-F5344CB8AC3E}">
        <p14:creationId xmlns:p14="http://schemas.microsoft.com/office/powerpoint/2010/main" val="3510137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0753AE-B9D3-B620-5616-C627EFFBEC7B}"/>
              </a:ext>
            </a:extLst>
          </p:cNvPr>
          <p:cNvSpPr>
            <a:spLocks noGrp="1"/>
          </p:cNvSpPr>
          <p:nvPr>
            <p:ph type="title"/>
          </p:nvPr>
        </p:nvSpPr>
        <p:spPr>
          <a:xfrm>
            <a:off x="276447" y="548640"/>
            <a:ext cx="11483162" cy="1662932"/>
          </a:xfrm>
        </p:spPr>
        <p:txBody>
          <a:bodyPr>
            <a:noAutofit/>
          </a:bodyPr>
          <a:lstStyle/>
          <a:p>
            <a:r>
              <a:rPr lang="es-ES" sz="2000" dirty="0"/>
              <a:t>1. Relaciona cada palabra con su campo semántico o contexto, puede coincidir en el mismo campo  </a:t>
            </a:r>
            <a:r>
              <a:rPr lang="es-ES" sz="2000" dirty="0">
                <a:solidFill>
                  <a:srgbClr val="92D050"/>
                </a:solidFill>
              </a:rPr>
              <a:t>Léxico</a:t>
            </a:r>
            <a:r>
              <a:rPr lang="es-ES" sz="2000" dirty="0"/>
              <a:t> </a:t>
            </a:r>
            <a:br>
              <a:rPr lang="es-ES" sz="2000" dirty="0"/>
            </a:br>
            <a:r>
              <a:rPr lang="es-ES" sz="2000" b="0" dirty="0"/>
              <a:t>1. labrador, 2. visera, 3. casco, 4. polvo, 5. cuerdo, 6. hazañas, 7.  leyenda, 8,  héroes </a:t>
            </a:r>
            <a:br>
              <a:rPr lang="es-ES" sz="2000" b="0" dirty="0"/>
            </a:br>
            <a:br>
              <a:rPr lang="es-ES" sz="2000" b="0" dirty="0"/>
            </a:br>
            <a:r>
              <a:rPr lang="es-ES" sz="2000" b="0" dirty="0"/>
              <a:t>a. cubrir , b. campo, c. valiente, d. mito, e. cabeza , f. tierra, g. psicología, h. aventuras,</a:t>
            </a:r>
            <a:br>
              <a:rPr lang="es-ES" sz="2000" b="0" dirty="0"/>
            </a:br>
            <a:endParaRPr lang="es-ES" sz="2000" b="0" dirty="0"/>
          </a:p>
        </p:txBody>
      </p:sp>
      <p:sp>
        <p:nvSpPr>
          <p:cNvPr id="3" name="Marcador de contenido 2">
            <a:extLst>
              <a:ext uri="{FF2B5EF4-FFF2-40B4-BE49-F238E27FC236}">
                <a16:creationId xmlns:a16="http://schemas.microsoft.com/office/drawing/2014/main" id="{41B506C2-19D5-D953-0349-E0653595C4F7}"/>
              </a:ext>
            </a:extLst>
          </p:cNvPr>
          <p:cNvSpPr>
            <a:spLocks noGrp="1"/>
          </p:cNvSpPr>
          <p:nvPr>
            <p:ph idx="1"/>
          </p:nvPr>
        </p:nvSpPr>
        <p:spPr>
          <a:xfrm>
            <a:off x="276447" y="2211572"/>
            <a:ext cx="11915553" cy="4380614"/>
          </a:xfrm>
        </p:spPr>
        <p:txBody>
          <a:bodyPr>
            <a:normAutofit/>
          </a:bodyPr>
          <a:lstStyle/>
          <a:p>
            <a:pPr marL="0" indent="0">
              <a:buNone/>
            </a:pPr>
            <a:r>
              <a:rPr lang="es-ES" sz="2200" b="1" dirty="0"/>
              <a:t>2. Relaciona cada palabra del texto con su sinónimo</a:t>
            </a:r>
            <a:r>
              <a:rPr lang="es-ES" sz="2200" dirty="0"/>
              <a:t>: </a:t>
            </a:r>
            <a:r>
              <a:rPr lang="es-ES" sz="2200" dirty="0">
                <a:solidFill>
                  <a:srgbClr val="92D050"/>
                </a:solidFill>
              </a:rPr>
              <a:t>Léxico</a:t>
            </a:r>
            <a:r>
              <a:rPr lang="es-ES" sz="2200" dirty="0"/>
              <a:t> </a:t>
            </a:r>
          </a:p>
          <a:p>
            <a:pPr marL="0" indent="0">
              <a:buNone/>
            </a:pPr>
            <a:r>
              <a:rPr lang="es-ES" sz="2200" dirty="0"/>
              <a:t> a. sorprendido, b. locuras, c. limpiar, d. cuerdo, e. hazañas, f. vecino, g. famosa, h. importantes</a:t>
            </a:r>
          </a:p>
          <a:p>
            <a:pPr marL="0" indent="0">
              <a:buNone/>
            </a:pPr>
            <a:r>
              <a:rPr lang="es-ES" sz="2200" dirty="0"/>
              <a:t> 1.</a:t>
            </a:r>
            <a:r>
              <a:rPr lang="es-ES" sz="2200" b="1" dirty="0"/>
              <a:t> </a:t>
            </a:r>
            <a:r>
              <a:rPr lang="es-ES" sz="2200" dirty="0"/>
              <a:t>conocida, 2. acciones importantes y valientes, 3. quitar la suciedad, 4. persona que vive cerca        5. con buen juicio, 6. asombrado, 7. disparates, 8. relevantes</a:t>
            </a:r>
          </a:p>
          <a:p>
            <a:pPr marL="0" indent="0">
              <a:buNone/>
            </a:pPr>
            <a:r>
              <a:rPr lang="es-ES" sz="2200" b="1" dirty="0"/>
              <a:t>3. Completa las frases con las siguientes palabras: </a:t>
            </a:r>
            <a:r>
              <a:rPr lang="es-ES" sz="2200" dirty="0">
                <a:solidFill>
                  <a:srgbClr val="92D050"/>
                </a:solidFill>
              </a:rPr>
              <a:t>Léxico</a:t>
            </a:r>
            <a:r>
              <a:rPr lang="es-ES" sz="2200" b="1" dirty="0"/>
              <a:t>                                                                                         </a:t>
            </a:r>
            <a:r>
              <a:rPr lang="es-ES" sz="2200" dirty="0"/>
              <a:t>casco, polvo, cuerdo, visera, hazañas</a:t>
            </a:r>
          </a:p>
          <a:p>
            <a:pPr marL="0" indent="0">
              <a:buNone/>
            </a:pPr>
            <a:r>
              <a:rPr lang="es-ES" sz="2200" dirty="0"/>
              <a:t>1. Don quijote no parece muy __________                                                                                                                      2. Los caballeros son famosos por sus ________                                                                                                       3. Para cubrir o proteger los ojos se utiliza una__________                                                                                    4. Cuando la tierra está muy seca se levanta mucho __________                                                                      5. Para protegerse la cabeza los caballeros llevan __________</a:t>
            </a:r>
          </a:p>
          <a:p>
            <a:pPr marL="0" indent="0">
              <a:buNone/>
            </a:pPr>
            <a:endParaRPr lang="es-ES" dirty="0"/>
          </a:p>
          <a:p>
            <a:endParaRPr lang="es-ES" dirty="0"/>
          </a:p>
        </p:txBody>
      </p:sp>
    </p:spTree>
    <p:extLst>
      <p:ext uri="{BB962C8B-B14F-4D97-AF65-F5344CB8AC3E}">
        <p14:creationId xmlns:p14="http://schemas.microsoft.com/office/powerpoint/2010/main" val="562935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9E7F60-DAC9-B3AC-0044-0B8D6EC77FFC}"/>
              </a:ext>
            </a:extLst>
          </p:cNvPr>
          <p:cNvSpPr>
            <a:spLocks noGrp="1"/>
          </p:cNvSpPr>
          <p:nvPr>
            <p:ph type="title"/>
          </p:nvPr>
        </p:nvSpPr>
        <p:spPr>
          <a:xfrm>
            <a:off x="612648" y="548640"/>
            <a:ext cx="10653578" cy="599676"/>
          </a:xfrm>
        </p:spPr>
        <p:txBody>
          <a:bodyPr>
            <a:normAutofit/>
          </a:bodyPr>
          <a:lstStyle/>
          <a:p>
            <a:r>
              <a:rPr lang="es-ES" sz="2000" dirty="0"/>
              <a:t>4. Escucha el audio y completa, comprueba con el texto del inicio.  </a:t>
            </a:r>
            <a:r>
              <a:rPr lang="es-ES" sz="2000" dirty="0">
                <a:solidFill>
                  <a:srgbClr val="00B050"/>
                </a:solidFill>
              </a:rPr>
              <a:t>Audio</a:t>
            </a:r>
            <a:r>
              <a:rPr lang="es-ES" sz="2000" dirty="0"/>
              <a:t> </a:t>
            </a:r>
          </a:p>
        </p:txBody>
      </p:sp>
      <p:sp>
        <p:nvSpPr>
          <p:cNvPr id="3" name="Marcador de contenido 2">
            <a:extLst>
              <a:ext uri="{FF2B5EF4-FFF2-40B4-BE49-F238E27FC236}">
                <a16:creationId xmlns:a16="http://schemas.microsoft.com/office/drawing/2014/main" id="{DBC81E63-0B7C-22BE-89E0-0B651F27F398}"/>
              </a:ext>
            </a:extLst>
          </p:cNvPr>
          <p:cNvSpPr>
            <a:spLocks noGrp="1"/>
          </p:cNvSpPr>
          <p:nvPr>
            <p:ph idx="1"/>
          </p:nvPr>
        </p:nvSpPr>
        <p:spPr>
          <a:xfrm>
            <a:off x="612647" y="1297172"/>
            <a:ext cx="11359613" cy="5012188"/>
          </a:xfrm>
        </p:spPr>
        <p:txBody>
          <a:bodyPr>
            <a:normAutofit fontScale="92500" lnSpcReduction="20000"/>
          </a:bodyPr>
          <a:lstStyle/>
          <a:p>
            <a:pPr marL="0" indent="0">
              <a:buNone/>
            </a:pPr>
            <a:r>
              <a:rPr lang="es-ES" dirty="0"/>
              <a:t>	El labrador 1. </a:t>
            </a:r>
            <a:r>
              <a:rPr lang="es-ES" u="sng" dirty="0">
                <a:solidFill>
                  <a:srgbClr val="FF0000"/>
                </a:solidFill>
              </a:rPr>
              <a:t>estaba</a:t>
            </a:r>
            <a:r>
              <a:rPr lang="es-ES" dirty="0"/>
              <a:t> muy sorprendido al escuchar las locuras de Don Quijote. Con cuidado, 2</a:t>
            </a:r>
            <a:r>
              <a:rPr lang="es-ES" dirty="0">
                <a:solidFill>
                  <a:srgbClr val="FF0000"/>
                </a:solidFill>
              </a:rPr>
              <a:t>. </a:t>
            </a:r>
            <a:r>
              <a:rPr lang="es-ES" u="sng" dirty="0">
                <a:solidFill>
                  <a:srgbClr val="FF0000"/>
                </a:solidFill>
              </a:rPr>
              <a:t>le quitó</a:t>
            </a:r>
            <a:r>
              <a:rPr lang="es-ES" dirty="0">
                <a:solidFill>
                  <a:srgbClr val="FF0000"/>
                </a:solidFill>
              </a:rPr>
              <a:t> </a:t>
            </a:r>
            <a:r>
              <a:rPr lang="es-ES" dirty="0"/>
              <a:t>la visera del casco, que estaba rota por los golpes, y 3. </a:t>
            </a:r>
            <a:r>
              <a:rPr lang="es-ES" u="sng" dirty="0">
                <a:solidFill>
                  <a:srgbClr val="FF0000"/>
                </a:solidFill>
              </a:rPr>
              <a:t>le limpió</a:t>
            </a:r>
            <a:r>
              <a:rPr lang="es-ES" dirty="0">
                <a:solidFill>
                  <a:srgbClr val="FF0000"/>
                </a:solidFill>
              </a:rPr>
              <a:t> </a:t>
            </a:r>
            <a:r>
              <a:rPr lang="es-ES" dirty="0"/>
              <a:t>la cara, que 4. </a:t>
            </a:r>
            <a:r>
              <a:rPr lang="es-ES" u="sng" dirty="0">
                <a:solidFill>
                  <a:srgbClr val="FF0000"/>
                </a:solidFill>
              </a:rPr>
              <a:t>estaba</a:t>
            </a:r>
            <a:r>
              <a:rPr lang="es-ES" dirty="0">
                <a:solidFill>
                  <a:srgbClr val="FF0000"/>
                </a:solidFill>
              </a:rPr>
              <a:t> </a:t>
            </a:r>
            <a:r>
              <a:rPr lang="es-ES" dirty="0"/>
              <a:t>llena de polvo. En cuanto terminó de limpiarlo, 5. </a:t>
            </a:r>
            <a:r>
              <a:rPr lang="es-ES" u="sng" dirty="0">
                <a:solidFill>
                  <a:srgbClr val="FF0000"/>
                </a:solidFill>
              </a:rPr>
              <a:t>lo reconoció</a:t>
            </a:r>
            <a:r>
              <a:rPr lang="es-ES" dirty="0">
                <a:solidFill>
                  <a:srgbClr val="FF0000"/>
                </a:solidFill>
              </a:rPr>
              <a:t> </a:t>
            </a:r>
            <a:r>
              <a:rPr lang="es-ES" dirty="0"/>
              <a:t>y le dijo:                             —Señor </a:t>
            </a:r>
            <a:r>
              <a:rPr lang="es-ES" dirty="0" err="1"/>
              <a:t>Quijana</a:t>
            </a:r>
            <a:r>
              <a:rPr lang="es-ES" dirty="0"/>
              <a:t> (porque ese 6. </a:t>
            </a:r>
            <a:r>
              <a:rPr lang="es-ES" u="sng" dirty="0">
                <a:solidFill>
                  <a:srgbClr val="FF0000"/>
                </a:solidFill>
              </a:rPr>
              <a:t>era</a:t>
            </a:r>
            <a:r>
              <a:rPr lang="es-ES" dirty="0"/>
              <a:t> su nombre cuando estaba cuerdo y era un hombre tranquilo), ¿quién 7. </a:t>
            </a:r>
            <a:r>
              <a:rPr lang="es-ES" u="sng" dirty="0">
                <a:solidFill>
                  <a:srgbClr val="FF0000"/>
                </a:solidFill>
              </a:rPr>
              <a:t>le ha dejado</a:t>
            </a:r>
            <a:r>
              <a:rPr lang="es-ES" dirty="0">
                <a:solidFill>
                  <a:srgbClr val="FF0000"/>
                </a:solidFill>
              </a:rPr>
              <a:t> </a:t>
            </a:r>
            <a:r>
              <a:rPr lang="es-ES" dirty="0"/>
              <a:t>en este estado?                                                                                  —Usted debe saber, señor don Rodrigo de Narváez —respondió don Quijote—, que la hermosa Jarifa que mencioné antes es ahora la famosa Dulcinea del Toboso. Por ella 8. </a:t>
            </a:r>
            <a:r>
              <a:rPr lang="es-ES" u="sng" dirty="0">
                <a:solidFill>
                  <a:srgbClr val="FF0000"/>
                </a:solidFill>
              </a:rPr>
              <a:t>he hecho, hago y haré</a:t>
            </a:r>
            <a:r>
              <a:rPr lang="es-ES" dirty="0"/>
              <a:t> las hazañas de caballeros más increíbles de la historia del mundo.                                           —¡Por favor, señor, escúcheme! —dijo el labrador—. Yo no soy don Rodrigo de Narváez, ni el marqués de Mantua. Soy Pedro Alonso, su vecino. Y usted no es un personaje de leyenda; usted es el señor </a:t>
            </a:r>
            <a:r>
              <a:rPr lang="es-ES" dirty="0" err="1"/>
              <a:t>Quijana</a:t>
            </a:r>
            <a:r>
              <a:rPr lang="es-ES" dirty="0"/>
              <a:t>.                                                                                                                    —9. </a:t>
            </a:r>
            <a:r>
              <a:rPr lang="es-ES" u="sng" dirty="0">
                <a:solidFill>
                  <a:srgbClr val="FF0000"/>
                </a:solidFill>
              </a:rPr>
              <a:t>Yo sé quién soy</a:t>
            </a:r>
            <a:r>
              <a:rPr lang="es-ES" dirty="0">
                <a:solidFill>
                  <a:srgbClr val="FF0000"/>
                </a:solidFill>
              </a:rPr>
              <a:t> </a:t>
            </a:r>
            <a:r>
              <a:rPr lang="es-ES" dirty="0"/>
              <a:t>—respondió don Quijote—, y sé que puedo ser no solo esos que he dicho, sino todos los grandes héroes de la historia juntos. Porque mis aventuras 10. </a:t>
            </a:r>
            <a:r>
              <a:rPr lang="es-ES" u="sng" dirty="0">
                <a:solidFill>
                  <a:srgbClr val="FF0000"/>
                </a:solidFill>
              </a:rPr>
              <a:t>serán</a:t>
            </a:r>
            <a:r>
              <a:rPr lang="es-ES" dirty="0"/>
              <a:t> mucho más importantes que las de todos ellos.</a:t>
            </a:r>
          </a:p>
          <a:p>
            <a:endParaRPr lang="es-ES" dirty="0"/>
          </a:p>
        </p:txBody>
      </p:sp>
    </p:spTree>
    <p:extLst>
      <p:ext uri="{BB962C8B-B14F-4D97-AF65-F5344CB8AC3E}">
        <p14:creationId xmlns:p14="http://schemas.microsoft.com/office/powerpoint/2010/main" val="3977158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15DBDF-F74F-C1A9-4353-E40F1E9CDE92}"/>
              </a:ext>
            </a:extLst>
          </p:cNvPr>
          <p:cNvSpPr>
            <a:spLocks noGrp="1"/>
          </p:cNvSpPr>
          <p:nvPr>
            <p:ph type="title"/>
          </p:nvPr>
        </p:nvSpPr>
        <p:spPr>
          <a:xfrm flipV="1">
            <a:off x="612648" y="-221672"/>
            <a:ext cx="10653578" cy="175954"/>
          </a:xfrm>
        </p:spPr>
        <p:txBody>
          <a:bodyPr>
            <a:normAutofit fontScale="90000"/>
          </a:bodyPr>
          <a:lstStyle/>
          <a:p>
            <a:endParaRPr lang="es-ES" dirty="0"/>
          </a:p>
        </p:txBody>
      </p:sp>
      <p:sp>
        <p:nvSpPr>
          <p:cNvPr id="3" name="Marcador de contenido 2">
            <a:extLst>
              <a:ext uri="{FF2B5EF4-FFF2-40B4-BE49-F238E27FC236}">
                <a16:creationId xmlns:a16="http://schemas.microsoft.com/office/drawing/2014/main" id="{19490BB4-0B3C-00D8-DD1B-D7C5A87595DE}"/>
              </a:ext>
            </a:extLst>
          </p:cNvPr>
          <p:cNvSpPr>
            <a:spLocks noGrp="1"/>
          </p:cNvSpPr>
          <p:nvPr>
            <p:ph idx="1"/>
          </p:nvPr>
        </p:nvSpPr>
        <p:spPr>
          <a:xfrm>
            <a:off x="329185" y="0"/>
            <a:ext cx="11862816" cy="7066094"/>
          </a:xfrm>
        </p:spPr>
        <p:txBody>
          <a:bodyPr>
            <a:normAutofit fontScale="25000" lnSpcReduction="20000"/>
          </a:bodyPr>
          <a:lstStyle/>
          <a:p>
            <a:pPr marL="0" indent="0">
              <a:buNone/>
            </a:pPr>
            <a:r>
              <a:rPr lang="es-ES" sz="8000" b="1" dirty="0"/>
              <a:t>5. Corrige los errores en las siguientes frases:  </a:t>
            </a:r>
            <a:r>
              <a:rPr lang="es-ES" sz="8000" b="1" dirty="0">
                <a:solidFill>
                  <a:srgbClr val="00B0F0"/>
                </a:solidFill>
              </a:rPr>
              <a:t>Gramática </a:t>
            </a:r>
            <a:endParaRPr lang="es-ES" sz="8000" dirty="0">
              <a:solidFill>
                <a:srgbClr val="00B0F0"/>
              </a:solidFill>
            </a:endParaRPr>
          </a:p>
          <a:p>
            <a:pPr marL="0" indent="0">
              <a:buNone/>
            </a:pPr>
            <a:r>
              <a:rPr lang="es-ES" sz="8000" dirty="0"/>
              <a:t>1.  Le limpió la cara, que estuvo llena de polvo</a:t>
            </a:r>
          </a:p>
          <a:p>
            <a:pPr marL="0" indent="0">
              <a:buNone/>
            </a:pPr>
            <a:r>
              <a:rPr lang="es-ES" sz="8000" dirty="0"/>
              <a:t>2. - Señor </a:t>
            </a:r>
            <a:r>
              <a:rPr lang="es-ES" sz="8000" dirty="0" err="1"/>
              <a:t>Quijana</a:t>
            </a:r>
            <a:r>
              <a:rPr lang="es-ES" sz="8000" dirty="0"/>
              <a:t> (porque ese fue su nombre cuando estuvo cuerdo y fue un hombre tranquilo</a:t>
            </a:r>
          </a:p>
          <a:p>
            <a:pPr marL="0" indent="0">
              <a:buNone/>
            </a:pPr>
            <a:r>
              <a:rPr lang="es-ES" sz="8000" dirty="0"/>
              <a:t>3. ¿Quién le dejaba en este estado? Preguntó Pedro Alonso</a:t>
            </a:r>
          </a:p>
          <a:p>
            <a:pPr marL="0" indent="0">
              <a:buNone/>
            </a:pPr>
            <a:r>
              <a:rPr lang="es-ES" sz="8000" dirty="0"/>
              <a:t>4. —Usted debe saber, señor don Rodrigo de Narváez —respondía don Quijote</a:t>
            </a:r>
          </a:p>
          <a:p>
            <a:pPr marL="457200" indent="-457200">
              <a:buAutoNum type="arabicPeriod" startAt="5"/>
            </a:pPr>
            <a:r>
              <a:rPr lang="es-ES" sz="8000" dirty="0"/>
              <a:t>Por ella he hecho, haré y hacía</a:t>
            </a:r>
          </a:p>
          <a:p>
            <a:pPr marL="0" indent="0">
              <a:buNone/>
            </a:pPr>
            <a:endParaRPr lang="es-ES" sz="8000" dirty="0"/>
          </a:p>
          <a:p>
            <a:pPr marL="0" indent="0">
              <a:buNone/>
            </a:pPr>
            <a:r>
              <a:rPr lang="es-ES" sz="8000" dirty="0"/>
              <a:t>6. Completa las oraciones con los verbos en pasado y luego explica tu elección para elegir un tiempo de pasado  </a:t>
            </a:r>
            <a:r>
              <a:rPr lang="es-ES" sz="8000" b="1" dirty="0">
                <a:solidFill>
                  <a:srgbClr val="00B0F0"/>
                </a:solidFill>
              </a:rPr>
              <a:t>Gramática </a:t>
            </a:r>
            <a:endParaRPr lang="es-ES" sz="8000" dirty="0"/>
          </a:p>
          <a:p>
            <a:pPr marL="0" indent="0">
              <a:buNone/>
            </a:pPr>
            <a:r>
              <a:rPr lang="es-ES" sz="8000" dirty="0"/>
              <a:t>    1. El labrador (estar) __________ muy sorprendido</a:t>
            </a:r>
          </a:p>
          <a:p>
            <a:pPr marL="0" indent="0">
              <a:buNone/>
            </a:pPr>
            <a:r>
              <a:rPr lang="es-ES" sz="8000" dirty="0"/>
              <a:t>    2. La visera (estar) __________ rota</a:t>
            </a:r>
          </a:p>
          <a:p>
            <a:pPr marL="0" indent="0">
              <a:buNone/>
            </a:pPr>
            <a:r>
              <a:rPr lang="es-ES" sz="8000" dirty="0"/>
              <a:t>    3. La hermosa Jarifa que (mencionar) __________ antes es ahora la famosa </a:t>
            </a:r>
          </a:p>
          <a:p>
            <a:pPr marL="0" indent="0">
              <a:buNone/>
            </a:pPr>
            <a:r>
              <a:rPr lang="es-ES" sz="8000" dirty="0"/>
              <a:t>        Dulcinea del Toboso.</a:t>
            </a:r>
          </a:p>
          <a:p>
            <a:pPr marL="0" indent="0">
              <a:buNone/>
            </a:pPr>
            <a:r>
              <a:rPr lang="es-ES" sz="8000" dirty="0"/>
              <a:t>     4. En cuanto (terminar)_________________ de limpiarlo, lo (reconocer) ___________ y </a:t>
            </a:r>
          </a:p>
          <a:p>
            <a:pPr marL="0" indent="0">
              <a:buNone/>
            </a:pPr>
            <a:r>
              <a:rPr lang="es-ES" sz="8000" dirty="0"/>
              <a:t>         le (decir)</a:t>
            </a:r>
          </a:p>
          <a:p>
            <a:pPr marL="0" indent="0">
              <a:buNone/>
            </a:pPr>
            <a:r>
              <a:rPr lang="es-ES" sz="8000" dirty="0"/>
              <a:t>     5. Don Quijote no (poder)________levantarse debido a los golpes que (recibir) _______</a:t>
            </a:r>
          </a:p>
          <a:p>
            <a:pPr marL="0" indent="0">
              <a:buNone/>
            </a:pPr>
            <a:endParaRPr lang="es-ES" dirty="0"/>
          </a:p>
          <a:p>
            <a:endParaRPr lang="es-ES" dirty="0"/>
          </a:p>
        </p:txBody>
      </p:sp>
    </p:spTree>
    <p:extLst>
      <p:ext uri="{BB962C8B-B14F-4D97-AF65-F5344CB8AC3E}">
        <p14:creationId xmlns:p14="http://schemas.microsoft.com/office/powerpoint/2010/main" val="2398204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1012DD-0373-FFC5-453E-3CAFA1205F70}"/>
              </a:ext>
            </a:extLst>
          </p:cNvPr>
          <p:cNvSpPr>
            <a:spLocks noGrp="1"/>
          </p:cNvSpPr>
          <p:nvPr>
            <p:ph type="title"/>
          </p:nvPr>
        </p:nvSpPr>
        <p:spPr>
          <a:xfrm>
            <a:off x="612648" y="-754744"/>
            <a:ext cx="8255581" cy="72217"/>
          </a:xfrm>
        </p:spPr>
        <p:txBody>
          <a:bodyPr>
            <a:normAutofit fontScale="90000"/>
          </a:bodyPr>
          <a:lstStyle/>
          <a:p>
            <a:endParaRPr lang="es-ES" dirty="0"/>
          </a:p>
        </p:txBody>
      </p:sp>
      <p:sp>
        <p:nvSpPr>
          <p:cNvPr id="3" name="Marcador de contenido 2">
            <a:extLst>
              <a:ext uri="{FF2B5EF4-FFF2-40B4-BE49-F238E27FC236}">
                <a16:creationId xmlns:a16="http://schemas.microsoft.com/office/drawing/2014/main" id="{10E7656E-01F2-FBAB-DE45-41D0D299F0AB}"/>
              </a:ext>
            </a:extLst>
          </p:cNvPr>
          <p:cNvSpPr>
            <a:spLocks noGrp="1"/>
          </p:cNvSpPr>
          <p:nvPr>
            <p:ph idx="1"/>
          </p:nvPr>
        </p:nvSpPr>
        <p:spPr>
          <a:xfrm>
            <a:off x="612648" y="445769"/>
            <a:ext cx="8102727" cy="3469007"/>
          </a:xfrm>
        </p:spPr>
        <p:txBody>
          <a:bodyPr>
            <a:normAutofit fontScale="92500" lnSpcReduction="20000"/>
          </a:bodyPr>
          <a:lstStyle/>
          <a:p>
            <a:pPr marL="0" indent="0">
              <a:buNone/>
            </a:pPr>
            <a:r>
              <a:rPr lang="es-ES" b="1" dirty="0"/>
              <a:t>7. Responde a las siguientes preguntas explicando y justificando tu respuesta:  </a:t>
            </a:r>
            <a:r>
              <a:rPr lang="es-ES" b="1" dirty="0">
                <a:solidFill>
                  <a:srgbClr val="0070C0"/>
                </a:solidFill>
              </a:rPr>
              <a:t>Oral/ escrita</a:t>
            </a:r>
          </a:p>
          <a:p>
            <a:pPr marL="0" lvl="0" indent="0">
              <a:buNone/>
            </a:pPr>
            <a:r>
              <a:rPr lang="es-ES" dirty="0"/>
              <a:t>¿Cómo termina la primera salida de Don Quijote?</a:t>
            </a:r>
          </a:p>
          <a:p>
            <a:pPr marL="0" lvl="0" indent="0">
              <a:buNone/>
            </a:pPr>
            <a:r>
              <a:rPr lang="es-ES" dirty="0"/>
              <a:t>¿Por qué no puede levantarse?</a:t>
            </a:r>
          </a:p>
          <a:p>
            <a:pPr marL="0" lvl="0" indent="0">
              <a:buNone/>
            </a:pPr>
            <a:r>
              <a:rPr lang="es-ES" dirty="0"/>
              <a:t>¿A quién confunde Don Quijote y con quién?</a:t>
            </a:r>
          </a:p>
          <a:p>
            <a:pPr marL="0" lvl="0" indent="0">
              <a:buNone/>
            </a:pPr>
            <a:r>
              <a:rPr lang="es-ES" dirty="0"/>
              <a:t>¿Qué hace el labrador cuando lo encuentra?</a:t>
            </a:r>
          </a:p>
          <a:p>
            <a:pPr marL="0" lvl="0" indent="0">
              <a:buNone/>
            </a:pPr>
            <a:r>
              <a:rPr lang="es-ES" dirty="0"/>
              <a:t>¿Cómo reacciona el labrador ante lo que dice Don Quijote?</a:t>
            </a:r>
          </a:p>
          <a:p>
            <a:pPr marL="0" lvl="0" indent="0">
              <a:buNone/>
            </a:pPr>
            <a:r>
              <a:rPr lang="es-ES" dirty="0"/>
              <a:t>¿Cómo explicas la respuesta final de Don Quijote?</a:t>
            </a:r>
          </a:p>
          <a:p>
            <a:endParaRPr lang="es-ES" dirty="0"/>
          </a:p>
        </p:txBody>
      </p:sp>
      <p:sp>
        <p:nvSpPr>
          <p:cNvPr id="7" name="CuadroTexto 6">
            <a:extLst>
              <a:ext uri="{FF2B5EF4-FFF2-40B4-BE49-F238E27FC236}">
                <a16:creationId xmlns:a16="http://schemas.microsoft.com/office/drawing/2014/main" id="{61C30ADD-FC3C-A74F-36AD-8EA2C36D8E3A}"/>
              </a:ext>
            </a:extLst>
          </p:cNvPr>
          <p:cNvSpPr txBox="1"/>
          <p:nvPr/>
        </p:nvSpPr>
        <p:spPr>
          <a:xfrm flipH="1">
            <a:off x="612647" y="4360545"/>
            <a:ext cx="8559928" cy="1631216"/>
          </a:xfrm>
          <a:prstGeom prst="rect">
            <a:avLst/>
          </a:prstGeom>
          <a:noFill/>
        </p:spPr>
        <p:txBody>
          <a:bodyPr wrap="square" rtlCol="0">
            <a:spAutoFit/>
          </a:bodyPr>
          <a:lstStyle/>
          <a:p>
            <a:r>
              <a:rPr lang="es-ES" sz="2000" b="1" dirty="0"/>
              <a:t>8. Resume con tus palabras las acciones del texto utilizando los siguientes verbo</a:t>
            </a:r>
            <a:r>
              <a:rPr lang="es-ES" sz="2000" dirty="0"/>
              <a:t>s y organizando el texto con los conectores adecuados:   </a:t>
            </a:r>
            <a:r>
              <a:rPr lang="es-ES" sz="2000" dirty="0">
                <a:solidFill>
                  <a:srgbClr val="0070C0"/>
                </a:solidFill>
              </a:rPr>
              <a:t> Escrita                                                                                  </a:t>
            </a:r>
            <a:r>
              <a:rPr lang="es-ES" sz="2000" dirty="0"/>
              <a:t>encontrar, sorprender, limpiar, reconocer, preguntar, confundir, responder, afirmar</a:t>
            </a:r>
          </a:p>
        </p:txBody>
      </p:sp>
      <p:pic>
        <p:nvPicPr>
          <p:cNvPr id="11" name="Imagen 10">
            <a:extLst>
              <a:ext uri="{FF2B5EF4-FFF2-40B4-BE49-F238E27FC236}">
                <a16:creationId xmlns:a16="http://schemas.microsoft.com/office/drawing/2014/main" id="{17E263B9-32F2-B047-5DF0-C59E85EA327A}"/>
              </a:ext>
            </a:extLst>
          </p:cNvPr>
          <p:cNvPicPr>
            <a:picLocks noChangeAspect="1"/>
          </p:cNvPicPr>
          <p:nvPr/>
        </p:nvPicPr>
        <p:blipFill>
          <a:blip r:embed="rId2"/>
          <a:stretch>
            <a:fillRect/>
          </a:stretch>
        </p:blipFill>
        <p:spPr>
          <a:xfrm>
            <a:off x="8715375" y="-45720"/>
            <a:ext cx="3476625" cy="6857999"/>
          </a:xfrm>
          <a:prstGeom prst="rect">
            <a:avLst/>
          </a:prstGeom>
        </p:spPr>
      </p:pic>
    </p:spTree>
    <p:extLst>
      <p:ext uri="{BB962C8B-B14F-4D97-AF65-F5344CB8AC3E}">
        <p14:creationId xmlns:p14="http://schemas.microsoft.com/office/powerpoint/2010/main" val="163981425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223</TotalTime>
  <Words>2096</Words>
  <Application>Microsoft Macintosh PowerPoint</Application>
  <PresentationFormat>Panorámica</PresentationFormat>
  <Paragraphs>90</Paragraphs>
  <Slides>16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16</vt:i4>
      </vt:variant>
    </vt:vector>
  </HeadingPairs>
  <TitlesOfParts>
    <vt:vector size="20" baseType="lpstr">
      <vt:lpstr>Aptos</vt:lpstr>
      <vt:lpstr>Aptos Display</vt:lpstr>
      <vt:lpstr>Arial</vt:lpstr>
      <vt:lpstr>Tema de Office</vt:lpstr>
      <vt:lpstr>Presentación de PowerPoint</vt:lpstr>
      <vt:lpstr>Intermedio (B1) </vt:lpstr>
      <vt:lpstr> 2. Qué diferencias encuentras en los siguientes caballeros, cómo los defines: Oral                                                                                                                                                        Son jóvenes, viejos, fuertes, débiles, valientes, cobardes, heroicos, ridículos                                  Tienen armaduras brillantes, nuevas, viejas, descoloridas    </vt:lpstr>
      <vt:lpstr>Presentación de PowerPoint</vt:lpstr>
      <vt:lpstr>1. Selecciona en el texto 1, las palabras que se refieren a la comida, a la ropa, la descripción física y a las aficiones. Después busca su significado.  Léxico  </vt:lpstr>
      <vt:lpstr>2. ¿A quién corresponde la descripción del texto?           Haz una descripción física de las ilustraciones  las          ilustraciones  Escrita/oral  </vt:lpstr>
      <vt:lpstr>Presentación de PowerPoint</vt:lpstr>
      <vt:lpstr>Presentación de PowerPoint</vt:lpstr>
      <vt:lpstr>Presentación de PowerPoint</vt:lpstr>
      <vt:lpstr>Presentación de PowerPoint</vt:lpstr>
      <vt:lpstr>Presentación de PowerPoint</vt:lpstr>
      <vt:lpstr>Texto 3 (intermedio B1)                                                                                                                                           </vt:lpstr>
      <vt:lpstr>1. Relaciona cada palabra con su campo semántico o contexto, puede coincidir en el mismo campo  Léxico  1. labrador, 2. visera, 3. casco, 4. polvo, 5. cuerdo, 6. hazañas, 7.  leyenda, 8,  héroes   a. cubrir , b. campo, c. valiente, d. mito, e. cabeza , f. tierra, g. psicología, h. aventuras, </vt:lpstr>
      <vt:lpstr>4. Escucha el audio y completa, comprueba con el texto del inicio.  Audio </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Trouillhet</dc:creator>
  <cp:lastModifiedBy>Juan Trouillhet</cp:lastModifiedBy>
  <cp:revision>2</cp:revision>
  <dcterms:created xsi:type="dcterms:W3CDTF">2026-05-25T15:19:23Z</dcterms:created>
  <dcterms:modified xsi:type="dcterms:W3CDTF">2026-05-25T19:02:40Z</dcterms:modified>
</cp:coreProperties>
</file>