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78"/>
    <p:restoredTop sz="94674"/>
  </p:normalViewPr>
  <p:slideViewPr>
    <p:cSldViewPr snapToGrid="0">
      <p:cViewPr>
        <p:scale>
          <a:sx n="79" d="100"/>
          <a:sy n="79" d="100"/>
        </p:scale>
        <p:origin x="1520"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4F857-ABC1-FE4D-B83A-0D74D437B657}" type="datetimeFigureOut">
              <a:rPr lang="es-ES" smtClean="0"/>
              <a:t>27/5/26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86A3EE-0832-2044-8938-9EDB17F28F19}" type="slidenum">
              <a:rPr lang="es-ES" smtClean="0"/>
              <a:t>‹Nº›</a:t>
            </a:fld>
            <a:endParaRPr lang="es-ES"/>
          </a:p>
        </p:txBody>
      </p:sp>
    </p:spTree>
    <p:extLst>
      <p:ext uri="{BB962C8B-B14F-4D97-AF65-F5344CB8AC3E}">
        <p14:creationId xmlns:p14="http://schemas.microsoft.com/office/powerpoint/2010/main" val="778567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B86A3EE-0832-2044-8938-9EDB17F28F19}" type="slidenum">
              <a:rPr lang="es-ES" smtClean="0"/>
              <a:t>5</a:t>
            </a:fld>
            <a:endParaRPr lang="es-ES"/>
          </a:p>
        </p:txBody>
      </p:sp>
    </p:spTree>
    <p:extLst>
      <p:ext uri="{BB962C8B-B14F-4D97-AF65-F5344CB8AC3E}">
        <p14:creationId xmlns:p14="http://schemas.microsoft.com/office/powerpoint/2010/main" val="3769200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C74CB-796E-4F10-1F0B-657CB6B3866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F1F975F-085A-1F18-ED9D-724AC2FBEA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905EEA-B08F-34ED-6E69-FB727A2682CB}"/>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5" name="Marcador de pie de página 4">
            <a:extLst>
              <a:ext uri="{FF2B5EF4-FFF2-40B4-BE49-F238E27FC236}">
                <a16:creationId xmlns:a16="http://schemas.microsoft.com/office/drawing/2014/main" id="{DC6B0304-CAE9-6EF5-8456-2F67F26506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4522FB7-5ECB-23EB-4B01-E3CAFA2B9108}"/>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429158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BA4870-3B3A-893B-1193-D80FD877DA1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CD36760-CA52-CD7B-FAA3-EF7653FC470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F6F068-BCF3-86C7-2E9A-4C47D9859F7D}"/>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5" name="Marcador de pie de página 4">
            <a:extLst>
              <a:ext uri="{FF2B5EF4-FFF2-40B4-BE49-F238E27FC236}">
                <a16:creationId xmlns:a16="http://schemas.microsoft.com/office/drawing/2014/main" id="{6FA6E073-93FC-478D-E4D0-AC3F4C7B2A4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AF838C-8DD8-4F07-464E-3C55119507C7}"/>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09085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C20B5F-14A6-9CFC-9D14-502CEC9EB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8AA66D6-332B-15BC-3746-75A5C726CE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C0DC60-8039-09BB-BBE8-FD974D96CFC7}"/>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5" name="Marcador de pie de página 4">
            <a:extLst>
              <a:ext uri="{FF2B5EF4-FFF2-40B4-BE49-F238E27FC236}">
                <a16:creationId xmlns:a16="http://schemas.microsoft.com/office/drawing/2014/main" id="{135A1E87-D1AC-AD9D-D150-1BF097EDD9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BF77CEC-FC5A-F343-A20A-D817CEFD7E28}"/>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776304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852434-BDE6-A2A0-FD68-5BA0105B569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B095BA-23D2-C68E-2BAE-21A73704525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270639-86AD-1A9B-B9DC-FDFC9783B06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BA58B863-EA55-2815-D2D5-544D603224A6}"/>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6" name="Marcador de pie de página 5">
            <a:extLst>
              <a:ext uri="{FF2B5EF4-FFF2-40B4-BE49-F238E27FC236}">
                <a16:creationId xmlns:a16="http://schemas.microsoft.com/office/drawing/2014/main" id="{2C8893F9-200B-2530-AD41-2D08F58EDD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0F4025-C97C-EF4F-5EC1-4BF1FBB5641E}"/>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07831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616BD-8EB8-C66C-31CF-005DFE2F4A5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08D2C25-D10D-1ECF-AB8F-9E7E537534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02B5FB0-A5F9-D99A-8B97-FEAC3CDFFB5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83B15A4-AE2E-35A0-6A69-5383F00DCB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67A8979-AC50-58A9-AAAA-D461F2AE1C1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9FDF3DA-66EB-3540-95B2-6888376091C6}"/>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8" name="Marcador de pie de página 7">
            <a:extLst>
              <a:ext uri="{FF2B5EF4-FFF2-40B4-BE49-F238E27FC236}">
                <a16:creationId xmlns:a16="http://schemas.microsoft.com/office/drawing/2014/main" id="{8E6CE36B-D2A3-9212-C83C-7795A916004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ADB82CA-4B31-4845-99B8-93F6E9AEF40C}"/>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22685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BF1F8-7D66-D34E-92AC-0E137C0342D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FC9B06D-4466-58C1-EDCF-FC9A0C8E4AF3}"/>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4" name="Marcador de pie de página 3">
            <a:extLst>
              <a:ext uri="{FF2B5EF4-FFF2-40B4-BE49-F238E27FC236}">
                <a16:creationId xmlns:a16="http://schemas.microsoft.com/office/drawing/2014/main" id="{AE74B4B6-90F6-8AC6-B38D-D99A8186620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CA75F37-6F5A-3065-F82C-66B1A4344143}"/>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868048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2A6B114-0D54-4F6E-B24A-49154A9DD2EB}"/>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3" name="Marcador de pie de página 2">
            <a:extLst>
              <a:ext uri="{FF2B5EF4-FFF2-40B4-BE49-F238E27FC236}">
                <a16:creationId xmlns:a16="http://schemas.microsoft.com/office/drawing/2014/main" id="{06759C07-EDFE-36A7-1C88-5ABBAD30FA0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8C2571-E25B-D819-F78F-27E15E8E80C2}"/>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638910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66848C-525F-B275-8175-C5A847D3FEE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FEAA703-30CC-D80F-9AD3-7C18259B6A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E0CB464-1B16-0D00-5CCC-D45F43030B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F853E7-0F6D-2EB7-EC9F-A49F7B977C5F}"/>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6" name="Marcador de pie de página 5">
            <a:extLst>
              <a:ext uri="{FF2B5EF4-FFF2-40B4-BE49-F238E27FC236}">
                <a16:creationId xmlns:a16="http://schemas.microsoft.com/office/drawing/2014/main" id="{3DC48A94-08E6-D199-6F60-3DA0CB3C192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4F7E007-7C7B-424A-8044-D69364056613}"/>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304343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751AF7-47C6-8BE2-9C3C-D40922DDFD8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25D32D2-7A83-F7E2-E7B8-CFA36E8D18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D3A07F2-EAFE-5A21-A43F-096B758591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B365EA8-5506-0BBE-D557-34C688ED8AE8}"/>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6" name="Marcador de pie de página 5">
            <a:extLst>
              <a:ext uri="{FF2B5EF4-FFF2-40B4-BE49-F238E27FC236}">
                <a16:creationId xmlns:a16="http://schemas.microsoft.com/office/drawing/2014/main" id="{1C6368F6-A27D-0487-25CC-AE261956D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D07DE06-B8A5-E012-D204-36496941EA9E}"/>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67523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4C4699-4040-CB25-500C-C9DD0BD9D9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498E29C-AA2C-B4FB-2479-FA092443B96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8462B1-AC7C-3F73-A5A0-195961107FFD}"/>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5" name="Marcador de pie de página 4">
            <a:extLst>
              <a:ext uri="{FF2B5EF4-FFF2-40B4-BE49-F238E27FC236}">
                <a16:creationId xmlns:a16="http://schemas.microsoft.com/office/drawing/2014/main" id="{AB19032C-26B0-3C20-EE4F-C9E202C77D0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2398CB-80D7-76AE-2D37-D9C3DD052B1B}"/>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4191116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F3F35C6-043B-A73C-BE1E-816B0D2510C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B2E9B07-6FD1-405E-B606-7259534DA9A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2D595C9-D5D5-5264-7B1D-039E4A7191AF}"/>
              </a:ext>
            </a:extLst>
          </p:cNvPr>
          <p:cNvSpPr>
            <a:spLocks noGrp="1"/>
          </p:cNvSpPr>
          <p:nvPr>
            <p:ph type="dt" sz="half" idx="10"/>
          </p:nvPr>
        </p:nvSpPr>
        <p:spPr/>
        <p:txBody>
          <a:bodyPr/>
          <a:lstStyle/>
          <a:p>
            <a:fld id="{E055FF0C-D4F0-F94A-97E0-6AB586934955}" type="datetimeFigureOut">
              <a:rPr lang="es-ES" smtClean="0"/>
              <a:t>27/5/26</a:t>
            </a:fld>
            <a:endParaRPr lang="es-ES"/>
          </a:p>
        </p:txBody>
      </p:sp>
      <p:sp>
        <p:nvSpPr>
          <p:cNvPr id="5" name="Marcador de pie de página 4">
            <a:extLst>
              <a:ext uri="{FF2B5EF4-FFF2-40B4-BE49-F238E27FC236}">
                <a16:creationId xmlns:a16="http://schemas.microsoft.com/office/drawing/2014/main" id="{1462D190-4BA8-0BD6-39B9-7BF8C1C6B5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06100B1-A457-B4A4-52B6-99182D020AD0}"/>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3563674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A5E291A-3D51-C950-F0EA-3EF5E23ED3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9891FE9-9CE2-5C77-14D0-32E2FBF2B4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7438672-ED56-FE81-74BB-F3451A2D72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55FF0C-D4F0-F94A-97E0-6AB586934955}" type="datetimeFigureOut">
              <a:rPr lang="es-ES" smtClean="0"/>
              <a:t>27/5/26</a:t>
            </a:fld>
            <a:endParaRPr lang="es-ES"/>
          </a:p>
        </p:txBody>
      </p:sp>
      <p:sp>
        <p:nvSpPr>
          <p:cNvPr id="5" name="Marcador de pie de página 4">
            <a:extLst>
              <a:ext uri="{FF2B5EF4-FFF2-40B4-BE49-F238E27FC236}">
                <a16:creationId xmlns:a16="http://schemas.microsoft.com/office/drawing/2014/main" id="{7340847E-5389-9032-BAA5-1B463FF31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69F062E0-DF9F-0CC4-3186-6178FA1BAC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EB3064-60CA-D043-8B39-AC3C1BDA4620}" type="slidenum">
              <a:rPr lang="es-ES" smtClean="0"/>
              <a:t>‹Nº›</a:t>
            </a:fld>
            <a:endParaRPr lang="es-ES"/>
          </a:p>
        </p:txBody>
      </p:sp>
    </p:spTree>
    <p:extLst>
      <p:ext uri="{BB962C8B-B14F-4D97-AF65-F5344CB8AC3E}">
        <p14:creationId xmlns:p14="http://schemas.microsoft.com/office/powerpoint/2010/main" val="364821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E1A764-BF13-D01D-E6A4-DBA0D6BA4615}"/>
              </a:ext>
            </a:extLst>
          </p:cNvPr>
          <p:cNvSpPr>
            <a:spLocks noGrp="1"/>
          </p:cNvSpPr>
          <p:nvPr>
            <p:ph type="ctrTitle"/>
          </p:nvPr>
        </p:nvSpPr>
        <p:spPr>
          <a:xfrm>
            <a:off x="475989" y="363255"/>
            <a:ext cx="3169085" cy="388307"/>
          </a:xfrm>
        </p:spPr>
        <p:txBody>
          <a:bodyPr>
            <a:normAutofit/>
          </a:bodyPr>
          <a:lstStyle/>
          <a:p>
            <a:r>
              <a:rPr lang="es-ES" sz="2000" dirty="0"/>
              <a:t>Tema 3, La libertad </a:t>
            </a:r>
          </a:p>
        </p:txBody>
      </p:sp>
      <p:sp>
        <p:nvSpPr>
          <p:cNvPr id="3" name="Subtítulo 2">
            <a:extLst>
              <a:ext uri="{FF2B5EF4-FFF2-40B4-BE49-F238E27FC236}">
                <a16:creationId xmlns:a16="http://schemas.microsoft.com/office/drawing/2014/main" id="{1FF033A4-8D85-15F4-2C92-2F615654EE9A}"/>
              </a:ext>
            </a:extLst>
          </p:cNvPr>
          <p:cNvSpPr>
            <a:spLocks noGrp="1"/>
          </p:cNvSpPr>
          <p:nvPr>
            <p:ph type="subTitle" idx="1"/>
          </p:nvPr>
        </p:nvSpPr>
        <p:spPr>
          <a:xfrm>
            <a:off x="638827" y="851771"/>
            <a:ext cx="2793305" cy="388307"/>
          </a:xfrm>
        </p:spPr>
        <p:txBody>
          <a:bodyPr>
            <a:normAutofit fontScale="92500" lnSpcReduction="10000"/>
          </a:bodyPr>
          <a:lstStyle/>
          <a:p>
            <a:r>
              <a:rPr lang="es-ES" dirty="0"/>
              <a:t>Nivel intermedio </a:t>
            </a:r>
          </a:p>
        </p:txBody>
      </p:sp>
      <p:sp>
        <p:nvSpPr>
          <p:cNvPr id="4" name="CuadroTexto 3">
            <a:extLst>
              <a:ext uri="{FF2B5EF4-FFF2-40B4-BE49-F238E27FC236}">
                <a16:creationId xmlns:a16="http://schemas.microsoft.com/office/drawing/2014/main" id="{4199C969-64D5-4866-3BFE-3EE4CD405B6C}"/>
              </a:ext>
            </a:extLst>
          </p:cNvPr>
          <p:cNvSpPr txBox="1"/>
          <p:nvPr/>
        </p:nvSpPr>
        <p:spPr>
          <a:xfrm>
            <a:off x="326571" y="1340287"/>
            <a:ext cx="6939643" cy="2862322"/>
          </a:xfrm>
          <a:prstGeom prst="rect">
            <a:avLst/>
          </a:prstGeom>
          <a:noFill/>
        </p:spPr>
        <p:txBody>
          <a:bodyPr wrap="square" rtlCol="0">
            <a:spAutoFit/>
          </a:bodyPr>
          <a:lstStyle/>
          <a:p>
            <a:r>
              <a:rPr lang="es-ES" sz="2000" b="1" dirty="0"/>
              <a:t>Texto 1:</a:t>
            </a:r>
            <a:r>
              <a:rPr lang="es-ES" sz="2000" dirty="0"/>
              <a:t> La historia de la joven Marcela </a:t>
            </a:r>
          </a:p>
          <a:p>
            <a:r>
              <a:rPr lang="es-ES" sz="2000" b="1" dirty="0"/>
              <a:t>Gramática:</a:t>
            </a:r>
            <a:r>
              <a:rPr lang="es-ES" sz="2000" dirty="0"/>
              <a:t> Verbos con preposición </a:t>
            </a:r>
          </a:p>
          <a:p>
            <a:r>
              <a:rPr lang="en-US" sz="2000" b="1" dirty="0" err="1"/>
              <a:t>Funciones</a:t>
            </a:r>
            <a:r>
              <a:rPr lang="en-US" sz="2000" b="1" dirty="0"/>
              <a:t> </a:t>
            </a:r>
            <a:r>
              <a:rPr lang="en-US" sz="2000" b="1" dirty="0" err="1"/>
              <a:t>comunicativas</a:t>
            </a:r>
            <a:r>
              <a:rPr lang="en-US" sz="2000" b="1" dirty="0"/>
              <a:t>: </a:t>
            </a:r>
            <a:r>
              <a:rPr lang="en-US" sz="2000" dirty="0" err="1"/>
              <a:t>Expresar</a:t>
            </a:r>
            <a:r>
              <a:rPr lang="en-US" sz="2000" dirty="0"/>
              <a:t> </a:t>
            </a:r>
            <a:r>
              <a:rPr lang="en-US" sz="2000" dirty="0" err="1"/>
              <a:t>sentimientos</a:t>
            </a:r>
            <a:r>
              <a:rPr lang="en-US" sz="2000" dirty="0"/>
              <a:t> </a:t>
            </a:r>
          </a:p>
          <a:p>
            <a:r>
              <a:rPr lang="en-US" sz="2000" b="1" dirty="0"/>
              <a:t>Tarea:  </a:t>
            </a:r>
            <a:r>
              <a:rPr lang="en-US" sz="2000" dirty="0" err="1"/>
              <a:t>Reescribir</a:t>
            </a:r>
            <a:r>
              <a:rPr lang="en-US" sz="2000" dirty="0"/>
              <a:t> </a:t>
            </a:r>
            <a:r>
              <a:rPr lang="en-US" sz="2000" dirty="0" err="1"/>
              <a:t>una</a:t>
            </a:r>
            <a:r>
              <a:rPr lang="en-US" sz="2000" dirty="0"/>
              <a:t> </a:t>
            </a:r>
            <a:r>
              <a:rPr lang="en-US" sz="2000" dirty="0" err="1"/>
              <a:t>historia</a:t>
            </a:r>
            <a:r>
              <a:rPr lang="en-US" sz="2000" dirty="0"/>
              <a:t> </a:t>
            </a:r>
            <a:r>
              <a:rPr lang="en-US" sz="2000" dirty="0" err="1"/>
              <a:t>desde</a:t>
            </a:r>
            <a:r>
              <a:rPr lang="en-US" sz="2000" dirty="0"/>
              <a:t> </a:t>
            </a:r>
            <a:r>
              <a:rPr lang="en-US" sz="2000" dirty="0" err="1"/>
              <a:t>otro</a:t>
            </a:r>
            <a:r>
              <a:rPr lang="en-US" sz="2000" dirty="0"/>
              <a:t> punto de vista </a:t>
            </a:r>
          </a:p>
          <a:p>
            <a:r>
              <a:rPr lang="en-US" sz="2000" b="1" dirty="0" err="1"/>
              <a:t>Texto</a:t>
            </a:r>
            <a:r>
              <a:rPr lang="en-US" sz="2000" b="1" dirty="0"/>
              <a:t> 2</a:t>
            </a:r>
            <a:r>
              <a:rPr lang="en-US" sz="2000" dirty="0"/>
              <a:t>: El </a:t>
            </a:r>
            <a:r>
              <a:rPr lang="en-US" sz="2000" dirty="0" err="1"/>
              <a:t>discurso</a:t>
            </a:r>
            <a:r>
              <a:rPr lang="en-US" sz="2000" dirty="0"/>
              <a:t> de Marcela </a:t>
            </a:r>
          </a:p>
          <a:p>
            <a:r>
              <a:rPr lang="es-ES" sz="2000" b="1" dirty="0" err="1"/>
              <a:t>Gramatica</a:t>
            </a:r>
            <a:r>
              <a:rPr lang="es-ES" sz="2000" dirty="0"/>
              <a:t>: conectores </a:t>
            </a:r>
          </a:p>
          <a:p>
            <a:r>
              <a:rPr lang="es-ES" sz="2000" b="1" dirty="0"/>
              <a:t>Funciones comunicativas</a:t>
            </a:r>
            <a:r>
              <a:rPr lang="es-ES" sz="2000" dirty="0"/>
              <a:t>: Expresar opiniones, explicar metáforas</a:t>
            </a:r>
          </a:p>
          <a:p>
            <a:r>
              <a:rPr lang="es-ES" sz="2000" b="1" dirty="0"/>
              <a:t>Tarea</a:t>
            </a:r>
            <a:r>
              <a:rPr lang="es-ES" sz="2000" dirty="0"/>
              <a:t>: Ensayo sobre la libertad  </a:t>
            </a:r>
          </a:p>
        </p:txBody>
      </p:sp>
      <p:pic>
        <p:nvPicPr>
          <p:cNvPr id="6" name="Imagen 5">
            <a:extLst>
              <a:ext uri="{FF2B5EF4-FFF2-40B4-BE49-F238E27FC236}">
                <a16:creationId xmlns:a16="http://schemas.microsoft.com/office/drawing/2014/main" id="{34992258-A721-0440-35FF-E0BDCAF22B82}"/>
              </a:ext>
            </a:extLst>
          </p:cNvPr>
          <p:cNvPicPr>
            <a:picLocks noChangeAspect="1"/>
          </p:cNvPicPr>
          <p:nvPr/>
        </p:nvPicPr>
        <p:blipFill>
          <a:blip r:embed="rId2"/>
          <a:stretch>
            <a:fillRect/>
          </a:stretch>
        </p:blipFill>
        <p:spPr>
          <a:xfrm>
            <a:off x="6645730" y="0"/>
            <a:ext cx="5546270" cy="6858000"/>
          </a:xfrm>
          <a:prstGeom prst="rect">
            <a:avLst/>
          </a:prstGeom>
        </p:spPr>
      </p:pic>
    </p:spTree>
    <p:extLst>
      <p:ext uri="{BB962C8B-B14F-4D97-AF65-F5344CB8AC3E}">
        <p14:creationId xmlns:p14="http://schemas.microsoft.com/office/powerpoint/2010/main" val="206692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6D676B2-6B5A-3FFA-4E31-C1FFE235EFCB}"/>
              </a:ext>
            </a:extLst>
          </p:cNvPr>
          <p:cNvPicPr>
            <a:picLocks noChangeAspect="1"/>
          </p:cNvPicPr>
          <p:nvPr/>
        </p:nvPicPr>
        <p:blipFill>
          <a:blip r:embed="rId2"/>
          <a:srcRect l="5884" r="-1"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A46D598-CF4F-916E-52DA-DD13E35F1569}"/>
              </a:ext>
            </a:extLst>
          </p:cNvPr>
          <p:cNvSpPr>
            <a:spLocks noGrp="1"/>
          </p:cNvSpPr>
          <p:nvPr>
            <p:ph type="title"/>
          </p:nvPr>
        </p:nvSpPr>
        <p:spPr>
          <a:xfrm>
            <a:off x="7662239" y="0"/>
            <a:ext cx="4529761" cy="681037"/>
          </a:xfrm>
        </p:spPr>
        <p:txBody>
          <a:bodyPr>
            <a:normAutofit/>
          </a:bodyPr>
          <a:lstStyle/>
          <a:p>
            <a:r>
              <a:rPr lang="es-ES" sz="2000" dirty="0">
                <a:solidFill>
                  <a:srgbClr val="00B0F0"/>
                </a:solidFill>
              </a:rPr>
              <a:t>Intermedio </a:t>
            </a:r>
            <a:br>
              <a:rPr lang="es-ES" sz="2000" dirty="0">
                <a:solidFill>
                  <a:srgbClr val="00B0F0"/>
                </a:solidFill>
              </a:rPr>
            </a:br>
            <a:r>
              <a:rPr lang="es-ES" sz="2000" dirty="0"/>
              <a:t>Texto 1</a:t>
            </a:r>
          </a:p>
        </p:txBody>
      </p:sp>
      <p:sp>
        <p:nvSpPr>
          <p:cNvPr id="3" name="Marcador de contenido 2">
            <a:extLst>
              <a:ext uri="{FF2B5EF4-FFF2-40B4-BE49-F238E27FC236}">
                <a16:creationId xmlns:a16="http://schemas.microsoft.com/office/drawing/2014/main" id="{6E1B4AA0-6A08-61B2-B172-111659509F0E}"/>
              </a:ext>
            </a:extLst>
          </p:cNvPr>
          <p:cNvSpPr>
            <a:spLocks noGrp="1"/>
          </p:cNvSpPr>
          <p:nvPr>
            <p:ph idx="1"/>
          </p:nvPr>
        </p:nvSpPr>
        <p:spPr>
          <a:xfrm>
            <a:off x="7531610" y="812800"/>
            <a:ext cx="4529761" cy="5364163"/>
          </a:xfrm>
        </p:spPr>
        <p:txBody>
          <a:bodyPr>
            <a:normAutofit/>
          </a:bodyPr>
          <a:lstStyle/>
          <a:p>
            <a:pPr marL="0" indent="0">
              <a:buNone/>
            </a:pPr>
            <a:r>
              <a:rPr lang="es-ES" sz="2000" dirty="0"/>
              <a:t>Oral </a:t>
            </a:r>
          </a:p>
          <a:p>
            <a:pPr marL="457200" indent="-457200">
              <a:buAutoNum type="arabicPeriod"/>
            </a:pPr>
            <a:r>
              <a:rPr lang="es-ES" sz="2000" dirty="0"/>
              <a:t>¿Conoces historias de amor que acaban mal? </a:t>
            </a:r>
          </a:p>
          <a:p>
            <a:pPr marL="457200" indent="-457200">
              <a:buAutoNum type="arabicPeriod"/>
            </a:pPr>
            <a:r>
              <a:rPr lang="es-ES" sz="2000" dirty="0"/>
              <a:t>¿Por qué razones acaba mal normalmente una historia de amor?</a:t>
            </a:r>
          </a:p>
          <a:p>
            <a:pPr marL="457200" indent="-457200">
              <a:buAutoNum type="arabicPeriod"/>
            </a:pPr>
            <a:r>
              <a:rPr lang="es-ES" sz="2000" dirty="0"/>
              <a:t>¿Piensas que la historia de amor entre Marcela y Grisostomo que vamos a ver acaba bien o mal?</a:t>
            </a:r>
          </a:p>
          <a:p>
            <a:pPr marL="457200" indent="-457200">
              <a:buAutoNum type="arabicPeriod"/>
            </a:pPr>
            <a:r>
              <a:rPr lang="es-ES" sz="2000" dirty="0"/>
              <a:t>¿Qué importancia tiene la libertad en el amor? </a:t>
            </a:r>
          </a:p>
          <a:p>
            <a:pPr marL="457200" indent="-457200">
              <a:buAutoNum type="arabicPeriod"/>
            </a:pPr>
            <a:r>
              <a:rPr lang="es-ES" sz="2000" dirty="0"/>
              <a:t>¿Crees que los hombres las mujeres han sido siempre libres en el amor?</a:t>
            </a:r>
          </a:p>
        </p:txBody>
      </p:sp>
    </p:spTree>
    <p:extLst>
      <p:ext uri="{BB962C8B-B14F-4D97-AF65-F5344CB8AC3E}">
        <p14:creationId xmlns:p14="http://schemas.microsoft.com/office/powerpoint/2010/main" val="3327141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4819063-B980-E819-C21F-5652C5AFAC90}"/>
              </a:ext>
            </a:extLst>
          </p:cNvPr>
          <p:cNvSpPr>
            <a:spLocks noGrp="1"/>
          </p:cNvSpPr>
          <p:nvPr>
            <p:ph type="title"/>
          </p:nvPr>
        </p:nvSpPr>
        <p:spPr>
          <a:xfrm>
            <a:off x="682171" y="188686"/>
            <a:ext cx="6156618" cy="535213"/>
          </a:xfrm>
        </p:spPr>
        <p:txBody>
          <a:bodyPr>
            <a:normAutofit/>
          </a:bodyPr>
          <a:lstStyle/>
          <a:p>
            <a:r>
              <a:rPr lang="es-ES" sz="2000" dirty="0"/>
              <a:t>La libertad, texto 1</a:t>
            </a:r>
          </a:p>
        </p:txBody>
      </p:sp>
      <p:sp>
        <p:nvSpPr>
          <p:cNvPr id="3" name="Marcador de contenido 2">
            <a:extLst>
              <a:ext uri="{FF2B5EF4-FFF2-40B4-BE49-F238E27FC236}">
                <a16:creationId xmlns:a16="http://schemas.microsoft.com/office/drawing/2014/main" id="{76584EFD-3267-3DCE-DE73-634D217DA982}"/>
              </a:ext>
            </a:extLst>
          </p:cNvPr>
          <p:cNvSpPr>
            <a:spLocks noGrp="1"/>
          </p:cNvSpPr>
          <p:nvPr>
            <p:ph idx="1"/>
          </p:nvPr>
        </p:nvSpPr>
        <p:spPr>
          <a:xfrm>
            <a:off x="420914" y="1204686"/>
            <a:ext cx="6417876" cy="4929415"/>
          </a:xfrm>
        </p:spPr>
        <p:txBody>
          <a:bodyPr>
            <a:normAutofit/>
          </a:bodyPr>
          <a:lstStyle/>
          <a:p>
            <a:pPr marL="0" indent="0">
              <a:buNone/>
            </a:pPr>
            <a:r>
              <a:rPr lang="es-ES" sz="1700" dirty="0"/>
              <a:t>	</a:t>
            </a:r>
            <a:r>
              <a:rPr lang="es-ES" sz="2000" dirty="0"/>
              <a:t>Don Quijote y Sancho se encuentran con unos cabreros, quienes les cuentan la historia de un joven pastor llamado Crisóstomo, que acaba de morir de amor. Marcela es una joven de extraordinaria belleza, huérfana de padre y madre, criada por un tío cura, que no quería casarla sin su consentimiento. Siendo muy hermosa y rica, muchos hombres la pretendían, pero ella, rechazando el matrimonio, decidió vestirse de pastora y vivir libremente en el campo, rodeada de la naturaleza. Su belleza despertó una pasión obsesiva en muchos jóvenes, que también se hicieron pastores para poder estar cerca de ella, entre ellos </a:t>
            </a:r>
            <a:r>
              <a:rPr lang="es-ES" sz="2000" dirty="0" err="1"/>
              <a:t>Grisóstomo</a:t>
            </a:r>
            <a:r>
              <a:rPr lang="es-ES" sz="2000" dirty="0"/>
              <a:t>, quien murió consumido por el amor no correspondido que sentía por ella. Sus amigos culpan a Marcela de su muerte por no devolverle el amor.</a:t>
            </a:r>
          </a:p>
          <a:p>
            <a:endParaRPr lang="es-ES" sz="1700" dirty="0"/>
          </a:p>
        </p:txBody>
      </p:sp>
      <p:pic>
        <p:nvPicPr>
          <p:cNvPr id="5" name="Imagen 4">
            <a:extLst>
              <a:ext uri="{FF2B5EF4-FFF2-40B4-BE49-F238E27FC236}">
                <a16:creationId xmlns:a16="http://schemas.microsoft.com/office/drawing/2014/main" id="{D5FD1AF2-9A99-DB34-0A76-78587D53E52F}"/>
              </a:ext>
            </a:extLst>
          </p:cNvPr>
          <p:cNvPicPr>
            <a:picLocks noChangeAspect="1"/>
          </p:cNvPicPr>
          <p:nvPr/>
        </p:nvPicPr>
        <p:blipFill>
          <a:blip r:embed="rId2"/>
          <a:srcRect t="6015" b="195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94604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59AA2D-1CA0-D027-6F6D-4AEE8355DB0E}"/>
              </a:ext>
            </a:extLst>
          </p:cNvPr>
          <p:cNvSpPr>
            <a:spLocks noGrp="1"/>
          </p:cNvSpPr>
          <p:nvPr>
            <p:ph type="title"/>
          </p:nvPr>
        </p:nvSpPr>
        <p:spPr>
          <a:xfrm>
            <a:off x="838200" y="146034"/>
            <a:ext cx="10515600" cy="478080"/>
          </a:xfrm>
        </p:spPr>
        <p:txBody>
          <a:bodyPr>
            <a:noAutofit/>
          </a:bodyPr>
          <a:lstStyle/>
          <a:p>
            <a:r>
              <a:rPr lang="es-ES" sz="2000" dirty="0">
                <a:solidFill>
                  <a:srgbClr val="0070C0"/>
                </a:solidFill>
              </a:rPr>
              <a:t>Oral </a:t>
            </a:r>
            <a:br>
              <a:rPr lang="es-ES" sz="2000" b="1" dirty="0"/>
            </a:br>
            <a:r>
              <a:rPr lang="es-ES" sz="2000" b="1" dirty="0"/>
              <a:t>1. Une cada palabra con su definición </a:t>
            </a:r>
          </a:p>
        </p:txBody>
      </p:sp>
      <p:graphicFrame>
        <p:nvGraphicFramePr>
          <p:cNvPr id="4" name="Marcador de contenido 3">
            <a:extLst>
              <a:ext uri="{FF2B5EF4-FFF2-40B4-BE49-F238E27FC236}">
                <a16:creationId xmlns:a16="http://schemas.microsoft.com/office/drawing/2014/main" id="{CF09EEB9-DB2C-18C7-46C2-FD5BD9F63387}"/>
              </a:ext>
            </a:extLst>
          </p:cNvPr>
          <p:cNvGraphicFramePr>
            <a:graphicFrameLocks noGrp="1"/>
          </p:cNvGraphicFramePr>
          <p:nvPr>
            <p:ph idx="1"/>
            <p:extLst>
              <p:ext uri="{D42A27DB-BD31-4B8C-83A1-F6EECF244321}">
                <p14:modId xmlns:p14="http://schemas.microsoft.com/office/powerpoint/2010/main" val="1912351837"/>
              </p:ext>
            </p:extLst>
          </p:nvPr>
        </p:nvGraphicFramePr>
        <p:xfrm>
          <a:off x="826718" y="725714"/>
          <a:ext cx="8135037" cy="3672117"/>
        </p:xfrm>
        <a:graphic>
          <a:graphicData uri="http://schemas.openxmlformats.org/drawingml/2006/table">
            <a:tbl>
              <a:tblPr firstRow="1" firstCol="1" bandRow="1">
                <a:tableStyleId>{5C22544A-7EE6-4342-B048-85BDC9FD1C3A}</a:tableStyleId>
              </a:tblPr>
              <a:tblGrid>
                <a:gridCol w="2711534">
                  <a:extLst>
                    <a:ext uri="{9D8B030D-6E8A-4147-A177-3AD203B41FA5}">
                      <a16:colId xmlns:a16="http://schemas.microsoft.com/office/drawing/2014/main" val="470382502"/>
                    </a:ext>
                  </a:extLst>
                </a:gridCol>
                <a:gridCol w="5423503">
                  <a:extLst>
                    <a:ext uri="{9D8B030D-6E8A-4147-A177-3AD203B41FA5}">
                      <a16:colId xmlns:a16="http://schemas.microsoft.com/office/drawing/2014/main" val="3100063838"/>
                    </a:ext>
                  </a:extLst>
                </a:gridCol>
              </a:tblGrid>
              <a:tr h="408013">
                <a:tc>
                  <a:txBody>
                    <a:bodyPr/>
                    <a:lstStyle/>
                    <a:p>
                      <a:pPr>
                        <a:buNone/>
                      </a:pPr>
                      <a:r>
                        <a:rPr lang="es-ES" sz="2000" kern="100" dirty="0">
                          <a:effectLst/>
                        </a:rPr>
                        <a:t>Palabra</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dirty="0">
                          <a:effectLst/>
                        </a:rPr>
                        <a:t>Definición</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741453107"/>
                  </a:ext>
                </a:extLst>
              </a:tr>
              <a:tr h="408013">
                <a:tc>
                  <a:txBody>
                    <a:bodyPr/>
                    <a:lstStyle/>
                    <a:p>
                      <a:pPr>
                        <a:buNone/>
                      </a:pPr>
                      <a:r>
                        <a:rPr lang="es-ES" sz="2000" kern="100" dirty="0">
                          <a:effectLst/>
                        </a:rPr>
                        <a:t>1. obsesión</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dirty="0">
                          <a:effectLst/>
                        </a:rPr>
                        <a:t>a. persona que cuida cabras</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754822569"/>
                  </a:ext>
                </a:extLst>
              </a:tr>
              <a:tr h="408013">
                <a:tc>
                  <a:txBody>
                    <a:bodyPr/>
                    <a:lstStyle/>
                    <a:p>
                      <a:pPr>
                        <a:buNone/>
                      </a:pPr>
                      <a:r>
                        <a:rPr lang="es-ES" sz="2000" kern="100" dirty="0">
                          <a:effectLst/>
                        </a:rPr>
                        <a:t>2. corresponder</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b. pensar constantemente en algo o alguien</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193362075"/>
                  </a:ext>
                </a:extLst>
              </a:tr>
              <a:tr h="408013">
                <a:tc>
                  <a:txBody>
                    <a:bodyPr/>
                    <a:lstStyle/>
                    <a:p>
                      <a:pPr>
                        <a:buNone/>
                      </a:pPr>
                      <a:r>
                        <a:rPr lang="es-ES" sz="2000" kern="100">
                          <a:effectLst/>
                        </a:rPr>
                        <a:t>3. cabrero</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c. devolver un sentimiento a alguien</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960201358"/>
                  </a:ext>
                </a:extLst>
              </a:tr>
              <a:tr h="408013">
                <a:tc>
                  <a:txBody>
                    <a:bodyPr/>
                    <a:lstStyle/>
                    <a:p>
                      <a:pPr>
                        <a:buNone/>
                      </a:pPr>
                      <a:r>
                        <a:rPr lang="es-ES" sz="2000" kern="100">
                          <a:effectLst/>
                        </a:rPr>
                        <a:t>4. rechazar</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d. persona que ha perdido a uno o los padres</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940771779"/>
                  </a:ext>
                </a:extLst>
              </a:tr>
              <a:tr h="408013">
                <a:tc>
                  <a:txBody>
                    <a:bodyPr/>
                    <a:lstStyle/>
                    <a:p>
                      <a:pPr>
                        <a:buNone/>
                      </a:pPr>
                      <a:r>
                        <a:rPr lang="es-ES" sz="2000" kern="100">
                          <a:effectLst/>
                        </a:rPr>
                        <a:t>5. huérfano-a</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e. no aceptar algo que te ofrecen</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388703498"/>
                  </a:ext>
                </a:extLst>
              </a:tr>
              <a:tr h="408013">
                <a:tc>
                  <a:txBody>
                    <a:bodyPr/>
                    <a:lstStyle/>
                    <a:p>
                      <a:pPr>
                        <a:buNone/>
                      </a:pPr>
                      <a:r>
                        <a:rPr lang="es-ES" sz="2000" kern="100">
                          <a:effectLst/>
                        </a:rPr>
                        <a:t>6. criar </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f. dar permiso o aceptar</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210700297"/>
                  </a:ext>
                </a:extLst>
              </a:tr>
              <a:tr h="408013">
                <a:tc>
                  <a:txBody>
                    <a:bodyPr/>
                    <a:lstStyle/>
                    <a:p>
                      <a:pPr>
                        <a:buNone/>
                      </a:pPr>
                      <a:r>
                        <a:rPr lang="es-ES" sz="2000" kern="100">
                          <a:effectLst/>
                        </a:rPr>
                        <a:t>7. consentimiento</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g. gastar, agotar y desesperar </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157581384"/>
                  </a:ext>
                </a:extLst>
              </a:tr>
              <a:tr h="408013">
                <a:tc>
                  <a:txBody>
                    <a:bodyPr/>
                    <a:lstStyle/>
                    <a:p>
                      <a:pPr>
                        <a:buNone/>
                      </a:pPr>
                      <a:r>
                        <a:rPr lang="es-ES" sz="2000" kern="100" dirty="0">
                          <a:effectLst/>
                        </a:rPr>
                        <a:t>8. consumir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dirty="0">
                          <a:effectLst/>
                        </a:rPr>
                        <a:t>h. alimentar, educar y cuidar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853939965"/>
                  </a:ext>
                </a:extLst>
              </a:tr>
            </a:tbl>
          </a:graphicData>
        </a:graphic>
      </p:graphicFrame>
      <p:sp>
        <p:nvSpPr>
          <p:cNvPr id="7" name="CuadroTexto 6">
            <a:extLst>
              <a:ext uri="{FF2B5EF4-FFF2-40B4-BE49-F238E27FC236}">
                <a16:creationId xmlns:a16="http://schemas.microsoft.com/office/drawing/2014/main" id="{EA688044-EF4A-F731-3656-DDA576D89EFA}"/>
              </a:ext>
            </a:extLst>
          </p:cNvPr>
          <p:cNvSpPr txBox="1"/>
          <p:nvPr/>
        </p:nvSpPr>
        <p:spPr>
          <a:xfrm>
            <a:off x="838200" y="4542971"/>
            <a:ext cx="8828314" cy="2800767"/>
          </a:xfrm>
          <a:prstGeom prst="rect">
            <a:avLst/>
          </a:prstGeom>
          <a:noFill/>
        </p:spPr>
        <p:txBody>
          <a:bodyPr wrap="square" rtlCol="0">
            <a:spAutoFit/>
          </a:bodyPr>
          <a:lstStyle/>
          <a:p>
            <a:r>
              <a:rPr lang="es-ES" sz="2000" dirty="0">
                <a:solidFill>
                  <a:srgbClr val="0070C0"/>
                </a:solidFill>
              </a:rPr>
              <a:t>Oral/ Escrita </a:t>
            </a:r>
          </a:p>
          <a:p>
            <a:r>
              <a:rPr lang="es-ES" sz="2000" b="1" dirty="0"/>
              <a:t>2. Relaciona las frases con las palabras anteriores:</a:t>
            </a:r>
          </a:p>
          <a:p>
            <a:pPr marL="342900" indent="-342900">
              <a:buAutoNum type="arabicPeriod"/>
            </a:pPr>
            <a:r>
              <a:rPr lang="es-ES" sz="2000" dirty="0"/>
              <a:t>Marcela se quedó sin padres cuando era muy joven</a:t>
            </a:r>
          </a:p>
          <a:p>
            <a:pPr marL="342900" indent="-342900">
              <a:buAutoNum type="arabicPeriod"/>
            </a:pPr>
            <a:r>
              <a:rPr lang="es-ES" sz="2000" dirty="0"/>
              <a:t>El tío de Marcela no quería casarla si ella no quería </a:t>
            </a:r>
          </a:p>
          <a:p>
            <a:pPr marL="342900" indent="-342900">
              <a:buAutoNum type="arabicPeriod"/>
            </a:pPr>
            <a:r>
              <a:rPr lang="es-ES" sz="2000" dirty="0"/>
              <a:t>Los pastores enamorados de Marcela no dejaban de pensar en ella</a:t>
            </a:r>
          </a:p>
          <a:p>
            <a:pPr marL="342900" indent="-342900">
              <a:buAutoNum type="arabicPeriod"/>
            </a:pPr>
            <a:r>
              <a:rPr lang="es-ES" sz="2000" dirty="0"/>
              <a:t>El tío de Marcela la educó, la cuidó y le dio todo lo ella necesitaba</a:t>
            </a:r>
          </a:p>
          <a:p>
            <a:pPr marL="342900" indent="-342900">
              <a:buAutoNum type="arabicPeriod"/>
            </a:pPr>
            <a:r>
              <a:rPr lang="es-ES" sz="2000" dirty="0"/>
              <a:t>Grisostomo estaba desesperado por el amor no correspondido de Marcela </a:t>
            </a:r>
          </a:p>
          <a:p>
            <a:pPr marL="342900" indent="-342900">
              <a:buAutoNum type="arabicPeriod"/>
            </a:pPr>
            <a:endParaRPr lang="es-ES" dirty="0"/>
          </a:p>
          <a:p>
            <a:pPr marL="342900" indent="-342900">
              <a:buAutoNum type="arabicPeriod"/>
            </a:pPr>
            <a:endParaRPr lang="es-ES" dirty="0"/>
          </a:p>
        </p:txBody>
      </p:sp>
    </p:spTree>
    <p:extLst>
      <p:ext uri="{BB962C8B-B14F-4D97-AF65-F5344CB8AC3E}">
        <p14:creationId xmlns:p14="http://schemas.microsoft.com/office/powerpoint/2010/main" val="241796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0AD0A-DE2B-9B1E-DAAF-A5FF15C7AA26}"/>
              </a:ext>
            </a:extLst>
          </p:cNvPr>
          <p:cNvSpPr>
            <a:spLocks noGrp="1"/>
          </p:cNvSpPr>
          <p:nvPr>
            <p:ph type="title"/>
          </p:nvPr>
        </p:nvSpPr>
        <p:spPr>
          <a:xfrm>
            <a:off x="725714" y="1233715"/>
            <a:ext cx="10628086" cy="827314"/>
          </a:xfrm>
        </p:spPr>
        <p:txBody>
          <a:bodyPr>
            <a:noAutofit/>
          </a:bodyPr>
          <a:lstStyle/>
          <a:p>
            <a:r>
              <a:rPr lang="es-ES" sz="2000" dirty="0">
                <a:solidFill>
                  <a:srgbClr val="0070C0"/>
                </a:solidFill>
              </a:rPr>
              <a:t>Escrita</a:t>
            </a:r>
            <a:br>
              <a:rPr lang="es-ES" sz="2000" dirty="0"/>
            </a:br>
            <a:r>
              <a:rPr lang="es-ES" sz="2000" b="1" dirty="0"/>
              <a:t>4. Responde a las siguientes preguntas con frases completas</a:t>
            </a:r>
          </a:p>
        </p:txBody>
      </p:sp>
      <p:sp>
        <p:nvSpPr>
          <p:cNvPr id="3" name="Marcador de contenido 2">
            <a:extLst>
              <a:ext uri="{FF2B5EF4-FFF2-40B4-BE49-F238E27FC236}">
                <a16:creationId xmlns:a16="http://schemas.microsoft.com/office/drawing/2014/main" id="{8B3E1FAA-60AE-F8D4-8B61-5991039481AF}"/>
              </a:ext>
            </a:extLst>
          </p:cNvPr>
          <p:cNvSpPr>
            <a:spLocks noGrp="1"/>
          </p:cNvSpPr>
          <p:nvPr>
            <p:ph idx="1"/>
          </p:nvPr>
        </p:nvSpPr>
        <p:spPr>
          <a:xfrm>
            <a:off x="725714" y="2061029"/>
            <a:ext cx="10628086" cy="2735945"/>
          </a:xfrm>
        </p:spPr>
        <p:txBody>
          <a:bodyPr>
            <a:normAutofit lnSpcReduction="10000"/>
          </a:bodyPr>
          <a:lstStyle/>
          <a:p>
            <a:pPr marL="457200" indent="-457200">
              <a:buAutoNum type="arabicPeriod"/>
            </a:pPr>
            <a:r>
              <a:rPr lang="es-ES" sz="2000" dirty="0"/>
              <a:t>¿Quién cuenta la historia de Marcela?    </a:t>
            </a:r>
          </a:p>
          <a:p>
            <a:pPr marL="457200" indent="-457200">
              <a:buAutoNum type="arabicPeriod"/>
            </a:pPr>
            <a:r>
              <a:rPr lang="es-ES" sz="2000" dirty="0"/>
              <a:t>¿Qué le ocurre a Grisostomo?</a:t>
            </a:r>
          </a:p>
          <a:p>
            <a:pPr marL="457200" indent="-457200">
              <a:buAutoNum type="arabicPeriod"/>
            </a:pPr>
            <a:r>
              <a:rPr lang="es-ES" sz="2000" dirty="0"/>
              <a:t>¿Cómo es Marcela?, ¿cómo se la describe?</a:t>
            </a:r>
          </a:p>
          <a:p>
            <a:pPr marL="457200" indent="-457200">
              <a:buAutoNum type="arabicPeriod"/>
            </a:pPr>
            <a:r>
              <a:rPr lang="es-ES" sz="2000" dirty="0"/>
              <a:t>¿Por qué su tío no obligó a Marcela a casarse?</a:t>
            </a:r>
          </a:p>
          <a:p>
            <a:pPr marL="457200" indent="-457200">
              <a:buAutoNum type="arabicPeriod"/>
            </a:pPr>
            <a:r>
              <a:rPr lang="es-ES" sz="2000" dirty="0"/>
              <a:t> ¿Qué hacen los enamorados de Marcela? </a:t>
            </a:r>
          </a:p>
          <a:p>
            <a:pPr marL="457200" indent="-457200">
              <a:buAutoNum type="arabicPeriod"/>
            </a:pPr>
            <a:r>
              <a:rPr lang="es-ES" sz="2000" dirty="0"/>
              <a:t>¿A dónde va Marcela y porqué se va de su casa?</a:t>
            </a:r>
          </a:p>
          <a:p>
            <a:pPr marL="457200" indent="-457200">
              <a:buAutoNum type="arabicPeriod"/>
            </a:pPr>
            <a:r>
              <a:rPr lang="es-ES" sz="2000" dirty="0"/>
              <a:t>¿De  que acusan a Marcela los amigos de Grisostomo? </a:t>
            </a:r>
          </a:p>
          <a:p>
            <a:pPr marL="457200" indent="-457200">
              <a:buAutoNum type="arabicPeriod"/>
            </a:pPr>
            <a:endParaRPr lang="es-ES" sz="2000" dirty="0"/>
          </a:p>
          <a:p>
            <a:pPr marL="0" indent="0">
              <a:buNone/>
            </a:pPr>
            <a:endParaRPr lang="es-ES" sz="2000" dirty="0"/>
          </a:p>
        </p:txBody>
      </p:sp>
      <p:sp>
        <p:nvSpPr>
          <p:cNvPr id="5" name="CuadroTexto 4">
            <a:extLst>
              <a:ext uri="{FF2B5EF4-FFF2-40B4-BE49-F238E27FC236}">
                <a16:creationId xmlns:a16="http://schemas.microsoft.com/office/drawing/2014/main" id="{22AC88D9-430E-7D73-07E0-719ED2B5DDD4}"/>
              </a:ext>
            </a:extLst>
          </p:cNvPr>
          <p:cNvSpPr txBox="1"/>
          <p:nvPr/>
        </p:nvSpPr>
        <p:spPr>
          <a:xfrm>
            <a:off x="609600" y="159657"/>
            <a:ext cx="9869715" cy="1292662"/>
          </a:xfrm>
          <a:prstGeom prst="rect">
            <a:avLst/>
          </a:prstGeom>
          <a:noFill/>
        </p:spPr>
        <p:txBody>
          <a:bodyPr wrap="square" rtlCol="0">
            <a:spAutoFit/>
          </a:bodyPr>
          <a:lstStyle/>
          <a:p>
            <a:r>
              <a:rPr lang="es-ES" sz="2000" dirty="0">
                <a:solidFill>
                  <a:srgbClr val="0070C0"/>
                </a:solidFill>
              </a:rPr>
              <a:t>Escrita </a:t>
            </a:r>
          </a:p>
          <a:p>
            <a:r>
              <a:rPr lang="es-ES" sz="2000" b="1" dirty="0"/>
              <a:t>3. Escribe frases combinando las palabras anteriores: </a:t>
            </a:r>
          </a:p>
          <a:p>
            <a:r>
              <a:rPr lang="es-ES" sz="2000" dirty="0">
                <a:solidFill>
                  <a:srgbClr val="FF0000"/>
                </a:solidFill>
              </a:rPr>
              <a:t>1. El cabrero estaba obsesionado con sus cabras y las criaba como a sus hijos</a:t>
            </a:r>
            <a:endParaRPr lang="es-ES" sz="2000" dirty="0"/>
          </a:p>
          <a:p>
            <a:endParaRPr lang="es-ES" dirty="0"/>
          </a:p>
        </p:txBody>
      </p:sp>
      <p:sp>
        <p:nvSpPr>
          <p:cNvPr id="6" name="CuadroTexto 5">
            <a:extLst>
              <a:ext uri="{FF2B5EF4-FFF2-40B4-BE49-F238E27FC236}">
                <a16:creationId xmlns:a16="http://schemas.microsoft.com/office/drawing/2014/main" id="{3742909A-E56E-9F07-6A5B-663AEDCD96B9}"/>
              </a:ext>
            </a:extLst>
          </p:cNvPr>
          <p:cNvSpPr txBox="1"/>
          <p:nvPr/>
        </p:nvSpPr>
        <p:spPr>
          <a:xfrm>
            <a:off x="609600" y="4688114"/>
            <a:ext cx="11103429" cy="1938992"/>
          </a:xfrm>
          <a:prstGeom prst="rect">
            <a:avLst/>
          </a:prstGeom>
          <a:noFill/>
        </p:spPr>
        <p:txBody>
          <a:bodyPr wrap="square" rtlCol="0">
            <a:spAutoFit/>
          </a:bodyPr>
          <a:lstStyle/>
          <a:p>
            <a:pPr lvl="0"/>
            <a:r>
              <a:rPr lang="es-ES" sz="2000" dirty="0">
                <a:solidFill>
                  <a:srgbClr val="0070C0"/>
                </a:solidFill>
              </a:rPr>
              <a:t>Oral/escrita</a:t>
            </a:r>
          </a:p>
          <a:p>
            <a:pPr lvl="0"/>
            <a:r>
              <a:rPr lang="es-ES" sz="2000" b="1" dirty="0"/>
              <a:t>5. Corrige las siguientes afirmaciones: </a:t>
            </a:r>
          </a:p>
          <a:p>
            <a:pPr lvl="0"/>
            <a:r>
              <a:rPr lang="es-ES" sz="2000" dirty="0"/>
              <a:t>1. Marcela no se casa porque está enamorada de otro hombre</a:t>
            </a:r>
          </a:p>
          <a:p>
            <a:pPr lvl="0"/>
            <a:r>
              <a:rPr lang="es-ES" sz="2000" dirty="0"/>
              <a:t>2. Marcela se va al campo para buscar el amor</a:t>
            </a:r>
          </a:p>
          <a:p>
            <a:pPr lvl="0"/>
            <a:r>
              <a:rPr lang="es-ES" sz="2000" dirty="0"/>
              <a:t>3. Marcela no es honesta con sus admiradores</a:t>
            </a:r>
          </a:p>
          <a:p>
            <a:pPr lvl="0"/>
            <a:r>
              <a:rPr lang="es-ES" sz="2000" dirty="0"/>
              <a:t>5. Don Quijote no defiende la libertad de las mujeres</a:t>
            </a:r>
            <a:r>
              <a:rPr lang="es-ES" sz="2000" dirty="0">
                <a:effectLst/>
              </a:rPr>
              <a:t> </a:t>
            </a:r>
            <a:endParaRPr lang="es-ES" sz="2000" dirty="0"/>
          </a:p>
        </p:txBody>
      </p:sp>
      <p:pic>
        <p:nvPicPr>
          <p:cNvPr id="10" name="Imagen 9">
            <a:extLst>
              <a:ext uri="{FF2B5EF4-FFF2-40B4-BE49-F238E27FC236}">
                <a16:creationId xmlns:a16="http://schemas.microsoft.com/office/drawing/2014/main" id="{08870F76-7E3D-83D8-EFF0-41A74C815C09}"/>
              </a:ext>
            </a:extLst>
          </p:cNvPr>
          <p:cNvPicPr>
            <a:picLocks noChangeAspect="1"/>
          </p:cNvPicPr>
          <p:nvPr/>
        </p:nvPicPr>
        <p:blipFill>
          <a:blip r:embed="rId3"/>
          <a:stretch>
            <a:fillRect/>
          </a:stretch>
        </p:blipFill>
        <p:spPr>
          <a:xfrm>
            <a:off x="8563430" y="1233714"/>
            <a:ext cx="3628570" cy="5624286"/>
          </a:xfrm>
          <a:prstGeom prst="rect">
            <a:avLst/>
          </a:prstGeom>
        </p:spPr>
      </p:pic>
    </p:spTree>
    <p:extLst>
      <p:ext uri="{BB962C8B-B14F-4D97-AF65-F5344CB8AC3E}">
        <p14:creationId xmlns:p14="http://schemas.microsoft.com/office/powerpoint/2010/main" val="2070777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FA19C6-337C-E315-6FC2-A5E540A9D6A1}"/>
              </a:ext>
            </a:extLst>
          </p:cNvPr>
          <p:cNvSpPr>
            <a:spLocks noGrp="1"/>
          </p:cNvSpPr>
          <p:nvPr>
            <p:ph type="title"/>
          </p:nvPr>
        </p:nvSpPr>
        <p:spPr>
          <a:xfrm flipV="1">
            <a:off x="838200" y="-362856"/>
            <a:ext cx="10515600" cy="116113"/>
          </a:xfrm>
        </p:spPr>
        <p:txBody>
          <a:bodyPr>
            <a:normAutofit fontScale="90000"/>
          </a:bodyPr>
          <a:lstStyle/>
          <a:p>
            <a:endParaRPr lang="es-ES" dirty="0"/>
          </a:p>
        </p:txBody>
      </p:sp>
      <p:sp>
        <p:nvSpPr>
          <p:cNvPr id="3" name="Marcador de contenido 2">
            <a:extLst>
              <a:ext uri="{FF2B5EF4-FFF2-40B4-BE49-F238E27FC236}">
                <a16:creationId xmlns:a16="http://schemas.microsoft.com/office/drawing/2014/main" id="{5235AD95-FE67-1158-7A51-E043549DB670}"/>
              </a:ext>
            </a:extLst>
          </p:cNvPr>
          <p:cNvSpPr>
            <a:spLocks noGrp="1"/>
          </p:cNvSpPr>
          <p:nvPr>
            <p:ph idx="1"/>
          </p:nvPr>
        </p:nvSpPr>
        <p:spPr>
          <a:xfrm>
            <a:off x="362857" y="0"/>
            <a:ext cx="11829143" cy="6176963"/>
          </a:xfrm>
        </p:spPr>
        <p:txBody>
          <a:bodyPr/>
          <a:lstStyle/>
          <a:p>
            <a:pPr marL="0" indent="0">
              <a:buNone/>
            </a:pPr>
            <a:r>
              <a:rPr lang="es-ES" sz="2000" dirty="0">
                <a:solidFill>
                  <a:srgbClr val="0070C0"/>
                </a:solidFill>
              </a:rPr>
              <a:t>Oral                                                                                                                                                                                                                         </a:t>
            </a:r>
            <a:r>
              <a:rPr lang="es-ES" sz="2000" b="1" dirty="0"/>
              <a:t>6. ¿Con qué adjetivos definirías a Marcela?</a:t>
            </a:r>
          </a:p>
          <a:p>
            <a:pPr marL="0" indent="0">
              <a:buNone/>
            </a:pPr>
            <a:r>
              <a:rPr lang="es-ES" sz="2000" dirty="0"/>
              <a:t>Egoísta, libre, Ingenua,  Independiente, dependiente, mimada, inmadura, educada, romántica, rebelde, madura, segura de sí misma</a:t>
            </a:r>
          </a:p>
          <a:p>
            <a:pPr marL="0" indent="0">
              <a:buNone/>
            </a:pPr>
            <a:endParaRPr lang="es-ES" dirty="0"/>
          </a:p>
        </p:txBody>
      </p:sp>
      <p:sp>
        <p:nvSpPr>
          <p:cNvPr id="4" name="CuadroTexto 3">
            <a:extLst>
              <a:ext uri="{FF2B5EF4-FFF2-40B4-BE49-F238E27FC236}">
                <a16:creationId xmlns:a16="http://schemas.microsoft.com/office/drawing/2014/main" id="{918012FA-08EF-93B4-C0A6-E2F10593BBDF}"/>
              </a:ext>
            </a:extLst>
          </p:cNvPr>
          <p:cNvSpPr txBox="1"/>
          <p:nvPr/>
        </p:nvSpPr>
        <p:spPr>
          <a:xfrm>
            <a:off x="362858" y="1335314"/>
            <a:ext cx="11829142" cy="5601533"/>
          </a:xfrm>
          <a:prstGeom prst="rect">
            <a:avLst/>
          </a:prstGeom>
          <a:noFill/>
        </p:spPr>
        <p:txBody>
          <a:bodyPr wrap="square" rtlCol="0">
            <a:spAutoFit/>
          </a:bodyPr>
          <a:lstStyle/>
          <a:p>
            <a:r>
              <a:rPr lang="es-ES" sz="2000" dirty="0">
                <a:solidFill>
                  <a:srgbClr val="00B050"/>
                </a:solidFill>
              </a:rPr>
              <a:t>Gramática/ </a:t>
            </a:r>
            <a:r>
              <a:rPr lang="es-ES" sz="2000" dirty="0">
                <a:solidFill>
                  <a:srgbClr val="FFC000"/>
                </a:solidFill>
              </a:rPr>
              <a:t>audio </a:t>
            </a:r>
            <a:r>
              <a:rPr lang="es-ES" sz="2000" dirty="0"/>
              <a:t>                                                                                                                                                                                                                                    </a:t>
            </a:r>
            <a:r>
              <a:rPr lang="es-ES" sz="2000" b="1" dirty="0"/>
              <a:t>7. Fíjate en estos verbos que funcionan con preposición:    </a:t>
            </a:r>
            <a:r>
              <a:rPr lang="es-ES" sz="2000" dirty="0"/>
              <a:t>                                                                                                                 casarse con, enfadarse con, divorciarse de, tener derecho a, pensar en, arrepentirse de                                                                     soñar con, enamorarse de</a:t>
            </a:r>
          </a:p>
          <a:p>
            <a:r>
              <a:rPr lang="es-ES" sz="2000" dirty="0"/>
              <a:t>Ahora escucha las siguientes frases y relaciónalas con la preposición adecuada: </a:t>
            </a:r>
          </a:p>
          <a:p>
            <a:r>
              <a:rPr lang="es-ES" sz="2000" dirty="0"/>
              <a:t>CON    </a:t>
            </a:r>
            <a:r>
              <a:rPr lang="es-ES" sz="2000" dirty="0">
                <a:solidFill>
                  <a:srgbClr val="FF0000"/>
                </a:solidFill>
              </a:rPr>
              <a:t>1   </a:t>
            </a:r>
            <a:r>
              <a:rPr lang="es-ES" sz="2000" dirty="0"/>
              <a:t>                                                                                                                                                                                                                                     DE                                                                                                                                                                                                                                                  A  </a:t>
            </a:r>
          </a:p>
          <a:p>
            <a:r>
              <a:rPr lang="es-ES" sz="2000" dirty="0"/>
              <a:t>EN </a:t>
            </a:r>
          </a:p>
          <a:p>
            <a:r>
              <a:rPr lang="es-ES" sz="2000" dirty="0">
                <a:solidFill>
                  <a:srgbClr val="FF0000"/>
                </a:solidFill>
              </a:rPr>
              <a:t>1. Los amigos de Grisostomo se han enfadado </a:t>
            </a:r>
            <a:r>
              <a:rPr lang="es-ES" sz="2000" b="1" dirty="0">
                <a:solidFill>
                  <a:srgbClr val="FF0000"/>
                </a:solidFill>
              </a:rPr>
              <a:t>con</a:t>
            </a:r>
            <a:r>
              <a:rPr lang="es-ES" sz="2000" dirty="0">
                <a:solidFill>
                  <a:srgbClr val="FF0000"/>
                </a:solidFill>
              </a:rPr>
              <a:t> Marcela                                                                                                                            2. Marcela tiene derecho </a:t>
            </a:r>
            <a:r>
              <a:rPr lang="es-ES" sz="2000" b="1" dirty="0">
                <a:solidFill>
                  <a:srgbClr val="FF0000"/>
                </a:solidFill>
              </a:rPr>
              <a:t>a </a:t>
            </a:r>
            <a:r>
              <a:rPr lang="es-ES" sz="2000" dirty="0">
                <a:solidFill>
                  <a:srgbClr val="FF0000"/>
                </a:solidFill>
              </a:rPr>
              <a:t>vivir como quiera                                                                                                                                                           3. Ana se ha divorciado </a:t>
            </a:r>
            <a:r>
              <a:rPr lang="es-ES" sz="2000" b="1" dirty="0">
                <a:solidFill>
                  <a:srgbClr val="FF0000"/>
                </a:solidFill>
              </a:rPr>
              <a:t>de</a:t>
            </a:r>
            <a:r>
              <a:rPr lang="es-ES" sz="2000" dirty="0">
                <a:solidFill>
                  <a:srgbClr val="FF0000"/>
                </a:solidFill>
              </a:rPr>
              <a:t> Óscar.                                                                                                                                                                                   4. Marcela no quiere casarse </a:t>
            </a:r>
            <a:r>
              <a:rPr lang="es-ES" sz="2000" b="1" dirty="0">
                <a:solidFill>
                  <a:srgbClr val="FF0000"/>
                </a:solidFill>
              </a:rPr>
              <a:t>con</a:t>
            </a:r>
            <a:r>
              <a:rPr lang="es-ES" sz="2000" dirty="0">
                <a:solidFill>
                  <a:srgbClr val="FF0000"/>
                </a:solidFill>
              </a:rPr>
              <a:t> nadie                                                                                                                                                                      5. Grisostomo está enamorado </a:t>
            </a:r>
            <a:r>
              <a:rPr lang="es-ES" sz="2000" b="1" dirty="0">
                <a:solidFill>
                  <a:srgbClr val="FF0000"/>
                </a:solidFill>
              </a:rPr>
              <a:t>de</a:t>
            </a:r>
            <a:r>
              <a:rPr lang="es-ES" sz="2000" dirty="0">
                <a:solidFill>
                  <a:srgbClr val="FF0000"/>
                </a:solidFill>
              </a:rPr>
              <a:t> Marcela                                                                                                                                                                 6. Muchos pastores sueñan </a:t>
            </a:r>
            <a:r>
              <a:rPr lang="es-ES" sz="2000" b="1" dirty="0">
                <a:solidFill>
                  <a:srgbClr val="FF0000"/>
                </a:solidFill>
              </a:rPr>
              <a:t>con</a:t>
            </a:r>
            <a:r>
              <a:rPr lang="es-ES" sz="2000" dirty="0">
                <a:solidFill>
                  <a:srgbClr val="FF0000"/>
                </a:solidFill>
              </a:rPr>
              <a:t> Marcela                                                                                                                                                                 7. Yo también pienso </a:t>
            </a:r>
            <a:r>
              <a:rPr lang="es-ES" sz="2000" b="1" dirty="0">
                <a:solidFill>
                  <a:srgbClr val="FF0000"/>
                </a:solidFill>
              </a:rPr>
              <a:t>en</a:t>
            </a:r>
            <a:r>
              <a:rPr lang="es-ES" sz="2000" dirty="0">
                <a:solidFill>
                  <a:srgbClr val="FF0000"/>
                </a:solidFill>
              </a:rPr>
              <a:t> hacerme pastor                                                                                                                                                                  8. Marcela no se arrepiente </a:t>
            </a:r>
            <a:r>
              <a:rPr lang="es-ES" sz="2000" b="1" dirty="0">
                <a:solidFill>
                  <a:srgbClr val="FF0000"/>
                </a:solidFill>
              </a:rPr>
              <a:t>de </a:t>
            </a:r>
            <a:r>
              <a:rPr lang="es-ES" sz="2000" dirty="0">
                <a:solidFill>
                  <a:srgbClr val="FF0000"/>
                </a:solidFill>
              </a:rPr>
              <a:t>abandonar su casa  </a:t>
            </a:r>
          </a:p>
          <a:p>
            <a:endParaRPr lang="es-ES" dirty="0"/>
          </a:p>
        </p:txBody>
      </p:sp>
      <p:pic>
        <p:nvPicPr>
          <p:cNvPr id="6" name="Imagen 5">
            <a:extLst>
              <a:ext uri="{FF2B5EF4-FFF2-40B4-BE49-F238E27FC236}">
                <a16:creationId xmlns:a16="http://schemas.microsoft.com/office/drawing/2014/main" id="{5AA503A5-C20D-93F3-0541-8C4FC92899E0}"/>
              </a:ext>
            </a:extLst>
          </p:cNvPr>
          <p:cNvPicPr>
            <a:picLocks noChangeAspect="1"/>
          </p:cNvPicPr>
          <p:nvPr/>
        </p:nvPicPr>
        <p:blipFill>
          <a:blip r:embed="rId2"/>
          <a:stretch>
            <a:fillRect/>
          </a:stretch>
        </p:blipFill>
        <p:spPr>
          <a:xfrm>
            <a:off x="9194104" y="2555309"/>
            <a:ext cx="3144033" cy="4302691"/>
          </a:xfrm>
          <a:prstGeom prst="rect">
            <a:avLst/>
          </a:prstGeom>
        </p:spPr>
      </p:pic>
    </p:spTree>
    <p:extLst>
      <p:ext uri="{BB962C8B-B14F-4D97-AF65-F5344CB8AC3E}">
        <p14:creationId xmlns:p14="http://schemas.microsoft.com/office/powerpoint/2010/main" val="3403067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8833CB-D238-BE5E-4414-702AAD8A1F72}"/>
              </a:ext>
            </a:extLst>
          </p:cNvPr>
          <p:cNvSpPr>
            <a:spLocks noGrp="1"/>
          </p:cNvSpPr>
          <p:nvPr>
            <p:ph type="title"/>
          </p:nvPr>
        </p:nvSpPr>
        <p:spPr>
          <a:xfrm>
            <a:off x="449943" y="1"/>
            <a:ext cx="10657114" cy="1132114"/>
          </a:xfrm>
        </p:spPr>
        <p:txBody>
          <a:bodyPr>
            <a:normAutofit fontScale="90000"/>
          </a:bodyPr>
          <a:lstStyle/>
          <a:p>
            <a:r>
              <a:rPr lang="es-ES" sz="2000" dirty="0">
                <a:solidFill>
                  <a:srgbClr val="0070C0"/>
                </a:solidFill>
              </a:rPr>
              <a:t>Escrita  </a:t>
            </a:r>
            <a:r>
              <a:rPr lang="es-ES" sz="2000" dirty="0"/>
              <a:t>                                                                                                                                                                                                                             </a:t>
            </a:r>
            <a:r>
              <a:rPr lang="es-ES" sz="2000" b="1" dirty="0"/>
              <a:t>8. Completa las frases con la preposición adecuada:                                                                                                     </a:t>
            </a:r>
            <a:br>
              <a:rPr lang="es-ES" sz="2000" b="1" dirty="0"/>
            </a:br>
            <a:r>
              <a:rPr lang="es-ES" sz="2000" dirty="0"/>
              <a:t>CON, DE, A, EN  </a:t>
            </a:r>
            <a:br>
              <a:rPr lang="es-ES" sz="2000" dirty="0"/>
            </a:br>
            <a:endParaRPr lang="es-ES" sz="2000" dirty="0"/>
          </a:p>
        </p:txBody>
      </p:sp>
      <p:sp>
        <p:nvSpPr>
          <p:cNvPr id="3" name="Marcador de contenido 2">
            <a:extLst>
              <a:ext uri="{FF2B5EF4-FFF2-40B4-BE49-F238E27FC236}">
                <a16:creationId xmlns:a16="http://schemas.microsoft.com/office/drawing/2014/main" id="{DCD30C00-86D0-1B75-6213-FCC4637144DF}"/>
              </a:ext>
            </a:extLst>
          </p:cNvPr>
          <p:cNvSpPr>
            <a:spLocks noGrp="1"/>
          </p:cNvSpPr>
          <p:nvPr>
            <p:ph idx="1"/>
          </p:nvPr>
        </p:nvSpPr>
        <p:spPr>
          <a:xfrm>
            <a:off x="449943" y="870857"/>
            <a:ext cx="10903857" cy="5306107"/>
          </a:xfrm>
        </p:spPr>
        <p:txBody>
          <a:bodyPr/>
          <a:lstStyle/>
          <a:p>
            <a:pPr marL="0" indent="0">
              <a:buNone/>
            </a:pPr>
            <a:r>
              <a:rPr lang="es-ES" sz="2000" dirty="0"/>
              <a:t>1. Quiero casarme _______ mi novio.                                                                                                                                 2. No me arrepiento_______ nada.                                                                                                                                       3. Pienso mucho ________ las vacaciones.                                                                                                                     4. Sueño ______ una casa en la playa.                                                                                                                             5. Mi novio está muy enamorado _____ mí.                                                                                                                     6. Quiero divorciarme ______mi pareja                                                                                                                            7. Todo el mundo tiene derecho _____ a una vivienda digna                                                                                          8. Mi madre está muy enfadada ____ mi padre. </a:t>
            </a:r>
          </a:p>
          <a:p>
            <a:endParaRPr lang="es-ES" dirty="0"/>
          </a:p>
        </p:txBody>
      </p:sp>
      <p:sp>
        <p:nvSpPr>
          <p:cNvPr id="4" name="CuadroTexto 3">
            <a:extLst>
              <a:ext uri="{FF2B5EF4-FFF2-40B4-BE49-F238E27FC236}">
                <a16:creationId xmlns:a16="http://schemas.microsoft.com/office/drawing/2014/main" id="{B7E6BEF5-64C6-0902-DDF6-D47CECB66E68}"/>
              </a:ext>
            </a:extLst>
          </p:cNvPr>
          <p:cNvSpPr txBox="1"/>
          <p:nvPr/>
        </p:nvSpPr>
        <p:spPr>
          <a:xfrm>
            <a:off x="449944" y="3135086"/>
            <a:ext cx="7403876" cy="3970318"/>
          </a:xfrm>
          <a:prstGeom prst="rect">
            <a:avLst/>
          </a:prstGeom>
          <a:noFill/>
        </p:spPr>
        <p:txBody>
          <a:bodyPr wrap="square" rtlCol="0">
            <a:spAutoFit/>
          </a:bodyPr>
          <a:lstStyle/>
          <a:p>
            <a:r>
              <a:rPr lang="es-ES" dirty="0">
                <a:solidFill>
                  <a:srgbClr val="0070C0"/>
                </a:solidFill>
              </a:rPr>
              <a:t>Oral/ escrita</a:t>
            </a:r>
          </a:p>
          <a:p>
            <a:r>
              <a:rPr lang="es-ES" b="1" dirty="0"/>
              <a:t>9. Relaciona las frases con los sentimientos, puede haber opciones repetidas. Después escribe más ejemplos para expresar esos sentimientos </a:t>
            </a:r>
          </a:p>
          <a:p>
            <a:r>
              <a:rPr lang="es-ES" b="1" dirty="0"/>
              <a:t> </a:t>
            </a:r>
          </a:p>
          <a:p>
            <a:r>
              <a:rPr lang="es-ES" dirty="0"/>
              <a:t>1. Me he casado con Pedro                                                  a. estoy triste</a:t>
            </a:r>
          </a:p>
          <a:p>
            <a:r>
              <a:rPr lang="es-ES" dirty="0"/>
              <a:t>2. Me he divorciado de Pedro                                              b. me siento motivada                                                                                                                                      3. Pienso todo el tiempo en María                                    c. me siento culpable</a:t>
            </a:r>
          </a:p>
          <a:p>
            <a:r>
              <a:rPr lang="es-ES" dirty="0"/>
              <a:t>4. Sueño con tener un coche                                              d. estoy entusiasmado </a:t>
            </a:r>
          </a:p>
          <a:p>
            <a:r>
              <a:rPr lang="es-ES" dirty="0"/>
              <a:t>5. Mi madre se ha enfadado conmigo                            e. me siento mal </a:t>
            </a:r>
          </a:p>
          <a:p>
            <a:r>
              <a:rPr lang="es-ES" dirty="0"/>
              <a:t>6. Tengo derecho a tener una casa                                  f. estoy obsesionado</a:t>
            </a:r>
          </a:p>
          <a:p>
            <a:r>
              <a:rPr lang="es-ES" dirty="0"/>
              <a:t>7. Me arrepiento de no estudiar más                              g. estoy muy feliz </a:t>
            </a:r>
          </a:p>
          <a:p>
            <a:r>
              <a:rPr lang="es-ES" dirty="0"/>
              <a:t>8. Estoy enamorado de ti                                                      h. estoy ilusionado</a:t>
            </a:r>
          </a:p>
          <a:p>
            <a:endParaRPr lang="es-ES" dirty="0"/>
          </a:p>
        </p:txBody>
      </p:sp>
      <p:pic>
        <p:nvPicPr>
          <p:cNvPr id="8" name="Imagen 7">
            <a:extLst>
              <a:ext uri="{FF2B5EF4-FFF2-40B4-BE49-F238E27FC236}">
                <a16:creationId xmlns:a16="http://schemas.microsoft.com/office/drawing/2014/main" id="{782786CF-D787-3AED-BD56-53C5897B7E6F}"/>
              </a:ext>
            </a:extLst>
          </p:cNvPr>
          <p:cNvPicPr>
            <a:picLocks noChangeAspect="1"/>
          </p:cNvPicPr>
          <p:nvPr/>
        </p:nvPicPr>
        <p:blipFill>
          <a:blip r:embed="rId2"/>
          <a:stretch>
            <a:fillRect/>
          </a:stretch>
        </p:blipFill>
        <p:spPr>
          <a:xfrm>
            <a:off x="7853820" y="-1"/>
            <a:ext cx="5242105" cy="6858000"/>
          </a:xfrm>
          <a:prstGeom prst="rect">
            <a:avLst/>
          </a:prstGeom>
        </p:spPr>
      </p:pic>
    </p:spTree>
    <p:extLst>
      <p:ext uri="{BB962C8B-B14F-4D97-AF65-F5344CB8AC3E}">
        <p14:creationId xmlns:p14="http://schemas.microsoft.com/office/powerpoint/2010/main" val="3732167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644BC-DDDE-D24D-BBA9-11C33B1178E6}"/>
              </a:ext>
            </a:extLst>
          </p:cNvPr>
          <p:cNvSpPr>
            <a:spLocks noGrp="1"/>
          </p:cNvSpPr>
          <p:nvPr>
            <p:ph type="title"/>
          </p:nvPr>
        </p:nvSpPr>
        <p:spPr>
          <a:xfrm>
            <a:off x="464457" y="0"/>
            <a:ext cx="10889343" cy="1146629"/>
          </a:xfrm>
        </p:spPr>
        <p:txBody>
          <a:bodyPr>
            <a:normAutofit fontScale="90000"/>
          </a:bodyPr>
          <a:lstStyle/>
          <a:p>
            <a:r>
              <a:rPr lang="es-ES" sz="2000" dirty="0">
                <a:solidFill>
                  <a:srgbClr val="00B0F0"/>
                </a:solidFill>
              </a:rPr>
              <a:t>Oral </a:t>
            </a:r>
            <a:br>
              <a:rPr lang="es-ES" sz="2000" dirty="0"/>
            </a:br>
            <a:r>
              <a:rPr lang="es-ES" sz="2000" b="1" dirty="0"/>
              <a:t>10. En parejas, haced esta mini-encuesta sobre las relaciones de pareja comentando estas cuestiones, después presenta los resultados:</a:t>
            </a:r>
            <a:br>
              <a:rPr lang="es-ES" sz="2000" b="1" dirty="0"/>
            </a:br>
            <a:endParaRPr lang="es-ES" sz="2000" b="1" dirty="0"/>
          </a:p>
        </p:txBody>
      </p:sp>
      <p:sp>
        <p:nvSpPr>
          <p:cNvPr id="3" name="Marcador de contenido 2">
            <a:extLst>
              <a:ext uri="{FF2B5EF4-FFF2-40B4-BE49-F238E27FC236}">
                <a16:creationId xmlns:a16="http://schemas.microsoft.com/office/drawing/2014/main" id="{E6429FB8-B441-5396-CB7F-9229BC99C276}"/>
              </a:ext>
            </a:extLst>
          </p:cNvPr>
          <p:cNvSpPr>
            <a:spLocks noGrp="1"/>
          </p:cNvSpPr>
          <p:nvPr>
            <p:ph idx="1"/>
          </p:nvPr>
        </p:nvSpPr>
        <p:spPr>
          <a:xfrm>
            <a:off x="333829" y="951360"/>
            <a:ext cx="11019971" cy="5225603"/>
          </a:xfrm>
        </p:spPr>
        <p:txBody>
          <a:bodyPr>
            <a:normAutofit/>
          </a:bodyPr>
          <a:lstStyle/>
          <a:p>
            <a:pPr marL="0" indent="0">
              <a:buNone/>
            </a:pPr>
            <a:r>
              <a:rPr lang="es-ES" sz="2000" dirty="0"/>
              <a:t>1. ¿Te parece más fácil o más difícil decir “no”?                                                                                                           2. ¿Te molesta que alguien insista?                                                                                                                                     3. ¿Qué es más importante: ser amable o ser claro?                                                                                                 4. Decir </a:t>
            </a:r>
            <a:r>
              <a:rPr lang="es-ES" sz="2000" dirty="0" err="1"/>
              <a:t>ʻnoʼ</a:t>
            </a:r>
            <a:r>
              <a:rPr lang="es-ES" sz="2000" dirty="0"/>
              <a:t> es ser mala persona.                                                                                                                                       5. Insistir mucho es romántico.                                                                                                                                           6. Ser romántico no está de moda.                                                                                                                                     7. Poner límites es importante, es cuidarte.                                                                                                                   8. ¿Es importante la libertad o es más importante lo que quiere tu pareja? </a:t>
            </a:r>
          </a:p>
          <a:p>
            <a:pPr lvl="0"/>
            <a:endParaRPr lang="es-ES" dirty="0"/>
          </a:p>
        </p:txBody>
      </p:sp>
      <p:sp>
        <p:nvSpPr>
          <p:cNvPr id="10" name="CuadroTexto 9">
            <a:extLst>
              <a:ext uri="{FF2B5EF4-FFF2-40B4-BE49-F238E27FC236}">
                <a16:creationId xmlns:a16="http://schemas.microsoft.com/office/drawing/2014/main" id="{A9C515AE-2B81-246F-0EF7-8C46BBABFD78}"/>
              </a:ext>
            </a:extLst>
          </p:cNvPr>
          <p:cNvSpPr txBox="1"/>
          <p:nvPr/>
        </p:nvSpPr>
        <p:spPr>
          <a:xfrm>
            <a:off x="333829" y="3251201"/>
            <a:ext cx="11640457" cy="2031325"/>
          </a:xfrm>
          <a:prstGeom prst="rect">
            <a:avLst/>
          </a:prstGeom>
          <a:noFill/>
        </p:spPr>
        <p:txBody>
          <a:bodyPr wrap="square" rtlCol="0">
            <a:spAutoFit/>
          </a:bodyPr>
          <a:lstStyle/>
          <a:p>
            <a:r>
              <a:rPr lang="es-ES" b="1" dirty="0">
                <a:solidFill>
                  <a:srgbClr val="00B0F0"/>
                </a:solidFill>
              </a:rPr>
              <a:t>Escrita</a:t>
            </a:r>
          </a:p>
          <a:p>
            <a:r>
              <a:rPr lang="es-ES" b="1" dirty="0"/>
              <a:t>11. Tarea final. Escribe la historia de Marcela y Grisostomo (120-160 palabras), pero ahora el protagonista es él. Cuéntala desde su punto de vista.</a:t>
            </a:r>
          </a:p>
          <a:p>
            <a:r>
              <a:rPr lang="es-ES" dirty="0"/>
              <a:t>¿Cómo es </a:t>
            </a:r>
            <a:r>
              <a:rPr lang="es-ES" dirty="0" err="1"/>
              <a:t>fisicamente</a:t>
            </a:r>
            <a:r>
              <a:rPr lang="es-ES" dirty="0"/>
              <a:t>?, ¿y de carácter?, ¿Qué le ha pasado?, ¿Cómo se siente?,</a:t>
            </a:r>
          </a:p>
          <a:p>
            <a:r>
              <a:rPr lang="es-ES" dirty="0"/>
              <a:t>¿Cómo reacciona?, ¿Qué sucede al final?</a:t>
            </a:r>
          </a:p>
          <a:p>
            <a:endParaRPr lang="es-ES" b="1" dirty="0"/>
          </a:p>
          <a:p>
            <a:endParaRPr lang="es-ES" dirty="0"/>
          </a:p>
        </p:txBody>
      </p:sp>
      <p:pic>
        <p:nvPicPr>
          <p:cNvPr id="12" name="Imagen 11">
            <a:extLst>
              <a:ext uri="{FF2B5EF4-FFF2-40B4-BE49-F238E27FC236}">
                <a16:creationId xmlns:a16="http://schemas.microsoft.com/office/drawing/2014/main" id="{A63BAA46-2D05-9321-5FFF-EBEBB2189732}"/>
              </a:ext>
            </a:extLst>
          </p:cNvPr>
          <p:cNvPicPr>
            <a:picLocks noChangeAspect="1"/>
          </p:cNvPicPr>
          <p:nvPr/>
        </p:nvPicPr>
        <p:blipFill>
          <a:blip r:embed="rId2"/>
          <a:stretch>
            <a:fillRect/>
          </a:stretch>
        </p:blipFill>
        <p:spPr>
          <a:xfrm>
            <a:off x="943429" y="4777920"/>
            <a:ext cx="8882743" cy="2031325"/>
          </a:xfrm>
          <a:prstGeom prst="rect">
            <a:avLst/>
          </a:prstGeom>
        </p:spPr>
      </p:pic>
    </p:spTree>
    <p:extLst>
      <p:ext uri="{BB962C8B-B14F-4D97-AF65-F5344CB8AC3E}">
        <p14:creationId xmlns:p14="http://schemas.microsoft.com/office/powerpoint/2010/main" val="3037112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4EA0C19-AECA-8B7A-C60D-78A3F713A15E}"/>
              </a:ext>
            </a:extLst>
          </p:cNvPr>
          <p:cNvPicPr>
            <a:picLocks noChangeAspect="1"/>
          </p:cNvPicPr>
          <p:nvPr/>
        </p:nvPicPr>
        <p:blipFill>
          <a:blip r:embed="rId2"/>
          <a:srcRect t="18679" b="12542"/>
          <a:stretch>
            <a:fillRect/>
          </a:stretch>
        </p:blipFill>
        <p:spPr>
          <a:xfrm>
            <a:off x="-120879" y="652462"/>
            <a:ext cx="12191980" cy="308396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EBB0E0D0-0E08-B1C6-C2F0-28E0918D6554}"/>
              </a:ext>
            </a:extLst>
          </p:cNvPr>
          <p:cNvSpPr>
            <a:spLocks noGrp="1"/>
          </p:cNvSpPr>
          <p:nvPr>
            <p:ph idx="1"/>
          </p:nvPr>
        </p:nvSpPr>
        <p:spPr>
          <a:xfrm>
            <a:off x="-168175" y="4035971"/>
            <a:ext cx="13169462" cy="2459421"/>
          </a:xfrm>
        </p:spPr>
        <p:txBody>
          <a:bodyPr anchor="ctr">
            <a:normAutofit fontScale="92500" lnSpcReduction="10000"/>
          </a:bodyPr>
          <a:lstStyle/>
          <a:p>
            <a:pPr marL="1371600" lvl="3" indent="0">
              <a:buNone/>
            </a:pPr>
            <a:r>
              <a:rPr lang="es-ES" sz="2400" dirty="0"/>
              <a:t>1. ¿Qué importancia tiene la belleza en las mujeres y en los hombres?</a:t>
            </a:r>
          </a:p>
          <a:p>
            <a:pPr marL="0" indent="0">
              <a:buNone/>
            </a:pPr>
            <a:r>
              <a:rPr lang="es-ES" sz="2400" dirty="0"/>
              <a:t>                            2. ¿Somos libres en el amor? </a:t>
            </a:r>
          </a:p>
          <a:p>
            <a:pPr marL="0" indent="0">
              <a:buNone/>
            </a:pPr>
            <a:r>
              <a:rPr lang="es-ES" sz="2400" dirty="0"/>
              <a:t>                           3. ¿En la literatura y en el arte hay muchos ejemplos de jóvenes que mueren por amor, conoces </a:t>
            </a:r>
          </a:p>
          <a:p>
            <a:pPr marL="0" indent="0">
              <a:buNone/>
            </a:pPr>
            <a:r>
              <a:rPr lang="es-ES" sz="2400" dirty="0"/>
              <a:t>                                algunos ejemplos? </a:t>
            </a:r>
          </a:p>
          <a:p>
            <a:pPr marL="0" indent="0">
              <a:buNone/>
            </a:pPr>
            <a:r>
              <a:rPr lang="es-ES" sz="2400" dirty="0"/>
              <a:t>                           4. Estás de acuerdo con la idea de que la belleza realmente es interior </a:t>
            </a:r>
          </a:p>
          <a:p>
            <a:pPr marL="0" indent="0">
              <a:buNone/>
            </a:pPr>
            <a:r>
              <a:rPr lang="es-ES" sz="2400" dirty="0"/>
              <a:t>                           5. ¿Vivirías en en el campo, lejos de todo para ser libre? </a:t>
            </a:r>
          </a:p>
          <a:p>
            <a:pPr marL="457200" indent="-457200">
              <a:buAutoNum type="arabicPeriod"/>
            </a:pPr>
            <a:endParaRPr lang="es-ES" sz="1800" dirty="0"/>
          </a:p>
        </p:txBody>
      </p:sp>
      <p:sp>
        <p:nvSpPr>
          <p:cNvPr id="7" name="CuadroTexto 6">
            <a:extLst>
              <a:ext uri="{FF2B5EF4-FFF2-40B4-BE49-F238E27FC236}">
                <a16:creationId xmlns:a16="http://schemas.microsoft.com/office/drawing/2014/main" id="{6B39DC46-77CE-3DF9-8BDA-B8F492FE9840}"/>
              </a:ext>
            </a:extLst>
          </p:cNvPr>
          <p:cNvSpPr txBox="1"/>
          <p:nvPr/>
        </p:nvSpPr>
        <p:spPr>
          <a:xfrm>
            <a:off x="472966" y="204952"/>
            <a:ext cx="4619296" cy="369332"/>
          </a:xfrm>
          <a:prstGeom prst="rect">
            <a:avLst/>
          </a:prstGeom>
          <a:noFill/>
        </p:spPr>
        <p:txBody>
          <a:bodyPr wrap="square" rtlCol="0">
            <a:spAutoFit/>
          </a:bodyPr>
          <a:lstStyle/>
          <a:p>
            <a:r>
              <a:rPr lang="es-ES" dirty="0"/>
              <a:t>Intermedio, texto 2</a:t>
            </a:r>
          </a:p>
        </p:txBody>
      </p:sp>
    </p:spTree>
    <p:extLst>
      <p:ext uri="{BB962C8B-B14F-4D97-AF65-F5344CB8AC3E}">
        <p14:creationId xmlns:p14="http://schemas.microsoft.com/office/powerpoint/2010/main" val="2360985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E31097-C5BD-FD2B-3912-6CBC6C27D55C}"/>
              </a:ext>
            </a:extLst>
          </p:cNvPr>
          <p:cNvSpPr>
            <a:spLocks noGrp="1"/>
          </p:cNvSpPr>
          <p:nvPr>
            <p:ph idx="1"/>
          </p:nvPr>
        </p:nvSpPr>
        <p:spPr>
          <a:xfrm>
            <a:off x="457200" y="187890"/>
            <a:ext cx="11627708" cy="6015202"/>
          </a:xfrm>
        </p:spPr>
        <p:txBody>
          <a:bodyPr>
            <a:normAutofit fontScale="25000" lnSpcReduction="20000"/>
          </a:bodyPr>
          <a:lstStyle/>
          <a:p>
            <a:pPr marL="0" indent="0">
              <a:buNone/>
            </a:pPr>
            <a:endParaRPr lang="es-ES" dirty="0"/>
          </a:p>
          <a:p>
            <a:pPr marL="0" indent="0">
              <a:buNone/>
            </a:pPr>
            <a:r>
              <a:rPr lang="es-ES" sz="8000" dirty="0"/>
              <a:t>La libertad, texto 2</a:t>
            </a:r>
          </a:p>
          <a:p>
            <a:pPr marL="0" indent="0">
              <a:buNone/>
            </a:pPr>
            <a:r>
              <a:rPr lang="es-ES" sz="8000" dirty="0"/>
              <a:t>	Marcela aparece de repente sobre la roca donde están enterrando a </a:t>
            </a:r>
            <a:r>
              <a:rPr lang="es-ES" sz="8000" dirty="0" err="1"/>
              <a:t>Grisóstomo</a:t>
            </a:r>
            <a:r>
              <a:rPr lang="es-ES" sz="8000" dirty="0"/>
              <a:t>. Más hermosa que nunca, es increpada por Ambrosio, el amigo del difunto, que la acusa de haber venido a disfrutar del daño que ha causado. Ella responde con calma y pide que todos la escuchen.                                                                                                                                     	Comienza afirmando que el cielo la hizo hermosa sin que ella lo eligiera, igual que la naturaleza da veneno a la serpiente sin que eso la haga responsable de sus mordeduras. El hecho de que alguien sea hermoso no lo obliga a amar a quienes lo admiran, porque el amor verdadero debe ser libre, no impuesto.            	                                                                                                                                                                                                         	Marcela insiste en que nació libre y que para poder vivir libre escogió la soledad de los campos: los árboles son su compañía, los ríos sus espejos, las montañas el límite de sus deseos. Defiende que es como un fuego lejano o una espada guardada: no hace daño a quien no se acerca. A todos los que se enamoraron de ella, les dejó claro con palabras que no correspondería su amor. A </a:t>
            </a:r>
            <a:r>
              <a:rPr lang="es-ES" sz="8000" dirty="0" err="1"/>
              <a:t>Grisóstomo</a:t>
            </a:r>
            <a:r>
              <a:rPr lang="es-ES" sz="8000" dirty="0"/>
              <a:t> en particular le dijo directamente que quería vivir siempre sola. Si él, sabiendo esto, siguió adelante con su obsesión, fue su propia terquedad la que lo destruyó, no la crueldad de ella. Por tanto, nadie puede llamarla homicida cuando nunca prometió, engañó ni llamó a nadie. Y quien la llame fiera o basilisco, que la evite; quien la llame cruel, que no la siga; pues esa fiera, esa ingrata, no buscará ni servirá a ninguno.                                  	                         	                                                                                                                                      	Finaliza su discurso recodando que es rica y no desea la riqueza de nadie. Es libre por naturaleza y no le gusta depender de nadie. No quiere ni odia a ninguna persona; no engaña a unos ni busca la atención de otros. Sus deseos tienen como límite las montañas en las que vive, y si alguna vez los deja ir más lejos, solo es para admirar la belleza del cielo: el camino por el que el alma se dirige a su verdadero hogar.             	                                                                                                                                                                                                               	Tras decir esto, se fue hacia lo más profundo del bosque, dejando a todos admirados tanto por su belleza como por su inteligencia. Don Quijote, impresionado, levantó la voz y advirtió que nadie se atreviera a seguirla: ella había demostrado con razones más que suficientes que merecía respeto, no persecución.</a:t>
            </a:r>
          </a:p>
          <a:p>
            <a:endParaRPr lang="es-ES" dirty="0"/>
          </a:p>
        </p:txBody>
      </p:sp>
    </p:spTree>
    <p:extLst>
      <p:ext uri="{BB962C8B-B14F-4D97-AF65-F5344CB8AC3E}">
        <p14:creationId xmlns:p14="http://schemas.microsoft.com/office/powerpoint/2010/main" val="4244308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A886D19-D2F1-E6C1-1636-838E3E6E9A6A}"/>
              </a:ext>
            </a:extLst>
          </p:cNvPr>
          <p:cNvSpPr>
            <a:spLocks noGrp="1"/>
          </p:cNvSpPr>
          <p:nvPr>
            <p:ph idx="1"/>
          </p:nvPr>
        </p:nvSpPr>
        <p:spPr>
          <a:xfrm>
            <a:off x="568411" y="296562"/>
            <a:ext cx="10785389" cy="5880401"/>
          </a:xfrm>
        </p:spPr>
        <p:txBody>
          <a:bodyPr>
            <a:normAutofit/>
          </a:bodyPr>
          <a:lstStyle/>
          <a:p>
            <a:pPr marL="0" indent="0">
              <a:buNone/>
            </a:pPr>
            <a:r>
              <a:rPr lang="es-ES" sz="2000" dirty="0">
                <a:solidFill>
                  <a:srgbClr val="0070C0"/>
                </a:solidFill>
              </a:rPr>
              <a:t>Oral</a:t>
            </a:r>
          </a:p>
          <a:p>
            <a:pPr marL="0" indent="0">
              <a:buNone/>
            </a:pPr>
            <a:r>
              <a:rPr lang="es-ES" sz="2000" b="1" dirty="0"/>
              <a:t>1. Relaciona las palabras del texto con su definición:</a:t>
            </a:r>
          </a:p>
          <a:p>
            <a:pPr marL="0" indent="0">
              <a:buNone/>
            </a:pPr>
            <a:r>
              <a:rPr lang="es-ES" sz="2000" dirty="0"/>
              <a:t>     Culpable, increpar, veneno, terquedad, difunto, impuesto, basilisco, ingrata   </a:t>
            </a:r>
          </a:p>
          <a:p>
            <a:pPr marL="0" indent="0">
              <a:buNone/>
            </a:pPr>
            <a:r>
              <a:rPr lang="es-ES" sz="2000" dirty="0"/>
              <a:t>1. Atacar verbalmente a alguien con dureza:                                                                                                              2. Persona que acaba de morir:                                                                                                                                        3. Obligar a alguien a hacer algo:                                                                                                                                     4. Sustancia dañina que puede causar la muerte:                                                                                                             5. Actitud de no cambiar de idea aunque todo vaya mal:                                                                                     6. Que merece ser perseguida o castigada:                                                                                                                7. Persona que no agradece un favor, una ayuda o un beneficio                                                                              8. Una persona furiosa y dañina   </a:t>
            </a:r>
          </a:p>
          <a:p>
            <a:pPr marL="0" indent="0">
              <a:buNone/>
            </a:pPr>
            <a:endParaRPr lang="es-ES" sz="2000" dirty="0">
              <a:solidFill>
                <a:srgbClr val="0070C0"/>
              </a:solidFill>
            </a:endParaRPr>
          </a:p>
          <a:p>
            <a:pPr marL="0" indent="0">
              <a:buNone/>
            </a:pPr>
            <a:r>
              <a:rPr lang="es-ES" sz="2000" dirty="0">
                <a:solidFill>
                  <a:srgbClr val="0070C0"/>
                </a:solidFill>
              </a:rPr>
              <a:t>Oral                                                                                                                                                                                                   </a:t>
            </a:r>
            <a:r>
              <a:rPr lang="es-ES" sz="2000" b="1" dirty="0"/>
              <a:t>2.</a:t>
            </a:r>
            <a:r>
              <a:rPr lang="es-ES" b="1" dirty="0"/>
              <a:t> </a:t>
            </a:r>
            <a:r>
              <a:rPr lang="es-ES" sz="2000" b="1" dirty="0"/>
              <a:t>Ahora</a:t>
            </a:r>
            <a:r>
              <a:rPr lang="es-ES" b="1" dirty="0"/>
              <a:t> </a:t>
            </a:r>
            <a:r>
              <a:rPr lang="es-ES" sz="2000" b="1" dirty="0"/>
              <a:t>relaciona</a:t>
            </a:r>
            <a:r>
              <a:rPr lang="es-ES" b="1" dirty="0"/>
              <a:t> </a:t>
            </a:r>
            <a:r>
              <a:rPr lang="es-ES" sz="2000" b="1" dirty="0"/>
              <a:t>cada palabra con su antónimo o contrario: </a:t>
            </a:r>
          </a:p>
          <a:p>
            <a:pPr marL="0" indent="0">
              <a:buNone/>
            </a:pPr>
            <a:r>
              <a:rPr lang="es-ES" sz="2000" dirty="0"/>
              <a:t>    a. Elogiar, b. antídoto, c. inocente, d. agradecido, e. vivo f. tranquilo. g. flexible h. transigente</a:t>
            </a:r>
          </a:p>
          <a:p>
            <a:pPr marL="0" indent="0">
              <a:buNone/>
            </a:pPr>
            <a:endParaRPr lang="es-ES" sz="2000" dirty="0"/>
          </a:p>
        </p:txBody>
      </p:sp>
    </p:spTree>
    <p:extLst>
      <p:ext uri="{BB962C8B-B14F-4D97-AF65-F5344CB8AC3E}">
        <p14:creationId xmlns:p14="http://schemas.microsoft.com/office/powerpoint/2010/main" val="1347697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85E1BDC-A9B0-4A87-82E3-F3187F69A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0990C621-3B8B-4820-8328-D47EF7CE8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id="{FF0CFC9C-46A9-708C-3688-009327FA04CB}"/>
              </a:ext>
            </a:extLst>
          </p:cNvPr>
          <p:cNvSpPr txBox="1"/>
          <p:nvPr/>
        </p:nvSpPr>
        <p:spPr>
          <a:xfrm>
            <a:off x="1051560" y="586822"/>
            <a:ext cx="3657600" cy="16459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a:effectLst/>
                <a:latin typeface="+mj-lt"/>
                <a:ea typeface="+mj-ea"/>
                <a:cs typeface="+mj-cs"/>
              </a:rPr>
              <a:t>.</a:t>
            </a:r>
          </a:p>
        </p:txBody>
      </p:sp>
      <p:sp>
        <p:nvSpPr>
          <p:cNvPr id="20" name="Rectangle 19">
            <a:extLst>
              <a:ext uri="{FF2B5EF4-FFF2-40B4-BE49-F238E27FC236}">
                <a16:creationId xmlns:a16="http://schemas.microsoft.com/office/drawing/2014/main" id="{C1A2385B-1D2A-4E17-84FA-6CB7F0AAE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2" name="Rectangle 21">
            <a:extLst>
              <a:ext uri="{FF2B5EF4-FFF2-40B4-BE49-F238E27FC236}">
                <a16:creationId xmlns:a16="http://schemas.microsoft.com/office/drawing/2014/main" id="{5E791F2F-79DB-4CC0-9FA1-001E3E91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4EFF9C5C-F3E9-32E7-E5DE-7618469833E9}"/>
              </a:ext>
            </a:extLst>
          </p:cNvPr>
          <p:cNvSpPr txBox="1"/>
          <p:nvPr/>
        </p:nvSpPr>
        <p:spPr>
          <a:xfrm>
            <a:off x="5142295" y="157656"/>
            <a:ext cx="6904945" cy="1292772"/>
          </a:xfrm>
          <a:prstGeom prst="rect">
            <a:avLst/>
          </a:prstGeom>
        </p:spPr>
        <p:txBody>
          <a:bodyPr vert="horz" lIns="91440" tIns="45720" rIns="91440" bIns="45720" rtlCol="0" anchor="ctr">
            <a:normAutofit/>
          </a:bodyPr>
          <a:lstStyle/>
          <a:p>
            <a:pPr>
              <a:lnSpc>
                <a:spcPct val="90000"/>
              </a:lnSpc>
              <a:spcAft>
                <a:spcPts val="600"/>
              </a:spcAft>
            </a:pPr>
            <a:r>
              <a:rPr lang="en-US" dirty="0" err="1">
                <a:solidFill>
                  <a:srgbClr val="92D050"/>
                </a:solidFill>
              </a:rPr>
              <a:t>Léxico</a:t>
            </a:r>
            <a:endParaRPr lang="en-US" dirty="0">
              <a:solidFill>
                <a:srgbClr val="92D050"/>
              </a:solidFill>
            </a:endParaRPr>
          </a:p>
          <a:p>
            <a:pPr>
              <a:lnSpc>
                <a:spcPct val="90000"/>
              </a:lnSpc>
              <a:spcAft>
                <a:spcPts val="600"/>
              </a:spcAft>
            </a:pPr>
            <a:r>
              <a:rPr lang="en-US" b="1" dirty="0"/>
              <a:t>3. Completa la </a:t>
            </a:r>
            <a:r>
              <a:rPr lang="en-US" b="1" dirty="0" err="1"/>
              <a:t>tabla</a:t>
            </a:r>
            <a:r>
              <a:rPr lang="en-US" b="1" dirty="0"/>
              <a:t> con las palabras </a:t>
            </a:r>
            <a:r>
              <a:rPr lang="en-US" b="1" dirty="0" err="1"/>
              <a:t>siguientes</a:t>
            </a:r>
            <a:r>
              <a:rPr lang="en-US" b="1" dirty="0"/>
              <a:t>:  </a:t>
            </a:r>
            <a:r>
              <a:rPr lang="en-US" b="1" dirty="0" err="1"/>
              <a:t>liberar</a:t>
            </a:r>
            <a:r>
              <a:rPr lang="en-US" b="1" dirty="0"/>
              <a:t>, </a:t>
            </a:r>
            <a:r>
              <a:rPr lang="en-US" b="1" dirty="0" err="1"/>
              <a:t>embellecer</a:t>
            </a:r>
            <a:r>
              <a:rPr lang="en-US" b="1" dirty="0"/>
              <a:t>, </a:t>
            </a:r>
            <a:r>
              <a:rPr lang="en-US" b="1" dirty="0" err="1"/>
              <a:t>admiración</a:t>
            </a:r>
            <a:r>
              <a:rPr lang="en-US" b="1" dirty="0"/>
              <a:t>, amor, culpable, defensa</a:t>
            </a:r>
          </a:p>
        </p:txBody>
      </p:sp>
      <p:pic>
        <p:nvPicPr>
          <p:cNvPr id="3" name="Imagen 2">
            <a:extLst>
              <a:ext uri="{FF2B5EF4-FFF2-40B4-BE49-F238E27FC236}">
                <a16:creationId xmlns:a16="http://schemas.microsoft.com/office/drawing/2014/main" id="{6BC72B0C-975A-E341-7DCF-C9089A0B92E3}"/>
              </a:ext>
            </a:extLst>
          </p:cNvPr>
          <p:cNvPicPr>
            <a:picLocks noChangeAspect="1"/>
          </p:cNvPicPr>
          <p:nvPr/>
        </p:nvPicPr>
        <p:blipFill>
          <a:blip r:embed="rId2"/>
          <a:stretch>
            <a:fillRect/>
          </a:stretch>
        </p:blipFill>
        <p:spPr>
          <a:xfrm>
            <a:off x="229038" y="157656"/>
            <a:ext cx="4755167" cy="6700344"/>
          </a:xfrm>
          <a:prstGeom prst="rect">
            <a:avLst/>
          </a:prstGeom>
        </p:spPr>
      </p:pic>
      <p:graphicFrame>
        <p:nvGraphicFramePr>
          <p:cNvPr id="4" name="Marcador de contenido 3">
            <a:extLst>
              <a:ext uri="{FF2B5EF4-FFF2-40B4-BE49-F238E27FC236}">
                <a16:creationId xmlns:a16="http://schemas.microsoft.com/office/drawing/2014/main" id="{79147976-FBF9-327E-5348-CE9FE944ED46}"/>
              </a:ext>
            </a:extLst>
          </p:cNvPr>
          <p:cNvGraphicFramePr>
            <a:graphicFrameLocks noGrp="1"/>
          </p:cNvGraphicFramePr>
          <p:nvPr>
            <p:ph idx="1"/>
            <p:extLst>
              <p:ext uri="{D42A27DB-BD31-4B8C-83A1-F6EECF244321}">
                <p14:modId xmlns:p14="http://schemas.microsoft.com/office/powerpoint/2010/main" val="90088788"/>
              </p:ext>
            </p:extLst>
          </p:nvPr>
        </p:nvGraphicFramePr>
        <p:xfrm>
          <a:off x="5142293" y="1761827"/>
          <a:ext cx="6356650" cy="4526676"/>
        </p:xfrm>
        <a:graphic>
          <a:graphicData uri="http://schemas.openxmlformats.org/drawingml/2006/table">
            <a:tbl>
              <a:tblPr firstRow="1" firstCol="1" bandRow="1"/>
              <a:tblGrid>
                <a:gridCol w="1753354">
                  <a:extLst>
                    <a:ext uri="{9D8B030D-6E8A-4147-A177-3AD203B41FA5}">
                      <a16:colId xmlns:a16="http://schemas.microsoft.com/office/drawing/2014/main" val="326202905"/>
                    </a:ext>
                  </a:extLst>
                </a:gridCol>
                <a:gridCol w="2301648">
                  <a:extLst>
                    <a:ext uri="{9D8B030D-6E8A-4147-A177-3AD203B41FA5}">
                      <a16:colId xmlns:a16="http://schemas.microsoft.com/office/drawing/2014/main" val="588667458"/>
                    </a:ext>
                  </a:extLst>
                </a:gridCol>
                <a:gridCol w="2301648">
                  <a:extLst>
                    <a:ext uri="{9D8B030D-6E8A-4147-A177-3AD203B41FA5}">
                      <a16:colId xmlns:a16="http://schemas.microsoft.com/office/drawing/2014/main" val="1672465761"/>
                    </a:ext>
                  </a:extLst>
                </a:gridCol>
              </a:tblGrid>
              <a:tr h="646668">
                <a:tc>
                  <a:txBody>
                    <a:bodyPr/>
                    <a:lstStyle/>
                    <a:p>
                      <a:pPr algn="ctr" fontAlgn="ctr">
                        <a:buNone/>
                      </a:pPr>
                      <a:r>
                        <a:rPr lang="es-ES" sz="20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Verbo</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ctr" fontAlgn="ctr">
                        <a:buNone/>
                      </a:pPr>
                      <a:r>
                        <a:rPr lang="es-ES" sz="20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Sustantivo</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ctr" fontAlgn="ctr">
                        <a:buNone/>
                      </a:pPr>
                      <a:r>
                        <a:rPr lang="es-ES" sz="20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Adjetivo</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3614519583"/>
                  </a:ext>
                </a:extLst>
              </a:tr>
              <a:tr h="646668">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amar</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_____________</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amoroso</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1379781743"/>
                  </a:ext>
                </a:extLst>
              </a:tr>
              <a:tr h="646668">
                <a:tc>
                  <a:txBody>
                    <a:bodyPr/>
                    <a:lstStyle/>
                    <a:p>
                      <a:pPr algn="l" fontAlgn="ctr">
                        <a:buNone/>
                      </a:pPr>
                      <a:r>
                        <a:rPr lang="es-ES" sz="20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_____________</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libertad</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libre</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3566383858"/>
                  </a:ext>
                </a:extLst>
              </a:tr>
              <a:tr h="646668">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defender</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_____________</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defensivo</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3510022217"/>
                  </a:ext>
                </a:extLst>
              </a:tr>
              <a:tr h="646668">
                <a:tc>
                  <a:txBody>
                    <a:bodyPr/>
                    <a:lstStyle/>
                    <a:p>
                      <a:pPr algn="l" fontAlgn="ctr">
                        <a:buNone/>
                      </a:pPr>
                      <a:r>
                        <a:rPr lang="es-ES" sz="20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_____________</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belleza</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hermoso</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3608699275"/>
                  </a:ext>
                </a:extLst>
              </a:tr>
              <a:tr h="646668">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culpar</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culpa</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_____________</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3118017548"/>
                  </a:ext>
                </a:extLst>
              </a:tr>
              <a:tr h="646668">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admirar</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_____________</a:t>
                      </a:r>
                      <a:endParaRPr lang="es-ES" sz="3100" b="0" i="0" u="none" strike="noStrike">
                        <a:effectLst/>
                        <a:latin typeface="Arial" panose="020B0604020202020204" pitchFamily="34" charset="0"/>
                      </a:endParaRPr>
                    </a:p>
                  </a:txBody>
                  <a:tcPr marL="16252" marR="16252" marT="16252" marB="16252" anchor="ctr">
                    <a:lnL>
                      <a:noFill/>
                    </a:lnL>
                    <a:lnR>
                      <a:noFill/>
                    </a:lnR>
                    <a:lnT>
                      <a:noFill/>
                    </a:lnT>
                    <a:lnB>
                      <a:noFill/>
                    </a:lnB>
                    <a:noFill/>
                  </a:tcPr>
                </a:tc>
                <a:tc>
                  <a:txBody>
                    <a:bodyPr/>
                    <a:lstStyle/>
                    <a:p>
                      <a:pPr algn="l" fontAlgn="ctr">
                        <a:buNone/>
                      </a:pPr>
                      <a:r>
                        <a:rPr lang="es-ES" sz="20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admirable</a:t>
                      </a:r>
                      <a:endParaRPr lang="es-ES" sz="3100" b="0" i="0" u="none" strike="noStrike" dirty="0">
                        <a:effectLst/>
                        <a:latin typeface="Arial" panose="020B0604020202020204" pitchFamily="34" charset="0"/>
                      </a:endParaRPr>
                    </a:p>
                  </a:txBody>
                  <a:tcPr marL="16252" marR="16252" marT="16252" marB="16252" anchor="ctr">
                    <a:lnL>
                      <a:noFill/>
                    </a:lnL>
                    <a:lnR>
                      <a:noFill/>
                    </a:lnR>
                    <a:lnT>
                      <a:noFill/>
                    </a:lnT>
                    <a:lnB>
                      <a:noFill/>
                    </a:lnB>
                    <a:noFill/>
                  </a:tcPr>
                </a:tc>
                <a:extLst>
                  <a:ext uri="{0D108BD9-81ED-4DB2-BD59-A6C34878D82A}">
                    <a16:rowId xmlns:a16="http://schemas.microsoft.com/office/drawing/2014/main" val="2856715958"/>
                  </a:ext>
                </a:extLst>
              </a:tr>
            </a:tbl>
          </a:graphicData>
        </a:graphic>
      </p:graphicFrame>
    </p:spTree>
    <p:extLst>
      <p:ext uri="{BB962C8B-B14F-4D97-AF65-F5344CB8AC3E}">
        <p14:creationId xmlns:p14="http://schemas.microsoft.com/office/powerpoint/2010/main" val="3867146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D295AB8-AAB7-7271-4176-F1F8285D5756}"/>
              </a:ext>
            </a:extLst>
          </p:cNvPr>
          <p:cNvGraphicFramePr>
            <a:graphicFrameLocks noGrp="1"/>
          </p:cNvGraphicFramePr>
          <p:nvPr>
            <p:ph idx="1"/>
            <p:extLst>
              <p:ext uri="{D42A27DB-BD31-4B8C-83A1-F6EECF244321}">
                <p14:modId xmlns:p14="http://schemas.microsoft.com/office/powerpoint/2010/main" val="2463851098"/>
              </p:ext>
            </p:extLst>
          </p:nvPr>
        </p:nvGraphicFramePr>
        <p:xfrm>
          <a:off x="524655" y="1873770"/>
          <a:ext cx="10829144" cy="1323684"/>
        </p:xfrm>
        <a:graphic>
          <a:graphicData uri="http://schemas.openxmlformats.org/drawingml/2006/table">
            <a:tbl>
              <a:tblPr firstRow="1" firstCol="1" bandRow="1">
                <a:tableStyleId>{5C22544A-7EE6-4342-B048-85BDC9FD1C3A}</a:tableStyleId>
              </a:tblPr>
              <a:tblGrid>
                <a:gridCol w="3760032">
                  <a:extLst>
                    <a:ext uri="{9D8B030D-6E8A-4147-A177-3AD203B41FA5}">
                      <a16:colId xmlns:a16="http://schemas.microsoft.com/office/drawing/2014/main" val="3331496199"/>
                    </a:ext>
                  </a:extLst>
                </a:gridCol>
                <a:gridCol w="3534556">
                  <a:extLst>
                    <a:ext uri="{9D8B030D-6E8A-4147-A177-3AD203B41FA5}">
                      <a16:colId xmlns:a16="http://schemas.microsoft.com/office/drawing/2014/main" val="2778285399"/>
                    </a:ext>
                  </a:extLst>
                </a:gridCol>
                <a:gridCol w="3534556">
                  <a:extLst>
                    <a:ext uri="{9D8B030D-6E8A-4147-A177-3AD203B41FA5}">
                      <a16:colId xmlns:a16="http://schemas.microsoft.com/office/drawing/2014/main" val="2856285587"/>
                    </a:ext>
                  </a:extLst>
                </a:gridCol>
              </a:tblGrid>
              <a:tr h="269828">
                <a:tc>
                  <a:txBody>
                    <a:bodyPr/>
                    <a:lstStyle/>
                    <a:p>
                      <a:pPr algn="ctr">
                        <a:buNone/>
                      </a:pPr>
                      <a:r>
                        <a:rPr lang="es-ES" sz="1200" kern="0">
                          <a:effectLst/>
                        </a:rPr>
                        <a:t>Elemento natural</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buNone/>
                      </a:pPr>
                      <a:r>
                        <a:rPr lang="es-ES" sz="1200" kern="0" dirty="0">
                          <a:effectLst/>
                        </a:rPr>
                        <a:t>              Sustituye a...</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buNone/>
                      </a:pPr>
                      <a:r>
                        <a:rPr lang="es-ES" sz="1200" kern="0">
                          <a:effectLst/>
                        </a:rPr>
                        <a:t>           Explicación </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40620044"/>
                  </a:ext>
                </a:extLst>
              </a:tr>
              <a:tr h="514200">
                <a:tc>
                  <a:txBody>
                    <a:bodyPr/>
                    <a:lstStyle/>
                    <a:p>
                      <a:pPr>
                        <a:buNone/>
                      </a:pPr>
                      <a:r>
                        <a:rPr lang="es-ES" sz="1200" kern="0">
                          <a:effectLst/>
                        </a:rPr>
                        <a:t> </a:t>
                      </a:r>
                      <a:endParaRPr lang="es-ES" sz="1200" kern="100">
                        <a:effectLst/>
                      </a:endParaRPr>
                    </a:p>
                    <a:p>
                      <a:pPr>
                        <a:buNone/>
                      </a:pPr>
                      <a:r>
                        <a:rPr lang="es-ES" sz="1200" kern="0">
                          <a:effectLst/>
                        </a:rPr>
                        <a:t>los árboles</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endParaRPr lang="es-ES" sz="1200" kern="100">
                        <a:effectLst/>
                        <a:latin typeface="Aptos" panose="020B0004020202020204" pitchFamily="34" charset="0"/>
                      </a:endParaRPr>
                    </a:p>
                  </a:txBody>
                  <a:tcPr marL="9525" marR="9525" marT="9525" marB="9525" anchor="ctr"/>
                </a:tc>
                <a:tc>
                  <a:txBody>
                    <a:bodyPr/>
                    <a:lstStyle/>
                    <a:p>
                      <a:pPr>
                        <a:buNone/>
                      </a:pPr>
                      <a:r>
                        <a:rPr lang="es-ES" sz="1000" kern="0">
                          <a:effectLst/>
                        </a:rPr>
                        <a:t>     </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25438812"/>
                  </a:ext>
                </a:extLst>
              </a:tr>
              <a:tr h="269828">
                <a:tc>
                  <a:txBody>
                    <a:bodyPr/>
                    <a:lstStyle/>
                    <a:p>
                      <a:pPr>
                        <a:buNone/>
                      </a:pPr>
                      <a:r>
                        <a:rPr lang="es-ES" sz="1200" kern="0">
                          <a:effectLst/>
                        </a:rPr>
                        <a:t>los ríos</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endParaRPr lang="es-ES" sz="1200" kern="100">
                        <a:effectLst/>
                        <a:latin typeface="Aptos" panose="020B0004020202020204" pitchFamily="34" charset="0"/>
                      </a:endParaRPr>
                    </a:p>
                  </a:txBody>
                  <a:tcPr marL="9525" marR="9525" marT="9525" marB="9525" anchor="ctr"/>
                </a:tc>
                <a:tc>
                  <a:txBody>
                    <a:bodyPr/>
                    <a:lstStyle/>
                    <a:p>
                      <a:pPr>
                        <a:buNone/>
                      </a:pPr>
                      <a:endParaRPr lang="es-ES" sz="1200" kern="100">
                        <a:effectLst/>
                        <a:latin typeface="Aptos" panose="020B0004020202020204" pitchFamily="34" charset="0"/>
                      </a:endParaRPr>
                    </a:p>
                  </a:txBody>
                  <a:tcPr marL="9525" marR="9525" marT="9525" marB="9525" anchor="ctr"/>
                </a:tc>
                <a:extLst>
                  <a:ext uri="{0D108BD9-81ED-4DB2-BD59-A6C34878D82A}">
                    <a16:rowId xmlns:a16="http://schemas.microsoft.com/office/drawing/2014/main" val="2115024855"/>
                  </a:ext>
                </a:extLst>
              </a:tr>
              <a:tr h="269828">
                <a:tc>
                  <a:txBody>
                    <a:bodyPr/>
                    <a:lstStyle/>
                    <a:p>
                      <a:pPr>
                        <a:buNone/>
                      </a:pPr>
                      <a:r>
                        <a:rPr lang="es-ES" sz="1200" kern="0">
                          <a:effectLst/>
                        </a:rPr>
                        <a:t>las montañas</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r>
                        <a:rPr lang="es-ES" sz="1200" kern="0">
                          <a:effectLst/>
                        </a:rPr>
                        <a:t>                          </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r>
                        <a:rPr lang="es-ES" sz="1000" kern="0" dirty="0">
                          <a:effectLst/>
                        </a:rPr>
                        <a:t>   </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42446768"/>
                  </a:ext>
                </a:extLst>
              </a:tr>
            </a:tbl>
          </a:graphicData>
        </a:graphic>
      </p:graphicFrame>
      <p:sp>
        <p:nvSpPr>
          <p:cNvPr id="6" name="CuadroTexto 5">
            <a:extLst>
              <a:ext uri="{FF2B5EF4-FFF2-40B4-BE49-F238E27FC236}">
                <a16:creationId xmlns:a16="http://schemas.microsoft.com/office/drawing/2014/main" id="{51F0531A-25E1-54E6-8402-77D5994A0E73}"/>
              </a:ext>
            </a:extLst>
          </p:cNvPr>
          <p:cNvSpPr txBox="1"/>
          <p:nvPr/>
        </p:nvSpPr>
        <p:spPr>
          <a:xfrm>
            <a:off x="524655" y="0"/>
            <a:ext cx="10829144" cy="1754326"/>
          </a:xfrm>
          <a:prstGeom prst="rect">
            <a:avLst/>
          </a:prstGeom>
          <a:noFill/>
        </p:spPr>
        <p:txBody>
          <a:bodyPr wrap="square">
            <a:spAutoFit/>
          </a:bodyPr>
          <a:lstStyle/>
          <a:p>
            <a:r>
              <a:rPr lang="es-ES" dirty="0">
                <a:solidFill>
                  <a:srgbClr val="0070C0"/>
                </a:solidFill>
              </a:rPr>
              <a:t>Oral /escrita </a:t>
            </a:r>
          </a:p>
          <a:p>
            <a:r>
              <a:rPr lang="es-ES" b="1" dirty="0"/>
              <a:t>4. Intenta explicar las siguientes metáforas </a:t>
            </a:r>
          </a:p>
          <a:p>
            <a:r>
              <a:rPr lang="es-ES" b="1" dirty="0"/>
              <a:t>A. Responde a las preguntas  y completa la tabla: </a:t>
            </a:r>
          </a:p>
          <a:p>
            <a:r>
              <a:rPr lang="es-ES" dirty="0"/>
              <a:t>«Los árboles son su compañía, los ríos sus espejos, las montañas el límite de sus deseos.»</a:t>
            </a:r>
          </a:p>
          <a:p>
            <a:pPr>
              <a:buNone/>
            </a:pPr>
            <a:r>
              <a:rPr lang="es-E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¿Qué sustituye cada elemento de la naturaleza? ¿Por qué crees que Cervantes eligió esa imagen?</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s-E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Pistas: a. no quieres ir más allá, b. siempre están ahí, c. te reflejan </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E38C9A2E-0BC0-9F84-00B4-5BD350200002}"/>
              </a:ext>
            </a:extLst>
          </p:cNvPr>
          <p:cNvSpPr txBox="1"/>
          <p:nvPr/>
        </p:nvSpPr>
        <p:spPr>
          <a:xfrm>
            <a:off x="484534" y="3197454"/>
            <a:ext cx="11537577" cy="3970318"/>
          </a:xfrm>
          <a:prstGeom prst="rect">
            <a:avLst/>
          </a:prstGeom>
          <a:noFill/>
        </p:spPr>
        <p:txBody>
          <a:bodyPr wrap="square" rtlCol="0">
            <a:spAutoFit/>
          </a:bodyPr>
          <a:lstStyle/>
          <a:p>
            <a:endParaRPr lang="es-ES" dirty="0"/>
          </a:p>
          <a:p>
            <a:r>
              <a:rPr lang="es-ES" dirty="0"/>
              <a:t>B. Responde a las preguntas para explicar esta metáfora: </a:t>
            </a:r>
          </a:p>
          <a:p>
            <a:r>
              <a:rPr lang="es-ES" i="1" dirty="0"/>
              <a:t>«Es como un fuego lejano o una espada guardada.»</a:t>
            </a:r>
            <a:r>
              <a:rPr lang="es-ES" dirty="0"/>
              <a:t> </a:t>
            </a:r>
          </a:p>
          <a:p>
            <a:r>
              <a:rPr lang="es-ES" dirty="0"/>
              <a:t>1. ¿Qué hace el fuego si te acercas demasiado?</a:t>
            </a:r>
          </a:p>
          <a:p>
            <a:r>
              <a:rPr lang="es-ES" dirty="0"/>
              <a:t>2. ¿Qué hace una espada si está guardada en su funda?</a:t>
            </a:r>
          </a:p>
          <a:p>
            <a:r>
              <a:rPr lang="es-ES" dirty="0"/>
              <a:t>3. ¿Qué quiere decir Marcela cuando se compara con estas dos cosas?</a:t>
            </a:r>
          </a:p>
          <a:p>
            <a:r>
              <a:rPr lang="es-ES" dirty="0"/>
              <a:t> </a:t>
            </a:r>
          </a:p>
          <a:p>
            <a:r>
              <a:rPr lang="es-ES" dirty="0"/>
              <a:t>C. Reescribe la metáfora cambiando los elementos indicados. Fíjate en cómo cambia el significado.</a:t>
            </a:r>
          </a:p>
          <a:p>
            <a:r>
              <a:rPr lang="es-ES" i="1" dirty="0"/>
              <a:t>«El camino por el que el alma se dirige a su verdadero hogar.»</a:t>
            </a:r>
            <a:r>
              <a:rPr lang="es-ES" dirty="0"/>
              <a:t>  </a:t>
            </a:r>
          </a:p>
          <a:p>
            <a:pPr lvl="0"/>
            <a:r>
              <a:rPr lang="es-ES" dirty="0"/>
              <a:t>1. Cambia </a:t>
            </a:r>
            <a:r>
              <a:rPr lang="es-ES" i="1" dirty="0"/>
              <a:t>camino</a:t>
            </a:r>
            <a:r>
              <a:rPr lang="es-ES" dirty="0"/>
              <a:t> por </a:t>
            </a:r>
            <a:r>
              <a:rPr lang="es-ES" i="1" dirty="0"/>
              <a:t>puerta</a:t>
            </a:r>
            <a:r>
              <a:rPr lang="es-ES" dirty="0"/>
              <a:t>: →                      2. Cambia </a:t>
            </a:r>
            <a:r>
              <a:rPr lang="es-ES" i="1" dirty="0"/>
              <a:t>alma</a:t>
            </a:r>
            <a:r>
              <a:rPr lang="es-ES" dirty="0"/>
              <a:t> por </a:t>
            </a:r>
            <a:r>
              <a:rPr lang="es-ES" i="1" dirty="0"/>
              <a:t>esencia </a:t>
            </a:r>
            <a:r>
              <a:rPr lang="es-ES" dirty="0"/>
              <a:t>: →.                3. Cambia </a:t>
            </a:r>
            <a:r>
              <a:rPr lang="es-ES" i="1" dirty="0"/>
              <a:t>hogar</a:t>
            </a:r>
            <a:r>
              <a:rPr lang="es-ES" dirty="0"/>
              <a:t> por </a:t>
            </a:r>
            <a:r>
              <a:rPr lang="es-ES" i="1" dirty="0"/>
              <a:t>origen</a:t>
            </a:r>
            <a:r>
              <a:rPr lang="es-ES" dirty="0"/>
              <a:t>: → </a:t>
            </a:r>
          </a:p>
          <a:p>
            <a:r>
              <a:rPr lang="es-ES" dirty="0">
                <a:solidFill>
                  <a:srgbClr val="FF0000"/>
                </a:solidFill>
              </a:rPr>
              <a:t>La puerta….</a:t>
            </a:r>
          </a:p>
          <a:p>
            <a:r>
              <a:rPr lang="es-ES" dirty="0"/>
              <a:t>¿Qué versión te parece más poética o mejor?</a:t>
            </a:r>
          </a:p>
          <a:p>
            <a:endParaRPr lang="es-ES" dirty="0"/>
          </a:p>
          <a:p>
            <a:endParaRPr lang="es-ES" dirty="0"/>
          </a:p>
        </p:txBody>
      </p:sp>
    </p:spTree>
    <p:extLst>
      <p:ext uri="{BB962C8B-B14F-4D97-AF65-F5344CB8AC3E}">
        <p14:creationId xmlns:p14="http://schemas.microsoft.com/office/powerpoint/2010/main" val="18478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FF4C1FE-F826-30AE-78A2-27662ADB4AC1}"/>
              </a:ext>
            </a:extLst>
          </p:cNvPr>
          <p:cNvSpPr>
            <a:spLocks noGrp="1"/>
          </p:cNvSpPr>
          <p:nvPr>
            <p:ph type="title"/>
          </p:nvPr>
        </p:nvSpPr>
        <p:spPr>
          <a:xfrm>
            <a:off x="272716" y="0"/>
            <a:ext cx="6566073" cy="1138989"/>
          </a:xfrm>
        </p:spPr>
        <p:txBody>
          <a:bodyPr>
            <a:normAutofit/>
          </a:bodyPr>
          <a:lstStyle/>
          <a:p>
            <a:r>
              <a:rPr lang="es-ES" sz="2000" dirty="0">
                <a:solidFill>
                  <a:srgbClr val="0070C0"/>
                </a:solidFill>
              </a:rPr>
              <a:t>Oral </a:t>
            </a:r>
            <a:r>
              <a:rPr lang="es-ES" sz="2000" dirty="0"/>
              <a:t>                                                                                                                                                                                                                        </a:t>
            </a:r>
            <a:br>
              <a:rPr lang="es-ES" sz="2000" dirty="0"/>
            </a:br>
            <a:r>
              <a:rPr lang="es-ES" sz="2000" dirty="0"/>
              <a:t>5. Elige la respuesta correcta </a:t>
            </a:r>
          </a:p>
        </p:txBody>
      </p:sp>
      <p:sp>
        <p:nvSpPr>
          <p:cNvPr id="3" name="Marcador de contenido 2">
            <a:extLst>
              <a:ext uri="{FF2B5EF4-FFF2-40B4-BE49-F238E27FC236}">
                <a16:creationId xmlns:a16="http://schemas.microsoft.com/office/drawing/2014/main" id="{FD222B20-8E64-DB64-AB02-D290970921D2}"/>
              </a:ext>
            </a:extLst>
          </p:cNvPr>
          <p:cNvSpPr>
            <a:spLocks noGrp="1"/>
          </p:cNvSpPr>
          <p:nvPr>
            <p:ph idx="1"/>
          </p:nvPr>
        </p:nvSpPr>
        <p:spPr>
          <a:xfrm>
            <a:off x="272715" y="914400"/>
            <a:ext cx="8283456" cy="5747657"/>
          </a:xfrm>
        </p:spPr>
        <p:txBody>
          <a:bodyPr>
            <a:normAutofit fontScale="92500" lnSpcReduction="20000"/>
          </a:bodyPr>
          <a:lstStyle/>
          <a:p>
            <a:pPr marL="0" lvl="0" indent="0">
              <a:buNone/>
            </a:pPr>
            <a:r>
              <a:rPr lang="es-ES" sz="800" dirty="0"/>
              <a:t> . </a:t>
            </a:r>
            <a:r>
              <a:rPr lang="es-ES" sz="2000" dirty="0"/>
              <a:t>1. Según Marcela, ¿cuál fue la causa de la muerte de </a:t>
            </a:r>
            <a:r>
              <a:rPr lang="es-ES" sz="2000" dirty="0" err="1"/>
              <a:t>Grisóstomo</a:t>
            </a:r>
            <a:r>
              <a:rPr lang="es-ES" sz="2000" dirty="0"/>
              <a:t>?                                                                                     </a:t>
            </a:r>
          </a:p>
          <a:p>
            <a:pPr marL="0" lvl="0" indent="0">
              <a:buNone/>
            </a:pPr>
            <a:r>
              <a:rPr lang="es-ES" sz="2000" dirty="0"/>
              <a:t>      a. Su bondad. b. Su obstinación. c. Su inconsciencia.</a:t>
            </a:r>
          </a:p>
          <a:p>
            <a:pPr marL="0" indent="0">
              <a:buNone/>
            </a:pPr>
            <a:r>
              <a:rPr lang="es-ES" sz="2000" dirty="0"/>
              <a:t>  2. ¿Qué pide la pastora a aquellos que la descalifican?</a:t>
            </a:r>
          </a:p>
          <a:p>
            <a:pPr marL="0" lvl="0" indent="0" fontAlgn="t">
              <a:buNone/>
            </a:pPr>
            <a:r>
              <a:rPr lang="es-ES" sz="2000" dirty="0"/>
              <a:t>       a. Que retiren sus palabras. b. Que entiendan su posición.  c. Que la dejen </a:t>
            </a:r>
          </a:p>
          <a:p>
            <a:pPr marL="0" lvl="0" indent="0" fontAlgn="t">
              <a:buNone/>
            </a:pPr>
            <a:r>
              <a:rPr lang="es-ES" sz="2000" dirty="0"/>
              <a:t>             vivir en paz.  </a:t>
            </a:r>
          </a:p>
          <a:p>
            <a:pPr marL="0" indent="0" fontAlgn="t">
              <a:buNone/>
            </a:pPr>
            <a:r>
              <a:rPr lang="es-ES" sz="2000" dirty="0"/>
              <a:t>   3. ¿Qué hace Marcela cuando termina de hablar?</a:t>
            </a:r>
          </a:p>
          <a:p>
            <a:pPr marL="0" indent="0" fontAlgn="t">
              <a:buNone/>
            </a:pPr>
            <a:r>
              <a:rPr lang="es-ES" sz="2000" dirty="0"/>
              <a:t>       a. Se despide de los presentes con un gesto.  b. Se adentra en la espesura                          </a:t>
            </a:r>
          </a:p>
          <a:p>
            <a:pPr marL="0" indent="0" fontAlgn="t">
              <a:buNone/>
            </a:pPr>
            <a:r>
              <a:rPr lang="es-ES" sz="2000" dirty="0"/>
              <a:t>       del monte.</a:t>
            </a:r>
          </a:p>
          <a:p>
            <a:pPr marL="0" indent="0" fontAlgn="t">
              <a:buNone/>
            </a:pPr>
            <a:r>
              <a:rPr lang="es-ES" sz="2000" dirty="0"/>
              <a:t>       c. Se queda esperando una respuesta.</a:t>
            </a:r>
          </a:p>
          <a:p>
            <a:pPr marL="0" lvl="0" indent="0">
              <a:buNone/>
            </a:pPr>
            <a:r>
              <a:rPr lang="es-ES" sz="2000" dirty="0"/>
              <a:t>   4. ¿Por qué tiene que intervenir don Quijote?                                                                                                  </a:t>
            </a:r>
          </a:p>
          <a:p>
            <a:pPr marL="0" lvl="0" indent="0">
              <a:buNone/>
            </a:pPr>
            <a:r>
              <a:rPr lang="es-ES" sz="2000" dirty="0"/>
              <a:t>       a. Porque algunos de los presentes tratan de agredir a Marcela.                                                             </a:t>
            </a:r>
          </a:p>
          <a:p>
            <a:pPr marL="0" lvl="0" indent="0">
              <a:buNone/>
            </a:pPr>
            <a:r>
              <a:rPr lang="es-ES" sz="2000" dirty="0"/>
              <a:t>       b. Porque algunos de los presentes tratan de seguir a Marcela.                                                                             </a:t>
            </a:r>
          </a:p>
          <a:p>
            <a:pPr marL="0" lvl="0" indent="0">
              <a:buNone/>
            </a:pPr>
            <a:r>
              <a:rPr lang="es-ES" sz="2000" dirty="0"/>
              <a:t>       c. Porque algunos de los presentes tratan de detener a Marcela.</a:t>
            </a:r>
          </a:p>
          <a:p>
            <a:pPr marL="0" lvl="0" indent="0">
              <a:buNone/>
            </a:pPr>
            <a:r>
              <a:rPr lang="es-ES" sz="2000" dirty="0"/>
              <a:t>   5. ¿Qué piensa don Quijote de Marcela?</a:t>
            </a:r>
          </a:p>
          <a:p>
            <a:pPr marL="457200" lvl="1" indent="0" fontAlgn="t">
              <a:buNone/>
            </a:pPr>
            <a:r>
              <a:rPr lang="es-ES" sz="2000" dirty="0"/>
              <a:t>a. Que es una mujer solitaria que evita el trato con otras personas.</a:t>
            </a:r>
          </a:p>
          <a:p>
            <a:pPr marL="457200" lvl="1" indent="0" fontAlgn="t">
              <a:buNone/>
            </a:pPr>
            <a:r>
              <a:rPr lang="es-ES" sz="2000" dirty="0"/>
              <a:t>b. Que es una mujer soberbia que manipula a los hombres.</a:t>
            </a:r>
          </a:p>
          <a:p>
            <a:pPr marL="0" indent="0">
              <a:buNone/>
            </a:pPr>
            <a:r>
              <a:rPr lang="es-ES" sz="2000" dirty="0"/>
              <a:t>        c. Que es una mujer honesta que vive según sus creencias</a:t>
            </a:r>
          </a:p>
        </p:txBody>
      </p:sp>
      <p:pic>
        <p:nvPicPr>
          <p:cNvPr id="5" name="Imagen 4">
            <a:extLst>
              <a:ext uri="{FF2B5EF4-FFF2-40B4-BE49-F238E27FC236}">
                <a16:creationId xmlns:a16="http://schemas.microsoft.com/office/drawing/2014/main" id="{31BB5C8F-D620-48E4-2CDA-EC505E629872}"/>
              </a:ext>
            </a:extLst>
          </p:cNvPr>
          <p:cNvPicPr>
            <a:picLocks noChangeAspect="1"/>
          </p:cNvPicPr>
          <p:nvPr/>
        </p:nvPicPr>
        <p:blipFill>
          <a:blip r:embed="rId2"/>
          <a:srcRect t="6592"/>
          <a:stretch>
            <a:fillRect/>
          </a:stretch>
        </p:blipFill>
        <p:spPr>
          <a:xfrm>
            <a:off x="8686800" y="10"/>
            <a:ext cx="3505199" cy="6857990"/>
          </a:xfrm>
          <a:prstGeom prst="rect">
            <a:avLst/>
          </a:prstGeom>
          <a:effectLst/>
        </p:spPr>
      </p:pic>
    </p:spTree>
    <p:extLst>
      <p:ext uri="{BB962C8B-B14F-4D97-AF65-F5344CB8AC3E}">
        <p14:creationId xmlns:p14="http://schemas.microsoft.com/office/powerpoint/2010/main" val="416713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E84BEEF-E8BB-154F-FD59-3FA190F41495}"/>
              </a:ext>
            </a:extLst>
          </p:cNvPr>
          <p:cNvSpPr>
            <a:spLocks noGrp="1"/>
          </p:cNvSpPr>
          <p:nvPr>
            <p:ph idx="1"/>
          </p:nvPr>
        </p:nvSpPr>
        <p:spPr>
          <a:xfrm>
            <a:off x="314793" y="389744"/>
            <a:ext cx="11039007" cy="5787219"/>
          </a:xfrm>
        </p:spPr>
        <p:txBody>
          <a:bodyPr>
            <a:normAutofit lnSpcReduction="10000"/>
          </a:bodyPr>
          <a:lstStyle/>
          <a:p>
            <a:pPr marL="0" indent="0">
              <a:buNone/>
            </a:pPr>
            <a:r>
              <a:rPr lang="es-ES" sz="2000" dirty="0">
                <a:solidFill>
                  <a:srgbClr val="92D050"/>
                </a:solidFill>
              </a:rPr>
              <a:t>Gramática</a:t>
            </a:r>
          </a:p>
          <a:p>
            <a:pPr marL="0" indent="0">
              <a:buNone/>
            </a:pPr>
            <a:r>
              <a:rPr lang="es-ES" sz="2000" dirty="0"/>
              <a:t>6. Elige el conector más adecuado para cada oración.</a:t>
            </a:r>
          </a:p>
          <a:p>
            <a:pPr marL="0" indent="0">
              <a:buNone/>
            </a:pPr>
            <a:r>
              <a:rPr lang="es-ES" sz="2000" i="1" dirty="0"/>
              <a:t>      por tanto / sin embargo / es decir / aunque / porque</a:t>
            </a:r>
            <a:endParaRPr lang="es-ES" sz="2000" dirty="0"/>
          </a:p>
          <a:p>
            <a:pPr marL="0" lvl="0" indent="0">
              <a:buNone/>
            </a:pPr>
            <a:r>
              <a:rPr lang="es-ES" sz="2000" dirty="0"/>
              <a:t>1. Marcela nunca prometió nada a </a:t>
            </a:r>
            <a:r>
              <a:rPr lang="es-ES" sz="2000" dirty="0" err="1"/>
              <a:t>Grisóstomo</a:t>
            </a:r>
            <a:r>
              <a:rPr lang="es-ES" sz="2000" dirty="0"/>
              <a:t>; _____________, no puede ser culpada de su muerte.</a:t>
            </a:r>
          </a:p>
          <a:p>
            <a:pPr marL="0" lvl="0" indent="0">
              <a:buNone/>
            </a:pPr>
            <a:r>
              <a:rPr lang="es-ES" sz="2000" dirty="0"/>
              <a:t>2. Muchos hombres la admiraban; _____________, ella no cambió su forma de vivir.</a:t>
            </a:r>
          </a:p>
          <a:p>
            <a:pPr marL="0" lvl="0" indent="0">
              <a:buNone/>
            </a:pPr>
            <a:r>
              <a:rPr lang="es-ES" sz="2000" dirty="0"/>
              <a:t>3. Su belleza fue un don del cielo, _____________ no la eligió ni la pidió.</a:t>
            </a:r>
          </a:p>
          <a:p>
            <a:pPr marL="0" lvl="0" indent="0">
              <a:buNone/>
            </a:pPr>
            <a:r>
              <a:rPr lang="es-ES" sz="2000" dirty="0"/>
              <a:t>4. Marcela eligió vivir en soledad, _____________ era libre y no quería depender de nadie.</a:t>
            </a:r>
          </a:p>
          <a:p>
            <a:pPr marL="0" lvl="0" indent="0">
              <a:buNone/>
            </a:pPr>
            <a:r>
              <a:rPr lang="es-ES" sz="2000" dirty="0"/>
              <a:t>5. Marcela es como una espada guardada, _____________ una herramienta que no hace daño si no la usas.</a:t>
            </a:r>
          </a:p>
          <a:p>
            <a:pPr marL="0" indent="0">
              <a:buNone/>
            </a:pPr>
            <a:r>
              <a:rPr lang="es-ES" sz="2200" dirty="0">
                <a:solidFill>
                  <a:srgbClr val="0070C0"/>
                </a:solidFill>
              </a:rPr>
              <a:t>Oral </a:t>
            </a:r>
          </a:p>
          <a:p>
            <a:pPr marL="0" indent="0">
              <a:buNone/>
            </a:pPr>
            <a:r>
              <a:rPr lang="es-ES" sz="2200" dirty="0"/>
              <a:t>7. Numera estas ideas del 1 al 6 según el orden en que aparecen en el texto.</a:t>
            </a:r>
          </a:p>
          <a:p>
            <a:pPr marL="0" indent="0">
              <a:buNone/>
            </a:pPr>
            <a:r>
              <a:rPr lang="es-ES" sz="2200" dirty="0"/>
              <a:t> ___ Marcela dice que sus deseos no van más allá de las montañas.                                                   ___ Don Quijote advierte que nadie debe seguir a Marcela.                                                               ___ Ambrosio acusa a Marcela de haber causado la muerte de </a:t>
            </a:r>
            <a:r>
              <a:rPr lang="es-ES" sz="2200" dirty="0" err="1"/>
              <a:t>Grisóstomo</a:t>
            </a:r>
            <a:r>
              <a:rPr lang="es-ES" sz="2200" dirty="0"/>
              <a:t>.                                 ___ Marcela explica que le dijo claramente a </a:t>
            </a:r>
            <a:r>
              <a:rPr lang="es-ES" sz="2200" dirty="0" err="1"/>
              <a:t>Grisóstomo</a:t>
            </a:r>
            <a:r>
              <a:rPr lang="es-ES" sz="2200" dirty="0"/>
              <a:t> que quería vivir sola.                         ___ Marcela se interna en el bosque.                                                                                                                    ___ Marcela compara su belleza con el veneno de una serpiente.</a:t>
            </a:r>
          </a:p>
          <a:p>
            <a:pPr marL="0" lvl="0" indent="0">
              <a:buNone/>
            </a:pPr>
            <a:endParaRPr lang="es-ES" sz="2200" dirty="0"/>
          </a:p>
          <a:p>
            <a:pPr marL="0" indent="0">
              <a:buNone/>
            </a:pPr>
            <a:endParaRPr lang="es-ES" dirty="0"/>
          </a:p>
        </p:txBody>
      </p:sp>
    </p:spTree>
    <p:extLst>
      <p:ext uri="{BB962C8B-B14F-4D97-AF65-F5344CB8AC3E}">
        <p14:creationId xmlns:p14="http://schemas.microsoft.com/office/powerpoint/2010/main" val="1766382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n 3">
            <a:extLst>
              <a:ext uri="{FF2B5EF4-FFF2-40B4-BE49-F238E27FC236}">
                <a16:creationId xmlns:a16="http://schemas.microsoft.com/office/drawing/2014/main" id="{5E83E14F-068E-B3B1-5B92-A65268E78616}"/>
              </a:ext>
            </a:extLst>
          </p:cNvPr>
          <p:cNvPicPr>
            <a:picLocks noChangeAspect="1"/>
          </p:cNvPicPr>
          <p:nvPr/>
        </p:nvPicPr>
        <p:blipFill>
          <a:blip r:embed="rId2"/>
          <a:srcRect l="4644"/>
          <a:stretch>
            <a:fillRect/>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1"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248CC636-68BB-418B-F39E-9E61F370D257}"/>
              </a:ext>
            </a:extLst>
          </p:cNvPr>
          <p:cNvSpPr>
            <a:spLocks noGrp="1"/>
          </p:cNvSpPr>
          <p:nvPr>
            <p:ph idx="1"/>
          </p:nvPr>
        </p:nvSpPr>
        <p:spPr>
          <a:xfrm>
            <a:off x="4855591" y="407987"/>
            <a:ext cx="7178565" cy="5811838"/>
          </a:xfrm>
        </p:spPr>
        <p:txBody>
          <a:bodyPr>
            <a:normAutofit/>
          </a:bodyPr>
          <a:lstStyle/>
          <a:p>
            <a:pPr marL="0" indent="0">
              <a:buNone/>
            </a:pPr>
            <a:r>
              <a:rPr lang="es-ES" sz="2000" dirty="0">
                <a:solidFill>
                  <a:srgbClr val="0070C0"/>
                </a:solidFill>
              </a:rPr>
              <a:t>Oral/ escrita</a:t>
            </a:r>
          </a:p>
          <a:p>
            <a:pPr marL="0" indent="0">
              <a:buNone/>
            </a:pPr>
            <a:r>
              <a:rPr lang="es-ES" sz="2000" b="1" dirty="0"/>
              <a:t>8. Responde con frases completas</a:t>
            </a:r>
            <a:r>
              <a:rPr lang="es-ES" sz="2000" dirty="0"/>
              <a:t>:</a:t>
            </a:r>
          </a:p>
          <a:p>
            <a:pPr marL="0" lvl="0" indent="0">
              <a:buNone/>
            </a:pPr>
            <a:r>
              <a:rPr lang="es-ES" sz="2000" dirty="0"/>
              <a:t>1. ¿Por qué Ambrosio acusa a Marcela al principio del texto?</a:t>
            </a:r>
          </a:p>
          <a:p>
            <a:pPr marL="0" lvl="0" indent="0">
              <a:buNone/>
            </a:pPr>
            <a:r>
              <a:rPr lang="es-ES" sz="2000" dirty="0"/>
              <a:t>2. ¿Qué argumento usa Marcela para demostrar que no es responsable de su propia belleza?</a:t>
            </a:r>
          </a:p>
          <a:p>
            <a:pPr marL="0" lvl="0" indent="0">
              <a:buNone/>
            </a:pPr>
            <a:r>
              <a:rPr lang="es-ES" sz="2000" dirty="0"/>
              <a:t>3. ¿Qué le dijo Marcela directamente a </a:t>
            </a:r>
            <a:r>
              <a:rPr lang="es-ES" sz="2000" dirty="0" err="1"/>
              <a:t>Grisóstomo</a:t>
            </a:r>
            <a:r>
              <a:rPr lang="es-ES" sz="2000" dirty="0"/>
              <a:t>?</a:t>
            </a:r>
          </a:p>
          <a:p>
            <a:pPr marL="0" lvl="0" indent="0">
              <a:buNone/>
            </a:pPr>
            <a:r>
              <a:rPr lang="es-ES" sz="2000" dirty="0"/>
              <a:t>4. Según Marcela, ¿quién tiene la culpa de la muerte de </a:t>
            </a:r>
            <a:r>
              <a:rPr lang="es-ES" sz="2000" dirty="0" err="1"/>
              <a:t>Grisóstomo</a:t>
            </a:r>
            <a:r>
              <a:rPr lang="es-ES" sz="2000" dirty="0"/>
              <a:t>? ¿Por qué?</a:t>
            </a:r>
          </a:p>
          <a:p>
            <a:pPr marL="0" lvl="0" indent="0">
              <a:buNone/>
            </a:pPr>
            <a:r>
              <a:rPr lang="es-ES" sz="2000" dirty="0"/>
              <a:t>5. ¿Cómo reacciona Don Quijote al final del texto?</a:t>
            </a:r>
          </a:p>
          <a:p>
            <a:pPr marL="0" indent="0">
              <a:buNone/>
            </a:pPr>
            <a:endParaRPr lang="es-ES" sz="2000" dirty="0"/>
          </a:p>
          <a:p>
            <a:pPr marL="0" indent="0">
              <a:buNone/>
            </a:pPr>
            <a:r>
              <a:rPr lang="es-ES" sz="2000" dirty="0">
                <a:solidFill>
                  <a:srgbClr val="0070C0"/>
                </a:solidFill>
              </a:rPr>
              <a:t>Escrita</a:t>
            </a:r>
          </a:p>
          <a:p>
            <a:pPr marL="0" indent="0">
              <a:buNone/>
            </a:pPr>
            <a:r>
              <a:rPr lang="es-ES" sz="2000" b="1" dirty="0"/>
              <a:t>9. Tarea. Marcela defiende su derecho a vivir en libertad y a no amar a nadie. ¿Crees que su discurso es convincente? ¿estás de acuerdo con ella? Escribe tu respuesta en forma de ensayo sobre la libertad. </a:t>
            </a:r>
          </a:p>
        </p:txBody>
      </p:sp>
    </p:spTree>
    <p:extLst>
      <p:ext uri="{BB962C8B-B14F-4D97-AF65-F5344CB8AC3E}">
        <p14:creationId xmlns:p14="http://schemas.microsoft.com/office/powerpoint/2010/main" val="385818071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3217</TotalTime>
  <Words>2713</Words>
  <Application>Microsoft Macintosh PowerPoint</Application>
  <PresentationFormat>Panorámica</PresentationFormat>
  <Paragraphs>196</Paragraphs>
  <Slides>16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Aptos</vt:lpstr>
      <vt:lpstr>Aptos Display</vt:lpstr>
      <vt:lpstr>Arial</vt:lpstr>
      <vt:lpstr>Calibri</vt:lpstr>
      <vt:lpstr>Times New Roman</vt:lpstr>
      <vt:lpstr>Tema de Office</vt:lpstr>
      <vt:lpstr>Tema 3, La libertad </vt:lpstr>
      <vt:lpstr>Intermedio  Texto 1</vt:lpstr>
      <vt:lpstr>La libertad, texto 1</vt:lpstr>
      <vt:lpstr>Oral  1. Une cada palabra con su definición </vt:lpstr>
      <vt:lpstr>Escrita 4. Responde a las siguientes preguntas con frases completas</vt:lpstr>
      <vt:lpstr>Presentación de PowerPoint</vt:lpstr>
      <vt:lpstr>Escrita                                                                                                                                                                                                                               8. Completa las frases con la preposición adecuada:                                                                                                      CON, DE, A, EN   </vt:lpstr>
      <vt:lpstr>Oral  10. En parejas, haced esta mini-encuesta sobre las relaciones de pareja comentando estas cuestiones, después presenta los resultados: </vt:lpstr>
      <vt:lpstr>Presentación de PowerPoint</vt:lpstr>
      <vt:lpstr>Presentación de PowerPoint</vt:lpstr>
      <vt:lpstr>Presentación de PowerPoint</vt:lpstr>
      <vt:lpstr>Presentación de PowerPoint</vt:lpstr>
      <vt:lpstr>Presentación de PowerPoint</vt:lpstr>
      <vt:lpstr>Oral                                                                                                                                                                                                                          5. Elige la respuesta correcta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8</cp:revision>
  <dcterms:created xsi:type="dcterms:W3CDTF">2026-05-23T17:55:56Z</dcterms:created>
  <dcterms:modified xsi:type="dcterms:W3CDTF">2026-05-26T22:45:44Z</dcterms:modified>
</cp:coreProperties>
</file>