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2" r:id="rId3"/>
    <p:sldId id="273" r:id="rId4"/>
    <p:sldId id="275" r:id="rId5"/>
    <p:sldId id="281" r:id="rId6"/>
    <p:sldId id="282" r:id="rId7"/>
    <p:sldId id="321" r:id="rId8"/>
    <p:sldId id="322" r:id="rId9"/>
    <p:sldId id="274" r:id="rId10"/>
    <p:sldId id="276" r:id="rId11"/>
    <p:sldId id="323" r:id="rId12"/>
    <p:sldId id="292" r:id="rId13"/>
    <p:sldId id="293" r:id="rId14"/>
    <p:sldId id="299" r:id="rId15"/>
    <p:sldId id="294" r:id="rId16"/>
    <p:sldId id="295" r:id="rId17"/>
    <p:sldId id="296" r:id="rId18"/>
    <p:sldId id="297" r:id="rId19"/>
    <p:sldId id="312" r:id="rId20"/>
    <p:sldId id="316" r:id="rId21"/>
    <p:sldId id="317" r:id="rId22"/>
    <p:sldId id="318" r:id="rId23"/>
    <p:sldId id="319" r:id="rId24"/>
    <p:sldId id="320" r:id="rId25"/>
    <p:sldId id="283" r:id="rId2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03"/>
    <p:restoredTop sz="94637"/>
  </p:normalViewPr>
  <p:slideViewPr>
    <p:cSldViewPr snapToGrid="0">
      <p:cViewPr varScale="1">
        <p:scale>
          <a:sx n="103" d="100"/>
          <a:sy n="103" d="100"/>
        </p:scale>
        <p:origin x="68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3A6952-0588-4143-9A83-6B2C3C9B2E9D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06093FC-08D1-4D3C-906A-C76D019E53F7}">
      <dgm:prSet/>
      <dgm:spPr/>
      <dgm:t>
        <a:bodyPr/>
        <a:lstStyle/>
        <a:p>
          <a:pPr algn="l"/>
          <a:r>
            <a:rPr lang="es-ES" dirty="0"/>
            <a:t>A. En un lugar de la Mancha, de cuyo nombre no quiero acordarme, no ha mucho tiempo que </a:t>
          </a:r>
          <a:r>
            <a:rPr lang="es-ES" dirty="0" err="1"/>
            <a:t>vivía</a:t>
          </a:r>
          <a:r>
            <a:rPr lang="es-ES" dirty="0"/>
            <a:t> un hidalgo de los de </a:t>
          </a:r>
          <a:r>
            <a:rPr lang="es-ES" u="sng" dirty="0"/>
            <a:t>lanza en astillero</a:t>
          </a:r>
          <a:r>
            <a:rPr lang="es-ES" dirty="0"/>
            <a:t>, </a:t>
          </a:r>
          <a:r>
            <a:rPr lang="es-ES" u="sng" dirty="0"/>
            <a:t>adarga antigua</a:t>
          </a:r>
          <a:r>
            <a:rPr lang="es-ES" dirty="0"/>
            <a:t>, </a:t>
          </a:r>
          <a:r>
            <a:rPr lang="es-ES" u="sng" dirty="0" err="1"/>
            <a:t>rocín</a:t>
          </a:r>
          <a:r>
            <a:rPr lang="es-ES" u="sng" dirty="0"/>
            <a:t> flaco</a:t>
          </a:r>
          <a:r>
            <a:rPr lang="es-ES" dirty="0"/>
            <a:t> y galgo corredor. </a:t>
          </a:r>
          <a:r>
            <a:rPr lang="es-ES" u="sng" dirty="0"/>
            <a:t>Una olla</a:t>
          </a:r>
          <a:r>
            <a:rPr lang="es-ES" dirty="0"/>
            <a:t> de algo </a:t>
          </a:r>
          <a:r>
            <a:rPr lang="es-ES" dirty="0" err="1"/>
            <a:t>más</a:t>
          </a:r>
          <a:r>
            <a:rPr lang="es-ES" dirty="0"/>
            <a:t> vaca que carnero, </a:t>
          </a:r>
          <a:r>
            <a:rPr lang="es-ES" u="sng" dirty="0" err="1"/>
            <a:t>salpicón</a:t>
          </a:r>
          <a:r>
            <a:rPr lang="es-ES" dirty="0"/>
            <a:t> las </a:t>
          </a:r>
          <a:r>
            <a:rPr lang="es-ES" dirty="0" err="1"/>
            <a:t>más</a:t>
          </a:r>
          <a:r>
            <a:rPr lang="es-ES" dirty="0"/>
            <a:t> noches, </a:t>
          </a:r>
          <a:r>
            <a:rPr lang="es-ES" u="sng" dirty="0"/>
            <a:t>duelos y quebrantos</a:t>
          </a:r>
          <a:r>
            <a:rPr lang="es-ES" dirty="0"/>
            <a:t> los </a:t>
          </a:r>
          <a:r>
            <a:rPr lang="es-ES" dirty="0" err="1"/>
            <a:t>sábados</a:t>
          </a:r>
          <a:r>
            <a:rPr lang="es-ES" dirty="0"/>
            <a:t>, lentejas los viernes, </a:t>
          </a:r>
          <a:r>
            <a:rPr lang="es-ES" dirty="0" err="1"/>
            <a:t>algún</a:t>
          </a:r>
          <a:r>
            <a:rPr lang="es-ES" dirty="0"/>
            <a:t> palomino de </a:t>
          </a:r>
          <a:r>
            <a:rPr lang="es-ES" dirty="0" err="1"/>
            <a:t>añadidura</a:t>
          </a:r>
          <a:r>
            <a:rPr lang="es-ES" dirty="0"/>
            <a:t> los domingos, </a:t>
          </a:r>
          <a:r>
            <a:rPr lang="es-ES" dirty="0" err="1"/>
            <a:t>consumían</a:t>
          </a:r>
          <a:r>
            <a:rPr lang="es-ES" dirty="0"/>
            <a:t> las tres partes de su hacienda. El resto </a:t>
          </a:r>
          <a:r>
            <a:rPr lang="es-ES" dirty="0" err="1"/>
            <a:t>della</a:t>
          </a:r>
          <a:r>
            <a:rPr lang="es-ES" dirty="0"/>
            <a:t> </a:t>
          </a:r>
          <a:r>
            <a:rPr lang="es-ES" dirty="0" err="1"/>
            <a:t>concluían</a:t>
          </a:r>
          <a:r>
            <a:rPr lang="es-ES" dirty="0"/>
            <a:t> </a:t>
          </a:r>
          <a:r>
            <a:rPr lang="es-ES" u="sng" dirty="0"/>
            <a:t>sayo de velarte</a:t>
          </a:r>
          <a:r>
            <a:rPr lang="es-ES" dirty="0"/>
            <a:t>, </a:t>
          </a:r>
          <a:r>
            <a:rPr lang="es-ES" u="sng" dirty="0"/>
            <a:t>calzas de velludo</a:t>
          </a:r>
          <a:r>
            <a:rPr lang="es-ES" dirty="0"/>
            <a:t> para las fiestas, con sus </a:t>
          </a:r>
          <a:r>
            <a:rPr lang="es-ES" u="sng" dirty="0"/>
            <a:t>pantuflos</a:t>
          </a:r>
          <a:r>
            <a:rPr lang="es-ES" dirty="0"/>
            <a:t> de lo mesmo, y los </a:t>
          </a:r>
          <a:r>
            <a:rPr lang="es-ES" dirty="0" err="1"/>
            <a:t>días</a:t>
          </a:r>
          <a:r>
            <a:rPr lang="es-ES" dirty="0"/>
            <a:t> de entre semana se honraba con su </a:t>
          </a:r>
          <a:r>
            <a:rPr lang="es-ES" u="sng" dirty="0" err="1"/>
            <a:t>vellori</a:t>
          </a:r>
          <a:r>
            <a:rPr lang="es-ES" u="sng" dirty="0"/>
            <a:t>́</a:t>
          </a:r>
          <a:r>
            <a:rPr lang="es-ES" dirty="0"/>
            <a:t> de lo </a:t>
          </a:r>
          <a:r>
            <a:rPr lang="es-ES" dirty="0" err="1"/>
            <a:t>más</a:t>
          </a:r>
          <a:r>
            <a:rPr lang="es-ES" dirty="0"/>
            <a:t> fino. </a:t>
          </a:r>
          <a:r>
            <a:rPr lang="es-ES" dirty="0" err="1"/>
            <a:t>Tenía</a:t>
          </a:r>
          <a:r>
            <a:rPr lang="es-ES" dirty="0"/>
            <a:t> en su casa una ama que pasaba de los cuarenta y una sobrina que no llegaba a los veinte, y un mozo de campo y plaza que </a:t>
          </a:r>
          <a:r>
            <a:rPr lang="es-ES" dirty="0" err="1"/>
            <a:t>asi</a:t>
          </a:r>
          <a:r>
            <a:rPr lang="es-ES" dirty="0"/>
            <a:t>́ ensillaba el </a:t>
          </a:r>
          <a:r>
            <a:rPr lang="es-ES" dirty="0" err="1"/>
            <a:t>rocín</a:t>
          </a:r>
          <a:r>
            <a:rPr lang="es-ES" dirty="0"/>
            <a:t> como tomaba la podadera. Frisaba la edad de nuestro hidalgo con los cincuenta </a:t>
          </a:r>
          <a:r>
            <a:rPr lang="es-ES" dirty="0" err="1"/>
            <a:t>años</a:t>
          </a:r>
          <a:r>
            <a:rPr lang="es-ES" dirty="0"/>
            <a:t>. Era de </a:t>
          </a:r>
          <a:r>
            <a:rPr lang="es-ES" dirty="0" err="1"/>
            <a:t>complexión</a:t>
          </a:r>
          <a:r>
            <a:rPr lang="es-ES" dirty="0"/>
            <a:t> recia, seco de carnes, enjuto de rostro, gran madrugador y amigo de la caza. </a:t>
          </a:r>
          <a:endParaRPr lang="en-US" dirty="0"/>
        </a:p>
      </dgm:t>
    </dgm:pt>
    <dgm:pt modelId="{BB605AE2-C305-440C-A19E-0AFDAE8A8933}" type="parTrans" cxnId="{E29691E0-A3ED-4148-A4E2-3A3188FB673B}">
      <dgm:prSet/>
      <dgm:spPr/>
      <dgm:t>
        <a:bodyPr/>
        <a:lstStyle/>
        <a:p>
          <a:endParaRPr lang="en-US"/>
        </a:p>
      </dgm:t>
    </dgm:pt>
    <dgm:pt modelId="{E6BEA47B-03B4-4A7D-B031-2F921121A54B}" type="sibTrans" cxnId="{E29691E0-A3ED-4148-A4E2-3A3188FB673B}">
      <dgm:prSet/>
      <dgm:spPr/>
      <dgm:t>
        <a:bodyPr/>
        <a:lstStyle/>
        <a:p>
          <a:endParaRPr lang="en-US"/>
        </a:p>
      </dgm:t>
    </dgm:pt>
    <dgm:pt modelId="{4F9B444B-DE8F-46F3-A8F3-F3F4D1E14EDE}">
      <dgm:prSet/>
      <dgm:spPr/>
      <dgm:t>
        <a:bodyPr/>
        <a:lstStyle/>
        <a:p>
          <a:pPr algn="l"/>
          <a:r>
            <a:rPr lang="es-ES" dirty="0"/>
            <a:t>B. </a:t>
          </a:r>
          <a:r>
            <a:rPr lang="es-ES" dirty="0">
              <a:latin typeface="Futura Medium" panose="020B0602020204020303" pitchFamily="34" charset="-79"/>
              <a:cs typeface="Futura Medium" panose="020B0602020204020303" pitchFamily="34" charset="-79"/>
            </a:rPr>
            <a:t>En un lugar de la Mancha, de cuyo nombre no quiero acordarme, </a:t>
          </a:r>
          <a:r>
            <a:rPr lang="es-ES" dirty="0" err="1">
              <a:latin typeface="Futura Medium" panose="020B0602020204020303" pitchFamily="34" charset="-79"/>
              <a:cs typeface="Futura Medium" panose="020B0602020204020303" pitchFamily="34" charset="-79"/>
            </a:rPr>
            <a:t>vivía</a:t>
          </a:r>
          <a:r>
            <a:rPr lang="es-ES" dirty="0">
              <a:latin typeface="Futura Medium" panose="020B0602020204020303" pitchFamily="34" charset="-79"/>
              <a:cs typeface="Futura Medium" panose="020B0602020204020303" pitchFamily="34" charset="-79"/>
            </a:rPr>
            <a:t> no hace mucho un hidalgo de los de lanza en ristre, escudo antiguo, </a:t>
          </a:r>
          <a:r>
            <a:rPr lang="es-ES" dirty="0" err="1">
              <a:latin typeface="Futura Medium" panose="020B0602020204020303" pitchFamily="34" charset="-79"/>
              <a:cs typeface="Futura Medium" panose="020B0602020204020303" pitchFamily="34" charset="-79"/>
            </a:rPr>
            <a:t>rocín</a:t>
          </a:r>
          <a:r>
            <a:rPr lang="es-ES" dirty="0">
              <a:latin typeface="Futura Medium" panose="020B0602020204020303" pitchFamily="34" charset="-79"/>
              <a:cs typeface="Futura Medium" panose="020B0602020204020303" pitchFamily="34" charset="-79"/>
            </a:rPr>
            <a:t> flaco y galgo corredor. </a:t>
          </a:r>
          <a:r>
            <a:rPr lang="es-ES" dirty="0" err="1">
              <a:latin typeface="Futura Medium" panose="020B0602020204020303" pitchFamily="34" charset="-79"/>
              <a:cs typeface="Futura Medium" panose="020B0602020204020303" pitchFamily="34" charset="-79"/>
            </a:rPr>
            <a:t>Consumían</a:t>
          </a:r>
          <a:r>
            <a:rPr lang="es-ES" dirty="0">
              <a:latin typeface="Futura Medium" panose="020B0602020204020303" pitchFamily="34" charset="-79"/>
              <a:cs typeface="Futura Medium" panose="020B0602020204020303" pitchFamily="34" charset="-79"/>
            </a:rPr>
            <a:t> tres partes de su hacienda una olla con algo </a:t>
          </a:r>
          <a:r>
            <a:rPr lang="es-ES" dirty="0" err="1">
              <a:latin typeface="Futura Medium" panose="020B0602020204020303" pitchFamily="34" charset="-79"/>
              <a:cs typeface="Futura Medium" panose="020B0602020204020303" pitchFamily="34" charset="-79"/>
            </a:rPr>
            <a:t>más</a:t>
          </a:r>
          <a:r>
            <a:rPr lang="es-ES" dirty="0">
              <a:latin typeface="Futura Medium" panose="020B0602020204020303" pitchFamily="34" charset="-79"/>
              <a:cs typeface="Futura Medium" panose="020B0602020204020303" pitchFamily="34" charset="-79"/>
            </a:rPr>
            <a:t> de vaca que carnero, ropa vieja casi todas las noches, huevos con torreznos los </a:t>
          </a:r>
          <a:r>
            <a:rPr lang="es-ES" dirty="0" err="1">
              <a:latin typeface="Futura Medium" panose="020B0602020204020303" pitchFamily="34" charset="-79"/>
              <a:cs typeface="Futura Medium" panose="020B0602020204020303" pitchFamily="34" charset="-79"/>
            </a:rPr>
            <a:t>sábados</a:t>
          </a:r>
          <a:r>
            <a:rPr lang="es-ES" dirty="0">
              <a:latin typeface="Futura Medium" panose="020B0602020204020303" pitchFamily="34" charset="-79"/>
              <a:cs typeface="Futura Medium" panose="020B0602020204020303" pitchFamily="34" charset="-79"/>
            </a:rPr>
            <a:t>, lentejas los viernes y </a:t>
          </a:r>
          <a:r>
            <a:rPr lang="es-ES" dirty="0" err="1">
              <a:latin typeface="Futura Medium" panose="020B0602020204020303" pitchFamily="34" charset="-79"/>
              <a:cs typeface="Futura Medium" panose="020B0602020204020303" pitchFamily="34" charset="-79"/>
            </a:rPr>
            <a:t>algún</a:t>
          </a:r>
          <a:r>
            <a:rPr lang="es-ES" dirty="0">
              <a:latin typeface="Futura Medium" panose="020B0602020204020303" pitchFamily="34" charset="-79"/>
              <a:cs typeface="Futura Medium" panose="020B0602020204020303" pitchFamily="34" charset="-79"/>
            </a:rPr>
            <a:t> palomino de </a:t>
          </a:r>
          <a:r>
            <a:rPr lang="es-ES" dirty="0" err="1">
              <a:latin typeface="Futura Medium" panose="020B0602020204020303" pitchFamily="34" charset="-79"/>
              <a:cs typeface="Futura Medium" panose="020B0602020204020303" pitchFamily="34" charset="-79"/>
            </a:rPr>
            <a:t>añadidura</a:t>
          </a:r>
          <a:r>
            <a:rPr lang="es-ES" dirty="0">
              <a:latin typeface="Futura Medium" panose="020B0602020204020303" pitchFamily="34" charset="-79"/>
              <a:cs typeface="Futura Medium" panose="020B0602020204020303" pitchFamily="34" charset="-79"/>
            </a:rPr>
            <a:t> los domingos. El resto de ella lo </a:t>
          </a:r>
          <a:r>
            <a:rPr lang="es-ES" dirty="0" err="1">
              <a:latin typeface="Futura Medium" panose="020B0602020204020303" pitchFamily="34" charset="-79"/>
              <a:cs typeface="Futura Medium" panose="020B0602020204020303" pitchFamily="34" charset="-79"/>
            </a:rPr>
            <a:t>concluían</a:t>
          </a:r>
          <a:r>
            <a:rPr lang="es-ES" dirty="0">
              <a:latin typeface="Futura Medium" panose="020B0602020204020303" pitchFamily="34" charset="-79"/>
              <a:cs typeface="Futura Medium" panose="020B0602020204020303" pitchFamily="34" charset="-79"/>
            </a:rPr>
            <a:t> un sayo de velarte negro y, para las fiestas, calzas de terciopelo con sus pantuflos a juego, </a:t>
          </a:r>
          <a:r>
            <a:rPr lang="es-ES" dirty="0" err="1">
              <a:latin typeface="Futura Medium" panose="020B0602020204020303" pitchFamily="34" charset="-79"/>
              <a:cs typeface="Futura Medium" panose="020B0602020204020303" pitchFamily="34" charset="-79"/>
            </a:rPr>
            <a:t>honrándose</a:t>
          </a:r>
          <a:r>
            <a:rPr lang="es-ES" dirty="0">
              <a:latin typeface="Futura Medium" panose="020B0602020204020303" pitchFamily="34" charset="-79"/>
              <a:cs typeface="Futura Medium" panose="020B0602020204020303" pitchFamily="34" charset="-79"/>
            </a:rPr>
            <a:t> entre semana con un traje pardo de lo </a:t>
          </a:r>
          <a:r>
            <a:rPr lang="es-ES" dirty="0" err="1">
              <a:latin typeface="Futura Medium" panose="020B0602020204020303" pitchFamily="34" charset="-79"/>
              <a:cs typeface="Futura Medium" panose="020B0602020204020303" pitchFamily="34" charset="-79"/>
            </a:rPr>
            <a:t>más</a:t>
          </a:r>
          <a:r>
            <a:rPr lang="es-ES" dirty="0">
              <a:latin typeface="Futura Medium" panose="020B0602020204020303" pitchFamily="34" charset="-79"/>
              <a:cs typeface="Futura Medium" panose="020B0602020204020303" pitchFamily="34" charset="-79"/>
            </a:rPr>
            <a:t> fino.                                                    </a:t>
          </a:r>
          <a:r>
            <a:rPr lang="es-ES" dirty="0" err="1">
              <a:latin typeface="Futura Medium" panose="020B0602020204020303" pitchFamily="34" charset="-79"/>
              <a:cs typeface="Futura Medium" panose="020B0602020204020303" pitchFamily="34" charset="-79"/>
            </a:rPr>
            <a:t>Tenía</a:t>
          </a:r>
          <a:r>
            <a:rPr lang="es-ES" dirty="0">
              <a:latin typeface="Futura Medium" panose="020B0602020204020303" pitchFamily="34" charset="-79"/>
              <a:cs typeface="Futura Medium" panose="020B0602020204020303" pitchFamily="34" charset="-79"/>
            </a:rPr>
            <a:t> en su casa un ama que pasaba de los cuarenta y una sobrina que no llegaba a los veinte, y un mozo de campo y cuadra que lo mismo ensillaba el </a:t>
          </a:r>
          <a:r>
            <a:rPr lang="es-ES" dirty="0" err="1">
              <a:latin typeface="Futura Medium" panose="020B0602020204020303" pitchFamily="34" charset="-79"/>
              <a:cs typeface="Futura Medium" panose="020B0602020204020303" pitchFamily="34" charset="-79"/>
            </a:rPr>
            <a:t>rocín</a:t>
          </a:r>
          <a:r>
            <a:rPr lang="es-ES" dirty="0">
              <a:latin typeface="Futura Medium" panose="020B0602020204020303" pitchFamily="34" charset="-79"/>
              <a:cs typeface="Futura Medium" panose="020B0602020204020303" pitchFamily="34" charset="-79"/>
            </a:rPr>
            <a:t> que tomaba la podadera. Frisaba la edad de nuestro hidalgo los cincuenta </a:t>
          </a:r>
          <a:r>
            <a:rPr lang="es-ES" dirty="0" err="1">
              <a:latin typeface="Futura Medium" panose="020B0602020204020303" pitchFamily="34" charset="-79"/>
              <a:cs typeface="Futura Medium" panose="020B0602020204020303" pitchFamily="34" charset="-79"/>
            </a:rPr>
            <a:t>años</a:t>
          </a:r>
          <a:r>
            <a:rPr lang="es-ES" dirty="0">
              <a:latin typeface="Futura Medium" panose="020B0602020204020303" pitchFamily="34" charset="-79"/>
              <a:cs typeface="Futura Medium" panose="020B0602020204020303" pitchFamily="34" charset="-79"/>
            </a:rPr>
            <a:t>. Era de </a:t>
          </a:r>
          <a:r>
            <a:rPr lang="es-ES" dirty="0" err="1">
              <a:latin typeface="Futura Medium" panose="020B0602020204020303" pitchFamily="34" charset="-79"/>
              <a:cs typeface="Futura Medium" panose="020B0602020204020303" pitchFamily="34" charset="-79"/>
            </a:rPr>
            <a:t>complexión</a:t>
          </a:r>
          <a:r>
            <a:rPr lang="es-ES" dirty="0">
              <a:latin typeface="Futura Medium" panose="020B0602020204020303" pitchFamily="34" charset="-79"/>
              <a:cs typeface="Futura Medium" panose="020B0602020204020303" pitchFamily="34" charset="-79"/>
            </a:rPr>
            <a:t> recia, seco de carnes, enjuto de rostro, gran madrugador y amigo de la caza. (Destino, Trapiello, 2015)</a:t>
          </a:r>
          <a:endParaRPr lang="en-US" dirty="0">
            <a:latin typeface="Futura Medium" panose="020B0602020204020303" pitchFamily="34" charset="-79"/>
            <a:cs typeface="Futura Medium" panose="020B0602020204020303" pitchFamily="34" charset="-79"/>
          </a:endParaRPr>
        </a:p>
      </dgm:t>
    </dgm:pt>
    <dgm:pt modelId="{9E7EA898-CD3A-40C1-BAB3-64B14186A92C}" type="parTrans" cxnId="{EC2616D0-7A1C-43C1-BCAC-3FA0F987FC07}">
      <dgm:prSet/>
      <dgm:spPr/>
      <dgm:t>
        <a:bodyPr/>
        <a:lstStyle/>
        <a:p>
          <a:endParaRPr lang="en-US"/>
        </a:p>
      </dgm:t>
    </dgm:pt>
    <dgm:pt modelId="{19AFFA3B-FBA5-438A-8516-41CEA59556D3}" type="sibTrans" cxnId="{EC2616D0-7A1C-43C1-BCAC-3FA0F987FC07}">
      <dgm:prSet/>
      <dgm:spPr/>
      <dgm:t>
        <a:bodyPr/>
        <a:lstStyle/>
        <a:p>
          <a:endParaRPr lang="en-US"/>
        </a:p>
      </dgm:t>
    </dgm:pt>
    <dgm:pt modelId="{416D2597-76DA-9D48-AF9A-F7B2806ED90F}" type="pres">
      <dgm:prSet presAssocID="{163A6952-0588-4143-9A83-6B2C3C9B2E9D}" presName="Name0" presStyleCnt="0">
        <dgm:presLayoutVars>
          <dgm:dir/>
          <dgm:resizeHandles val="exact"/>
        </dgm:presLayoutVars>
      </dgm:prSet>
      <dgm:spPr/>
    </dgm:pt>
    <dgm:pt modelId="{ED961773-3702-C444-BCA4-02DF1784E032}" type="pres">
      <dgm:prSet presAssocID="{C06093FC-08D1-4D3C-906A-C76D019E53F7}" presName="node" presStyleLbl="node1" presStyleIdx="0" presStyleCnt="2" custLinFactNeighborX="-5569" custLinFactNeighborY="-542">
        <dgm:presLayoutVars>
          <dgm:bulletEnabled val="1"/>
        </dgm:presLayoutVars>
      </dgm:prSet>
      <dgm:spPr/>
    </dgm:pt>
    <dgm:pt modelId="{D397D8AA-545A-2446-B838-39875F2D62DF}" type="pres">
      <dgm:prSet presAssocID="{E6BEA47B-03B4-4A7D-B031-2F921121A54B}" presName="sibTrans" presStyleLbl="sibTrans2D1" presStyleIdx="0" presStyleCnt="1"/>
      <dgm:spPr/>
    </dgm:pt>
    <dgm:pt modelId="{C407490F-7B8F-FA4A-95D7-B8325F5F24B9}" type="pres">
      <dgm:prSet presAssocID="{E6BEA47B-03B4-4A7D-B031-2F921121A54B}" presName="connectorText" presStyleLbl="sibTrans2D1" presStyleIdx="0" presStyleCnt="1"/>
      <dgm:spPr/>
    </dgm:pt>
    <dgm:pt modelId="{97FAB93D-7EE2-2948-B70C-7A8994E2D155}" type="pres">
      <dgm:prSet presAssocID="{4F9B444B-DE8F-46F3-A8F3-F3F4D1E14EDE}" presName="node" presStyleLbl="node1" presStyleIdx="1" presStyleCnt="2">
        <dgm:presLayoutVars>
          <dgm:bulletEnabled val="1"/>
        </dgm:presLayoutVars>
      </dgm:prSet>
      <dgm:spPr/>
    </dgm:pt>
  </dgm:ptLst>
  <dgm:cxnLst>
    <dgm:cxn modelId="{D8598D0A-8D16-5746-B581-128D881F904B}" type="presOf" srcId="{163A6952-0588-4143-9A83-6B2C3C9B2E9D}" destId="{416D2597-76DA-9D48-AF9A-F7B2806ED90F}" srcOrd="0" destOrd="0" presId="urn:microsoft.com/office/officeart/2005/8/layout/process1"/>
    <dgm:cxn modelId="{9C65BF63-BF4F-434D-9D82-B7C76AC04953}" type="presOf" srcId="{E6BEA47B-03B4-4A7D-B031-2F921121A54B}" destId="{C407490F-7B8F-FA4A-95D7-B8325F5F24B9}" srcOrd="1" destOrd="0" presId="urn:microsoft.com/office/officeart/2005/8/layout/process1"/>
    <dgm:cxn modelId="{2370B99B-7550-6444-96F9-D6CF16E06DDE}" type="presOf" srcId="{E6BEA47B-03B4-4A7D-B031-2F921121A54B}" destId="{D397D8AA-545A-2446-B838-39875F2D62DF}" srcOrd="0" destOrd="0" presId="urn:microsoft.com/office/officeart/2005/8/layout/process1"/>
    <dgm:cxn modelId="{9DFFB5BC-1AFB-674F-935D-93B34041D553}" type="presOf" srcId="{C06093FC-08D1-4D3C-906A-C76D019E53F7}" destId="{ED961773-3702-C444-BCA4-02DF1784E032}" srcOrd="0" destOrd="0" presId="urn:microsoft.com/office/officeart/2005/8/layout/process1"/>
    <dgm:cxn modelId="{EC2616D0-7A1C-43C1-BCAC-3FA0F987FC07}" srcId="{163A6952-0588-4143-9A83-6B2C3C9B2E9D}" destId="{4F9B444B-DE8F-46F3-A8F3-F3F4D1E14EDE}" srcOrd="1" destOrd="0" parTransId="{9E7EA898-CD3A-40C1-BAB3-64B14186A92C}" sibTransId="{19AFFA3B-FBA5-438A-8516-41CEA59556D3}"/>
    <dgm:cxn modelId="{E29691E0-A3ED-4148-A4E2-3A3188FB673B}" srcId="{163A6952-0588-4143-9A83-6B2C3C9B2E9D}" destId="{C06093FC-08D1-4D3C-906A-C76D019E53F7}" srcOrd="0" destOrd="0" parTransId="{BB605AE2-C305-440C-A19E-0AFDAE8A8933}" sibTransId="{E6BEA47B-03B4-4A7D-B031-2F921121A54B}"/>
    <dgm:cxn modelId="{AC7A87EA-F517-AB4F-8DF6-B1B642CB3D77}" type="presOf" srcId="{4F9B444B-DE8F-46F3-A8F3-F3F4D1E14EDE}" destId="{97FAB93D-7EE2-2948-B70C-7A8994E2D155}" srcOrd="0" destOrd="0" presId="urn:microsoft.com/office/officeart/2005/8/layout/process1"/>
    <dgm:cxn modelId="{685355D9-893A-724B-AF88-FC4CDE6C14C7}" type="presParOf" srcId="{416D2597-76DA-9D48-AF9A-F7B2806ED90F}" destId="{ED961773-3702-C444-BCA4-02DF1784E032}" srcOrd="0" destOrd="0" presId="urn:microsoft.com/office/officeart/2005/8/layout/process1"/>
    <dgm:cxn modelId="{7965F645-2EDE-AE40-AEB2-AC5CAA0117D0}" type="presParOf" srcId="{416D2597-76DA-9D48-AF9A-F7B2806ED90F}" destId="{D397D8AA-545A-2446-B838-39875F2D62DF}" srcOrd="1" destOrd="0" presId="urn:microsoft.com/office/officeart/2005/8/layout/process1"/>
    <dgm:cxn modelId="{402F37E2-2564-0A4A-9A5B-D789A98488E3}" type="presParOf" srcId="{D397D8AA-545A-2446-B838-39875F2D62DF}" destId="{C407490F-7B8F-FA4A-95D7-B8325F5F24B9}" srcOrd="0" destOrd="0" presId="urn:microsoft.com/office/officeart/2005/8/layout/process1"/>
    <dgm:cxn modelId="{CFCB5F3B-92D3-154F-B201-2031B74CF615}" type="presParOf" srcId="{416D2597-76DA-9D48-AF9A-F7B2806ED90F}" destId="{97FAB93D-7EE2-2948-B70C-7A8994E2D155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4AD9B7B-36B3-49DF-A715-C7EE7D5CFFB3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66F4410-D434-4F97-8AFE-2029A18DF0E5}">
      <dgm:prSet/>
      <dgm:spPr/>
      <dgm:t>
        <a:bodyPr/>
        <a:lstStyle/>
        <a:p>
          <a:r>
            <a:rPr lang="es-ES"/>
            <a:t>a. Persona que pertenecía al estamento más bajo de la nobleza y generalmente pobre. </a:t>
          </a:r>
          <a:endParaRPr lang="en-US"/>
        </a:p>
      </dgm:t>
    </dgm:pt>
    <dgm:pt modelId="{73C5AB69-DCA9-45B9-801A-F7E761502C8D}" type="parTrans" cxnId="{98ADB41E-7A8F-4A34-BB08-1E95BC415CA3}">
      <dgm:prSet/>
      <dgm:spPr/>
      <dgm:t>
        <a:bodyPr/>
        <a:lstStyle/>
        <a:p>
          <a:endParaRPr lang="en-US"/>
        </a:p>
      </dgm:t>
    </dgm:pt>
    <dgm:pt modelId="{108728C7-F443-45B3-B161-37AC80BC4FF0}" type="sibTrans" cxnId="{98ADB41E-7A8F-4A34-BB08-1E95BC415CA3}">
      <dgm:prSet/>
      <dgm:spPr/>
      <dgm:t>
        <a:bodyPr/>
        <a:lstStyle/>
        <a:p>
          <a:endParaRPr lang="en-US"/>
        </a:p>
      </dgm:t>
    </dgm:pt>
    <dgm:pt modelId="{3B0F621C-3F51-40C8-B98F-DA21FC780FEE}">
      <dgm:prSet/>
      <dgm:spPr/>
      <dgm:t>
        <a:bodyPr/>
        <a:lstStyle/>
        <a:p>
          <a:r>
            <a:rPr lang="es-ES" dirty="0"/>
            <a:t>b. El astillero era un estante o soporte donde se colocaban lanzas y otras armas. Lanza en ristre, preparada para ser usada</a:t>
          </a:r>
          <a:endParaRPr lang="en-US" dirty="0"/>
        </a:p>
      </dgm:t>
    </dgm:pt>
    <dgm:pt modelId="{66B8237A-C016-42C3-9CA5-971963057497}" type="parTrans" cxnId="{C5036C34-5E7D-4DA8-8257-19604356C003}">
      <dgm:prSet/>
      <dgm:spPr/>
      <dgm:t>
        <a:bodyPr/>
        <a:lstStyle/>
        <a:p>
          <a:endParaRPr lang="en-US"/>
        </a:p>
      </dgm:t>
    </dgm:pt>
    <dgm:pt modelId="{29C21B78-B013-4F4B-B492-7008D7DA9694}" type="sibTrans" cxnId="{C5036C34-5E7D-4DA8-8257-19604356C003}">
      <dgm:prSet/>
      <dgm:spPr/>
      <dgm:t>
        <a:bodyPr/>
        <a:lstStyle/>
        <a:p>
          <a:endParaRPr lang="en-US"/>
        </a:p>
      </dgm:t>
    </dgm:pt>
    <dgm:pt modelId="{AF9A3CE6-99B9-4363-9FCD-849C1061FB7F}">
      <dgm:prSet/>
      <dgm:spPr/>
      <dgm:t>
        <a:bodyPr/>
        <a:lstStyle/>
        <a:p>
          <a:r>
            <a:rPr lang="es-ES"/>
            <a:t>c. Es un escudo ovalado o en forma de corazón, hecho de varias capas de cuero curtido y cosido, muy usado en la Península Ibérica por la caballería musulmana y luego cristiana, </a:t>
          </a:r>
          <a:endParaRPr lang="en-US"/>
        </a:p>
      </dgm:t>
    </dgm:pt>
    <dgm:pt modelId="{E53424E2-252F-4952-9D52-02530A6E2CF8}" type="parTrans" cxnId="{9459F0A5-F376-4D4B-8A83-DBC3F4C677C1}">
      <dgm:prSet/>
      <dgm:spPr/>
      <dgm:t>
        <a:bodyPr/>
        <a:lstStyle/>
        <a:p>
          <a:endParaRPr lang="en-US"/>
        </a:p>
      </dgm:t>
    </dgm:pt>
    <dgm:pt modelId="{01E21E44-2CEA-44CB-8127-2C3040786760}" type="sibTrans" cxnId="{9459F0A5-F376-4D4B-8A83-DBC3F4C677C1}">
      <dgm:prSet/>
      <dgm:spPr/>
      <dgm:t>
        <a:bodyPr/>
        <a:lstStyle/>
        <a:p>
          <a:endParaRPr lang="en-US"/>
        </a:p>
      </dgm:t>
    </dgm:pt>
    <dgm:pt modelId="{2ED71FD6-0999-4796-8609-B8521A7CAFB0}">
      <dgm:prSet/>
      <dgm:spPr/>
      <dgm:t>
        <a:bodyPr/>
        <a:lstStyle/>
        <a:p>
          <a:r>
            <a:rPr lang="es-ES"/>
            <a:t>d. Caballo de trabajo no muy grande, descrito como pobre, delgado y de poca fuerza.</a:t>
          </a:r>
          <a:endParaRPr lang="en-US"/>
        </a:p>
      </dgm:t>
    </dgm:pt>
    <dgm:pt modelId="{61AB022C-1D34-4590-BC27-44156F036BD2}" type="parTrans" cxnId="{CD16242A-2740-4AA6-BAE4-DC6E748F08F7}">
      <dgm:prSet/>
      <dgm:spPr/>
      <dgm:t>
        <a:bodyPr/>
        <a:lstStyle/>
        <a:p>
          <a:endParaRPr lang="en-US"/>
        </a:p>
      </dgm:t>
    </dgm:pt>
    <dgm:pt modelId="{4FF33EE6-365A-4E34-858E-4D4FE0E9998C}" type="sibTrans" cxnId="{CD16242A-2740-4AA6-BAE4-DC6E748F08F7}">
      <dgm:prSet/>
      <dgm:spPr/>
      <dgm:t>
        <a:bodyPr/>
        <a:lstStyle/>
        <a:p>
          <a:endParaRPr lang="en-US"/>
        </a:p>
      </dgm:t>
    </dgm:pt>
    <dgm:pt modelId="{1026FC29-9698-4322-BF6A-3A55A9A4C845}">
      <dgm:prSet/>
      <dgm:spPr/>
      <dgm:t>
        <a:bodyPr/>
        <a:lstStyle/>
        <a:p>
          <a:r>
            <a:rPr lang="es-ES"/>
            <a:t>e. Un perro de la raza galgo, conocido por su gran velocidad y aptitud para correr, especialmente en la caza o en carreras. </a:t>
          </a:r>
          <a:endParaRPr lang="en-US"/>
        </a:p>
      </dgm:t>
    </dgm:pt>
    <dgm:pt modelId="{6EEED0C0-5EA8-4B20-9903-3D9903C5DEAA}" type="parTrans" cxnId="{20D2BAEB-E5FC-4E52-AE60-2CB95803798F}">
      <dgm:prSet/>
      <dgm:spPr/>
      <dgm:t>
        <a:bodyPr/>
        <a:lstStyle/>
        <a:p>
          <a:endParaRPr lang="en-US"/>
        </a:p>
      </dgm:t>
    </dgm:pt>
    <dgm:pt modelId="{40C3D881-F883-4E85-82F7-4B7D3F473B87}" type="sibTrans" cxnId="{20D2BAEB-E5FC-4E52-AE60-2CB95803798F}">
      <dgm:prSet/>
      <dgm:spPr/>
      <dgm:t>
        <a:bodyPr/>
        <a:lstStyle/>
        <a:p>
          <a:endParaRPr lang="en-US"/>
        </a:p>
      </dgm:t>
    </dgm:pt>
    <dgm:pt modelId="{0B51CA92-2344-42D1-8799-C4F1DB5E473F}">
      <dgm:prSet/>
      <dgm:spPr/>
      <dgm:t>
        <a:bodyPr/>
        <a:lstStyle/>
        <a:p>
          <a:r>
            <a:rPr lang="es-ES"/>
            <a:t>f.  Un fiambre que se hacía con la carne que había sobrado de la olla, aderezado con vinagre pimienta y sal. </a:t>
          </a:r>
          <a:endParaRPr lang="en-US"/>
        </a:p>
      </dgm:t>
    </dgm:pt>
    <dgm:pt modelId="{ED166ABB-603F-419A-A7F0-E1422E3CEADB}" type="parTrans" cxnId="{96C32FA9-BAF4-4574-A871-3360E290F6D4}">
      <dgm:prSet/>
      <dgm:spPr/>
      <dgm:t>
        <a:bodyPr/>
        <a:lstStyle/>
        <a:p>
          <a:endParaRPr lang="en-US"/>
        </a:p>
      </dgm:t>
    </dgm:pt>
    <dgm:pt modelId="{94A4C7F2-706C-44CB-8924-CD70D78326CB}" type="sibTrans" cxnId="{96C32FA9-BAF4-4574-A871-3360E290F6D4}">
      <dgm:prSet/>
      <dgm:spPr/>
      <dgm:t>
        <a:bodyPr/>
        <a:lstStyle/>
        <a:p>
          <a:endParaRPr lang="en-US"/>
        </a:p>
      </dgm:t>
    </dgm:pt>
    <dgm:pt modelId="{2C469C78-1C90-4DF8-9FFB-C7D39F7689CA}">
      <dgm:prSet/>
      <dgm:spPr/>
      <dgm:t>
        <a:bodyPr/>
        <a:lstStyle/>
        <a:p>
          <a:r>
            <a:rPr lang="es-ES"/>
            <a:t>g. Prenda de vestir holgada y sin botones que cubría el cuerpo hasta la rodilla. </a:t>
          </a:r>
          <a:endParaRPr lang="en-US"/>
        </a:p>
      </dgm:t>
    </dgm:pt>
    <dgm:pt modelId="{2DA72E03-9EBC-4C66-81C8-7CD20201AF79}" type="parTrans" cxnId="{8CADCBA0-9720-438C-8FAD-36D542B8A940}">
      <dgm:prSet/>
      <dgm:spPr/>
      <dgm:t>
        <a:bodyPr/>
        <a:lstStyle/>
        <a:p>
          <a:endParaRPr lang="en-US"/>
        </a:p>
      </dgm:t>
    </dgm:pt>
    <dgm:pt modelId="{2CDF1DE3-C32E-402C-ABD9-F5D67DD8BD83}" type="sibTrans" cxnId="{8CADCBA0-9720-438C-8FAD-36D542B8A940}">
      <dgm:prSet/>
      <dgm:spPr/>
      <dgm:t>
        <a:bodyPr/>
        <a:lstStyle/>
        <a:p>
          <a:endParaRPr lang="en-US"/>
        </a:p>
      </dgm:t>
    </dgm:pt>
    <dgm:pt modelId="{CD47210C-8B1A-43AD-9AFE-0208081D869B}">
      <dgm:prSet/>
      <dgm:spPr/>
      <dgm:t>
        <a:bodyPr/>
        <a:lstStyle/>
        <a:p>
          <a:r>
            <a:rPr lang="es-ES"/>
            <a:t>h. Derivada de «vellón», un paño negro muy fino de lana de gran calidad</a:t>
          </a:r>
          <a:endParaRPr lang="en-US"/>
        </a:p>
      </dgm:t>
    </dgm:pt>
    <dgm:pt modelId="{7D467840-EE46-4D9A-8ED4-E65F8330A5B8}" type="parTrans" cxnId="{3A11F961-9F6A-4859-93C0-EAF2A3D8837D}">
      <dgm:prSet/>
      <dgm:spPr/>
      <dgm:t>
        <a:bodyPr/>
        <a:lstStyle/>
        <a:p>
          <a:endParaRPr lang="en-US"/>
        </a:p>
      </dgm:t>
    </dgm:pt>
    <dgm:pt modelId="{79DD9839-8F1D-4A97-B311-6BB58E8F51E2}" type="sibTrans" cxnId="{3A11F961-9F6A-4859-93C0-EAF2A3D8837D}">
      <dgm:prSet/>
      <dgm:spPr/>
      <dgm:t>
        <a:bodyPr/>
        <a:lstStyle/>
        <a:p>
          <a:endParaRPr lang="en-US"/>
        </a:p>
      </dgm:t>
    </dgm:pt>
    <dgm:pt modelId="{FCE0506D-84E3-4803-9F62-648D16791021}">
      <dgm:prSet/>
      <dgm:spPr/>
      <dgm:t>
        <a:bodyPr/>
        <a:lstStyle/>
        <a:p>
          <a:r>
            <a:rPr lang="es-ES"/>
            <a:t>i. Medias que cubrían las piernas </a:t>
          </a:r>
          <a:endParaRPr lang="en-US"/>
        </a:p>
      </dgm:t>
    </dgm:pt>
    <dgm:pt modelId="{DB4CD609-E552-4997-8D5D-D240CDBEAA30}" type="parTrans" cxnId="{54CE3A25-30D3-47D9-B19A-ABA4AB675020}">
      <dgm:prSet/>
      <dgm:spPr/>
      <dgm:t>
        <a:bodyPr/>
        <a:lstStyle/>
        <a:p>
          <a:endParaRPr lang="en-US"/>
        </a:p>
      </dgm:t>
    </dgm:pt>
    <dgm:pt modelId="{AD5A0235-61E6-429B-B901-A4BEF400B387}" type="sibTrans" cxnId="{54CE3A25-30D3-47D9-B19A-ABA4AB675020}">
      <dgm:prSet/>
      <dgm:spPr/>
      <dgm:t>
        <a:bodyPr/>
        <a:lstStyle/>
        <a:p>
          <a:endParaRPr lang="en-US"/>
        </a:p>
      </dgm:t>
    </dgm:pt>
    <dgm:pt modelId="{4106AE57-BAB9-46A8-8DF1-332D6A1B8DBE}">
      <dgm:prSet/>
      <dgm:spPr/>
      <dgm:t>
        <a:bodyPr/>
        <a:lstStyle/>
        <a:p>
          <a:r>
            <a:rPr lang="es-ES"/>
            <a:t>j. Tejido fino y suave como el terciopelo de color pardo</a:t>
          </a:r>
          <a:endParaRPr lang="en-US"/>
        </a:p>
      </dgm:t>
    </dgm:pt>
    <dgm:pt modelId="{A2BF18B9-8C05-426F-B17C-52595C57D2D3}" type="parTrans" cxnId="{34CAC71D-BEF7-4DF3-B089-387B9D7B5419}">
      <dgm:prSet/>
      <dgm:spPr/>
      <dgm:t>
        <a:bodyPr/>
        <a:lstStyle/>
        <a:p>
          <a:endParaRPr lang="en-US"/>
        </a:p>
      </dgm:t>
    </dgm:pt>
    <dgm:pt modelId="{5F882C53-AB4C-4B5C-B865-6405EA167298}" type="sibTrans" cxnId="{34CAC71D-BEF7-4DF3-B089-387B9D7B5419}">
      <dgm:prSet/>
      <dgm:spPr/>
      <dgm:t>
        <a:bodyPr/>
        <a:lstStyle/>
        <a:p>
          <a:endParaRPr lang="en-US"/>
        </a:p>
      </dgm:t>
    </dgm:pt>
    <dgm:pt modelId="{BA524D8D-8DFF-45AB-B55E-A54A25FB54B9}">
      <dgm:prSet/>
      <dgm:spPr/>
      <dgm:t>
        <a:bodyPr/>
        <a:lstStyle/>
        <a:p>
          <a:r>
            <a:rPr lang="es-ES"/>
            <a:t>k. Calzado que se ponía sobre otros zapatos para abrigarse o para cubrirlos con un tejido más fino. </a:t>
          </a:r>
          <a:endParaRPr lang="en-US"/>
        </a:p>
      </dgm:t>
    </dgm:pt>
    <dgm:pt modelId="{267C96FA-3CC7-4B74-B4E9-BD0FFE50D382}" type="parTrans" cxnId="{0C4F29F2-44AC-44BF-A570-A4D343BF3674}">
      <dgm:prSet/>
      <dgm:spPr/>
      <dgm:t>
        <a:bodyPr/>
        <a:lstStyle/>
        <a:p>
          <a:endParaRPr lang="en-US"/>
        </a:p>
      </dgm:t>
    </dgm:pt>
    <dgm:pt modelId="{072CF0AB-1713-4E93-BAA8-8E62164B24C6}" type="sibTrans" cxnId="{0C4F29F2-44AC-44BF-A570-A4D343BF3674}">
      <dgm:prSet/>
      <dgm:spPr/>
      <dgm:t>
        <a:bodyPr/>
        <a:lstStyle/>
        <a:p>
          <a:endParaRPr lang="en-US"/>
        </a:p>
      </dgm:t>
    </dgm:pt>
    <dgm:pt modelId="{7E1F0AC1-745C-4396-B9F9-306827A46A54}">
      <dgm:prSet/>
      <dgm:spPr/>
      <dgm:t>
        <a:bodyPr/>
        <a:lstStyle/>
        <a:p>
          <a:r>
            <a:rPr lang="es-ES"/>
            <a:t>l.  Paño entrefino, de color crema claro o de lana sin teñir</a:t>
          </a:r>
          <a:endParaRPr lang="en-US"/>
        </a:p>
      </dgm:t>
    </dgm:pt>
    <dgm:pt modelId="{0487F883-A4E1-41D3-ADEE-5FB5E299566A}" type="parTrans" cxnId="{C6B15FC4-0528-4A76-AE14-47F630735A89}">
      <dgm:prSet/>
      <dgm:spPr/>
      <dgm:t>
        <a:bodyPr/>
        <a:lstStyle/>
        <a:p>
          <a:endParaRPr lang="en-US"/>
        </a:p>
      </dgm:t>
    </dgm:pt>
    <dgm:pt modelId="{08041C16-1E7E-4FDC-B942-AC1233085F54}" type="sibTrans" cxnId="{C6B15FC4-0528-4A76-AE14-47F630735A89}">
      <dgm:prSet/>
      <dgm:spPr/>
      <dgm:t>
        <a:bodyPr/>
        <a:lstStyle/>
        <a:p>
          <a:endParaRPr lang="en-US"/>
        </a:p>
      </dgm:t>
    </dgm:pt>
    <dgm:pt modelId="{18806BAE-E1AC-42C0-8BD3-4C09A83E8B5E}">
      <dgm:prSet/>
      <dgm:spPr/>
      <dgm:t>
        <a:bodyPr/>
        <a:lstStyle/>
        <a:p>
          <a:r>
            <a:rPr lang="es-ES"/>
            <a:t>m. Herramienta metálica de forma curvada que se usa para podar las ramas o plantas</a:t>
          </a:r>
          <a:endParaRPr lang="en-US"/>
        </a:p>
      </dgm:t>
    </dgm:pt>
    <dgm:pt modelId="{6957A756-FCF5-4537-9452-CE466247C921}" type="parTrans" cxnId="{0BD447CF-A0D7-4699-9EA4-5C5BA60EDF2E}">
      <dgm:prSet/>
      <dgm:spPr/>
      <dgm:t>
        <a:bodyPr/>
        <a:lstStyle/>
        <a:p>
          <a:endParaRPr lang="en-US"/>
        </a:p>
      </dgm:t>
    </dgm:pt>
    <dgm:pt modelId="{F6D75018-7B11-4BA4-A0B4-FE03896B401B}" type="sibTrans" cxnId="{0BD447CF-A0D7-4699-9EA4-5C5BA60EDF2E}">
      <dgm:prSet/>
      <dgm:spPr/>
      <dgm:t>
        <a:bodyPr/>
        <a:lstStyle/>
        <a:p>
          <a:endParaRPr lang="en-US"/>
        </a:p>
      </dgm:t>
    </dgm:pt>
    <dgm:pt modelId="{DECE3683-9D1A-4D0F-B15E-8A0CA7E13074}">
      <dgm:prSet/>
      <dgm:spPr/>
      <dgm:t>
        <a:bodyPr/>
        <a:lstStyle/>
        <a:p>
          <a:r>
            <a:rPr lang="es-ES"/>
            <a:t>n. Estar próximo a algo, normalmente a una edad</a:t>
          </a:r>
          <a:endParaRPr lang="en-US"/>
        </a:p>
      </dgm:t>
    </dgm:pt>
    <dgm:pt modelId="{53338C4B-40DE-41EB-A045-8D7B055C0342}" type="parTrans" cxnId="{400B388D-5880-461F-96B2-3F5566EEC3A4}">
      <dgm:prSet/>
      <dgm:spPr/>
      <dgm:t>
        <a:bodyPr/>
        <a:lstStyle/>
        <a:p>
          <a:endParaRPr lang="en-US"/>
        </a:p>
      </dgm:t>
    </dgm:pt>
    <dgm:pt modelId="{1A9EE6CD-9296-45BD-A496-F9C0F0B8006B}" type="sibTrans" cxnId="{400B388D-5880-461F-96B2-3F5566EEC3A4}">
      <dgm:prSet/>
      <dgm:spPr/>
      <dgm:t>
        <a:bodyPr/>
        <a:lstStyle/>
        <a:p>
          <a:endParaRPr lang="en-US"/>
        </a:p>
      </dgm:t>
    </dgm:pt>
    <dgm:pt modelId="{E033CB6D-A239-4A46-89FC-70960A5AF998}">
      <dgm:prSet/>
      <dgm:spPr/>
      <dgm:t>
        <a:bodyPr/>
        <a:lstStyle/>
        <a:p>
          <a:r>
            <a:rPr lang="es-ES"/>
            <a:t>0. Delgado, seco o de pocas carnes</a:t>
          </a:r>
          <a:endParaRPr lang="en-US"/>
        </a:p>
      </dgm:t>
    </dgm:pt>
    <dgm:pt modelId="{A77909F9-CA42-4E35-84B3-A78C3D4734E4}" type="parTrans" cxnId="{DB4EB9CB-6E80-40A8-9368-1EC3C35145ED}">
      <dgm:prSet/>
      <dgm:spPr/>
      <dgm:t>
        <a:bodyPr/>
        <a:lstStyle/>
        <a:p>
          <a:endParaRPr lang="en-US"/>
        </a:p>
      </dgm:t>
    </dgm:pt>
    <dgm:pt modelId="{72163C6F-81F3-4A22-A60B-681396269F76}" type="sibTrans" cxnId="{DB4EB9CB-6E80-40A8-9368-1EC3C35145ED}">
      <dgm:prSet/>
      <dgm:spPr/>
      <dgm:t>
        <a:bodyPr/>
        <a:lstStyle/>
        <a:p>
          <a:endParaRPr lang="en-US"/>
        </a:p>
      </dgm:t>
    </dgm:pt>
    <dgm:pt modelId="{828C69FE-57F6-F347-9AEB-03B2B3A40B80}" type="pres">
      <dgm:prSet presAssocID="{64AD9B7B-36B3-49DF-A715-C7EE7D5CFFB3}" presName="diagram" presStyleCnt="0">
        <dgm:presLayoutVars>
          <dgm:dir/>
          <dgm:resizeHandles val="exact"/>
        </dgm:presLayoutVars>
      </dgm:prSet>
      <dgm:spPr/>
    </dgm:pt>
    <dgm:pt modelId="{E714EFB7-965F-1946-BBBF-4F8127EA4515}" type="pres">
      <dgm:prSet presAssocID="{E66F4410-D434-4F97-8AFE-2029A18DF0E5}" presName="node" presStyleLbl="node1" presStyleIdx="0" presStyleCnt="15">
        <dgm:presLayoutVars>
          <dgm:bulletEnabled val="1"/>
        </dgm:presLayoutVars>
      </dgm:prSet>
      <dgm:spPr/>
    </dgm:pt>
    <dgm:pt modelId="{7A01D3BB-D92A-8F44-80F6-AA57FACB337E}" type="pres">
      <dgm:prSet presAssocID="{108728C7-F443-45B3-B161-37AC80BC4FF0}" presName="sibTrans" presStyleCnt="0"/>
      <dgm:spPr/>
    </dgm:pt>
    <dgm:pt modelId="{9A50FD8B-D240-7346-B4C6-89B1B34EDA37}" type="pres">
      <dgm:prSet presAssocID="{3B0F621C-3F51-40C8-B98F-DA21FC780FEE}" presName="node" presStyleLbl="node1" presStyleIdx="1" presStyleCnt="15">
        <dgm:presLayoutVars>
          <dgm:bulletEnabled val="1"/>
        </dgm:presLayoutVars>
      </dgm:prSet>
      <dgm:spPr/>
    </dgm:pt>
    <dgm:pt modelId="{1152C0C0-22E5-D249-9324-A3764B2FE9D0}" type="pres">
      <dgm:prSet presAssocID="{29C21B78-B013-4F4B-B492-7008D7DA9694}" presName="sibTrans" presStyleCnt="0"/>
      <dgm:spPr/>
    </dgm:pt>
    <dgm:pt modelId="{719DD776-89D3-D346-9682-258A7D3C91CB}" type="pres">
      <dgm:prSet presAssocID="{AF9A3CE6-99B9-4363-9FCD-849C1061FB7F}" presName="node" presStyleLbl="node1" presStyleIdx="2" presStyleCnt="15">
        <dgm:presLayoutVars>
          <dgm:bulletEnabled val="1"/>
        </dgm:presLayoutVars>
      </dgm:prSet>
      <dgm:spPr/>
    </dgm:pt>
    <dgm:pt modelId="{492FD01F-6778-8046-BA36-4B173A30746F}" type="pres">
      <dgm:prSet presAssocID="{01E21E44-2CEA-44CB-8127-2C3040786760}" presName="sibTrans" presStyleCnt="0"/>
      <dgm:spPr/>
    </dgm:pt>
    <dgm:pt modelId="{183240B6-ED96-E847-AF5B-BACF7DCE4F83}" type="pres">
      <dgm:prSet presAssocID="{2ED71FD6-0999-4796-8609-B8521A7CAFB0}" presName="node" presStyleLbl="node1" presStyleIdx="3" presStyleCnt="15">
        <dgm:presLayoutVars>
          <dgm:bulletEnabled val="1"/>
        </dgm:presLayoutVars>
      </dgm:prSet>
      <dgm:spPr/>
    </dgm:pt>
    <dgm:pt modelId="{1B29348A-413B-0246-B93C-6DF8BE1DD447}" type="pres">
      <dgm:prSet presAssocID="{4FF33EE6-365A-4E34-858E-4D4FE0E9998C}" presName="sibTrans" presStyleCnt="0"/>
      <dgm:spPr/>
    </dgm:pt>
    <dgm:pt modelId="{1E4C62C0-F63E-D249-A6A3-4B4EAEEA64DF}" type="pres">
      <dgm:prSet presAssocID="{1026FC29-9698-4322-BF6A-3A55A9A4C845}" presName="node" presStyleLbl="node1" presStyleIdx="4" presStyleCnt="15">
        <dgm:presLayoutVars>
          <dgm:bulletEnabled val="1"/>
        </dgm:presLayoutVars>
      </dgm:prSet>
      <dgm:spPr/>
    </dgm:pt>
    <dgm:pt modelId="{37DEAD1E-A14A-E14E-B19F-6CCFB9E43932}" type="pres">
      <dgm:prSet presAssocID="{40C3D881-F883-4E85-82F7-4B7D3F473B87}" presName="sibTrans" presStyleCnt="0"/>
      <dgm:spPr/>
    </dgm:pt>
    <dgm:pt modelId="{93C0DDFB-88B5-884D-AADE-6273AB551784}" type="pres">
      <dgm:prSet presAssocID="{0B51CA92-2344-42D1-8799-C4F1DB5E473F}" presName="node" presStyleLbl="node1" presStyleIdx="5" presStyleCnt="15">
        <dgm:presLayoutVars>
          <dgm:bulletEnabled val="1"/>
        </dgm:presLayoutVars>
      </dgm:prSet>
      <dgm:spPr/>
    </dgm:pt>
    <dgm:pt modelId="{46366EDD-C838-5840-A922-E8A52799A33A}" type="pres">
      <dgm:prSet presAssocID="{94A4C7F2-706C-44CB-8924-CD70D78326CB}" presName="sibTrans" presStyleCnt="0"/>
      <dgm:spPr/>
    </dgm:pt>
    <dgm:pt modelId="{46D1F825-91BD-F946-8208-C272DC71E477}" type="pres">
      <dgm:prSet presAssocID="{2C469C78-1C90-4DF8-9FFB-C7D39F7689CA}" presName="node" presStyleLbl="node1" presStyleIdx="6" presStyleCnt="15">
        <dgm:presLayoutVars>
          <dgm:bulletEnabled val="1"/>
        </dgm:presLayoutVars>
      </dgm:prSet>
      <dgm:spPr/>
    </dgm:pt>
    <dgm:pt modelId="{08793F20-C7E4-8141-9BCF-CF3C6AC12716}" type="pres">
      <dgm:prSet presAssocID="{2CDF1DE3-C32E-402C-ABD9-F5D67DD8BD83}" presName="sibTrans" presStyleCnt="0"/>
      <dgm:spPr/>
    </dgm:pt>
    <dgm:pt modelId="{FDD193DF-B74C-B840-84EB-BA157096AE10}" type="pres">
      <dgm:prSet presAssocID="{CD47210C-8B1A-43AD-9AFE-0208081D869B}" presName="node" presStyleLbl="node1" presStyleIdx="7" presStyleCnt="15">
        <dgm:presLayoutVars>
          <dgm:bulletEnabled val="1"/>
        </dgm:presLayoutVars>
      </dgm:prSet>
      <dgm:spPr/>
    </dgm:pt>
    <dgm:pt modelId="{A9DDFE12-AF32-AB4A-81E1-BAF89C196686}" type="pres">
      <dgm:prSet presAssocID="{79DD9839-8F1D-4A97-B311-6BB58E8F51E2}" presName="sibTrans" presStyleCnt="0"/>
      <dgm:spPr/>
    </dgm:pt>
    <dgm:pt modelId="{901A491D-E308-904A-80BC-A8F5B03E8B32}" type="pres">
      <dgm:prSet presAssocID="{FCE0506D-84E3-4803-9F62-648D16791021}" presName="node" presStyleLbl="node1" presStyleIdx="8" presStyleCnt="15">
        <dgm:presLayoutVars>
          <dgm:bulletEnabled val="1"/>
        </dgm:presLayoutVars>
      </dgm:prSet>
      <dgm:spPr/>
    </dgm:pt>
    <dgm:pt modelId="{252E75FA-3FA0-D945-920C-6D969CFA8C5E}" type="pres">
      <dgm:prSet presAssocID="{AD5A0235-61E6-429B-B901-A4BEF400B387}" presName="sibTrans" presStyleCnt="0"/>
      <dgm:spPr/>
    </dgm:pt>
    <dgm:pt modelId="{080142D1-4A77-2943-9AD8-DD31910D7578}" type="pres">
      <dgm:prSet presAssocID="{4106AE57-BAB9-46A8-8DF1-332D6A1B8DBE}" presName="node" presStyleLbl="node1" presStyleIdx="9" presStyleCnt="15">
        <dgm:presLayoutVars>
          <dgm:bulletEnabled val="1"/>
        </dgm:presLayoutVars>
      </dgm:prSet>
      <dgm:spPr/>
    </dgm:pt>
    <dgm:pt modelId="{0433F645-C0F3-5349-9579-AB973E2E2C97}" type="pres">
      <dgm:prSet presAssocID="{5F882C53-AB4C-4B5C-B865-6405EA167298}" presName="sibTrans" presStyleCnt="0"/>
      <dgm:spPr/>
    </dgm:pt>
    <dgm:pt modelId="{AE12B9BA-2C43-484A-8E06-D9375A0D66EC}" type="pres">
      <dgm:prSet presAssocID="{BA524D8D-8DFF-45AB-B55E-A54A25FB54B9}" presName="node" presStyleLbl="node1" presStyleIdx="10" presStyleCnt="15">
        <dgm:presLayoutVars>
          <dgm:bulletEnabled val="1"/>
        </dgm:presLayoutVars>
      </dgm:prSet>
      <dgm:spPr/>
    </dgm:pt>
    <dgm:pt modelId="{800B300C-787B-6947-9F52-A56C7F0DAF59}" type="pres">
      <dgm:prSet presAssocID="{072CF0AB-1713-4E93-BAA8-8E62164B24C6}" presName="sibTrans" presStyleCnt="0"/>
      <dgm:spPr/>
    </dgm:pt>
    <dgm:pt modelId="{71D4FDCF-356B-DB43-983B-04E1EF6112A8}" type="pres">
      <dgm:prSet presAssocID="{7E1F0AC1-745C-4396-B9F9-306827A46A54}" presName="node" presStyleLbl="node1" presStyleIdx="11" presStyleCnt="15">
        <dgm:presLayoutVars>
          <dgm:bulletEnabled val="1"/>
        </dgm:presLayoutVars>
      </dgm:prSet>
      <dgm:spPr/>
    </dgm:pt>
    <dgm:pt modelId="{7A0BFA07-9E05-B447-9F62-BE93D031CAAA}" type="pres">
      <dgm:prSet presAssocID="{08041C16-1E7E-4FDC-B942-AC1233085F54}" presName="sibTrans" presStyleCnt="0"/>
      <dgm:spPr/>
    </dgm:pt>
    <dgm:pt modelId="{3C383702-8F28-3642-94E6-F7CBD648EE83}" type="pres">
      <dgm:prSet presAssocID="{18806BAE-E1AC-42C0-8BD3-4C09A83E8B5E}" presName="node" presStyleLbl="node1" presStyleIdx="12" presStyleCnt="15">
        <dgm:presLayoutVars>
          <dgm:bulletEnabled val="1"/>
        </dgm:presLayoutVars>
      </dgm:prSet>
      <dgm:spPr/>
    </dgm:pt>
    <dgm:pt modelId="{E4B6F039-051C-8845-A60A-BBF4A49D564C}" type="pres">
      <dgm:prSet presAssocID="{F6D75018-7B11-4BA4-A0B4-FE03896B401B}" presName="sibTrans" presStyleCnt="0"/>
      <dgm:spPr/>
    </dgm:pt>
    <dgm:pt modelId="{B444977D-30DB-634E-A8E9-2BC29B3B9AA4}" type="pres">
      <dgm:prSet presAssocID="{DECE3683-9D1A-4D0F-B15E-8A0CA7E13074}" presName="node" presStyleLbl="node1" presStyleIdx="13" presStyleCnt="15">
        <dgm:presLayoutVars>
          <dgm:bulletEnabled val="1"/>
        </dgm:presLayoutVars>
      </dgm:prSet>
      <dgm:spPr/>
    </dgm:pt>
    <dgm:pt modelId="{97E69930-385F-7547-B360-04E2683F02ED}" type="pres">
      <dgm:prSet presAssocID="{1A9EE6CD-9296-45BD-A496-F9C0F0B8006B}" presName="sibTrans" presStyleCnt="0"/>
      <dgm:spPr/>
    </dgm:pt>
    <dgm:pt modelId="{07D58893-E27F-504B-B34F-623105EFC722}" type="pres">
      <dgm:prSet presAssocID="{E033CB6D-A239-4A46-89FC-70960A5AF998}" presName="node" presStyleLbl="node1" presStyleIdx="14" presStyleCnt="15">
        <dgm:presLayoutVars>
          <dgm:bulletEnabled val="1"/>
        </dgm:presLayoutVars>
      </dgm:prSet>
      <dgm:spPr/>
    </dgm:pt>
  </dgm:ptLst>
  <dgm:cxnLst>
    <dgm:cxn modelId="{D59A720C-6F1F-1A41-B31C-F1DA8BE6BB78}" type="presOf" srcId="{7E1F0AC1-745C-4396-B9F9-306827A46A54}" destId="{71D4FDCF-356B-DB43-983B-04E1EF6112A8}" srcOrd="0" destOrd="0" presId="urn:microsoft.com/office/officeart/2005/8/layout/default"/>
    <dgm:cxn modelId="{0E98AB18-3EED-F240-948B-1E4F1806224B}" type="presOf" srcId="{E033CB6D-A239-4A46-89FC-70960A5AF998}" destId="{07D58893-E27F-504B-B34F-623105EFC722}" srcOrd="0" destOrd="0" presId="urn:microsoft.com/office/officeart/2005/8/layout/default"/>
    <dgm:cxn modelId="{34CAC71D-BEF7-4DF3-B089-387B9D7B5419}" srcId="{64AD9B7B-36B3-49DF-A715-C7EE7D5CFFB3}" destId="{4106AE57-BAB9-46A8-8DF1-332D6A1B8DBE}" srcOrd="9" destOrd="0" parTransId="{A2BF18B9-8C05-426F-B17C-52595C57D2D3}" sibTransId="{5F882C53-AB4C-4B5C-B865-6405EA167298}"/>
    <dgm:cxn modelId="{98ADB41E-7A8F-4A34-BB08-1E95BC415CA3}" srcId="{64AD9B7B-36B3-49DF-A715-C7EE7D5CFFB3}" destId="{E66F4410-D434-4F97-8AFE-2029A18DF0E5}" srcOrd="0" destOrd="0" parTransId="{73C5AB69-DCA9-45B9-801A-F7E761502C8D}" sibTransId="{108728C7-F443-45B3-B161-37AC80BC4FF0}"/>
    <dgm:cxn modelId="{54CE3A25-30D3-47D9-B19A-ABA4AB675020}" srcId="{64AD9B7B-36B3-49DF-A715-C7EE7D5CFFB3}" destId="{FCE0506D-84E3-4803-9F62-648D16791021}" srcOrd="8" destOrd="0" parTransId="{DB4CD609-E552-4997-8D5D-D240CDBEAA30}" sibTransId="{AD5A0235-61E6-429B-B901-A4BEF400B387}"/>
    <dgm:cxn modelId="{CD16242A-2740-4AA6-BAE4-DC6E748F08F7}" srcId="{64AD9B7B-36B3-49DF-A715-C7EE7D5CFFB3}" destId="{2ED71FD6-0999-4796-8609-B8521A7CAFB0}" srcOrd="3" destOrd="0" parTransId="{61AB022C-1D34-4590-BC27-44156F036BD2}" sibTransId="{4FF33EE6-365A-4E34-858E-4D4FE0E9998C}"/>
    <dgm:cxn modelId="{C5036C34-5E7D-4DA8-8257-19604356C003}" srcId="{64AD9B7B-36B3-49DF-A715-C7EE7D5CFFB3}" destId="{3B0F621C-3F51-40C8-B98F-DA21FC780FEE}" srcOrd="1" destOrd="0" parTransId="{66B8237A-C016-42C3-9CA5-971963057497}" sibTransId="{29C21B78-B013-4F4B-B492-7008D7DA9694}"/>
    <dgm:cxn modelId="{7954D73D-AAD0-FD4F-ADD5-10FDC6463926}" type="presOf" srcId="{0B51CA92-2344-42D1-8799-C4F1DB5E473F}" destId="{93C0DDFB-88B5-884D-AADE-6273AB551784}" srcOrd="0" destOrd="0" presId="urn:microsoft.com/office/officeart/2005/8/layout/default"/>
    <dgm:cxn modelId="{E0C5F859-CB4C-3249-B03C-F310BECE2B66}" type="presOf" srcId="{1026FC29-9698-4322-BF6A-3A55A9A4C845}" destId="{1E4C62C0-F63E-D249-A6A3-4B4EAEEA64DF}" srcOrd="0" destOrd="0" presId="urn:microsoft.com/office/officeart/2005/8/layout/default"/>
    <dgm:cxn modelId="{62F22D5E-E28B-244F-9078-DF7E52E2D165}" type="presOf" srcId="{3B0F621C-3F51-40C8-B98F-DA21FC780FEE}" destId="{9A50FD8B-D240-7346-B4C6-89B1B34EDA37}" srcOrd="0" destOrd="0" presId="urn:microsoft.com/office/officeart/2005/8/layout/default"/>
    <dgm:cxn modelId="{3A11F961-9F6A-4859-93C0-EAF2A3D8837D}" srcId="{64AD9B7B-36B3-49DF-A715-C7EE7D5CFFB3}" destId="{CD47210C-8B1A-43AD-9AFE-0208081D869B}" srcOrd="7" destOrd="0" parTransId="{7D467840-EE46-4D9A-8ED4-E65F8330A5B8}" sibTransId="{79DD9839-8F1D-4A97-B311-6BB58E8F51E2}"/>
    <dgm:cxn modelId="{FEDF0E66-5A95-1442-8B1A-CCB5B1E1ED33}" type="presOf" srcId="{BA524D8D-8DFF-45AB-B55E-A54A25FB54B9}" destId="{AE12B9BA-2C43-484A-8E06-D9375A0D66EC}" srcOrd="0" destOrd="0" presId="urn:microsoft.com/office/officeart/2005/8/layout/default"/>
    <dgm:cxn modelId="{A099BB7B-B289-9B42-BB32-2CD71284817B}" type="presOf" srcId="{DECE3683-9D1A-4D0F-B15E-8A0CA7E13074}" destId="{B444977D-30DB-634E-A8E9-2BC29B3B9AA4}" srcOrd="0" destOrd="0" presId="urn:microsoft.com/office/officeart/2005/8/layout/default"/>
    <dgm:cxn modelId="{6078B481-552C-B746-9996-470DFDEDDF44}" type="presOf" srcId="{18806BAE-E1AC-42C0-8BD3-4C09A83E8B5E}" destId="{3C383702-8F28-3642-94E6-F7CBD648EE83}" srcOrd="0" destOrd="0" presId="urn:microsoft.com/office/officeart/2005/8/layout/default"/>
    <dgm:cxn modelId="{7EA9F88C-C686-D446-A637-EB98A0C4C748}" type="presOf" srcId="{AF9A3CE6-99B9-4363-9FCD-849C1061FB7F}" destId="{719DD776-89D3-D346-9682-258A7D3C91CB}" srcOrd="0" destOrd="0" presId="urn:microsoft.com/office/officeart/2005/8/layout/default"/>
    <dgm:cxn modelId="{400B388D-5880-461F-96B2-3F5566EEC3A4}" srcId="{64AD9B7B-36B3-49DF-A715-C7EE7D5CFFB3}" destId="{DECE3683-9D1A-4D0F-B15E-8A0CA7E13074}" srcOrd="13" destOrd="0" parTransId="{53338C4B-40DE-41EB-A045-8D7B055C0342}" sibTransId="{1A9EE6CD-9296-45BD-A496-F9C0F0B8006B}"/>
    <dgm:cxn modelId="{E830F393-4B10-C24C-A261-497F99D24528}" type="presOf" srcId="{64AD9B7B-36B3-49DF-A715-C7EE7D5CFFB3}" destId="{828C69FE-57F6-F347-9AEB-03B2B3A40B80}" srcOrd="0" destOrd="0" presId="urn:microsoft.com/office/officeart/2005/8/layout/default"/>
    <dgm:cxn modelId="{53DC889A-0B88-F64A-A7EA-021D6D2291FF}" type="presOf" srcId="{FCE0506D-84E3-4803-9F62-648D16791021}" destId="{901A491D-E308-904A-80BC-A8F5B03E8B32}" srcOrd="0" destOrd="0" presId="urn:microsoft.com/office/officeart/2005/8/layout/default"/>
    <dgm:cxn modelId="{8CADCBA0-9720-438C-8FAD-36D542B8A940}" srcId="{64AD9B7B-36B3-49DF-A715-C7EE7D5CFFB3}" destId="{2C469C78-1C90-4DF8-9FFB-C7D39F7689CA}" srcOrd="6" destOrd="0" parTransId="{2DA72E03-9EBC-4C66-81C8-7CD20201AF79}" sibTransId="{2CDF1DE3-C32E-402C-ABD9-F5D67DD8BD83}"/>
    <dgm:cxn modelId="{4B6629A5-3AB2-A646-B7DF-C1AAE9A3BEC9}" type="presOf" srcId="{4106AE57-BAB9-46A8-8DF1-332D6A1B8DBE}" destId="{080142D1-4A77-2943-9AD8-DD31910D7578}" srcOrd="0" destOrd="0" presId="urn:microsoft.com/office/officeart/2005/8/layout/default"/>
    <dgm:cxn modelId="{9459F0A5-F376-4D4B-8A83-DBC3F4C677C1}" srcId="{64AD9B7B-36B3-49DF-A715-C7EE7D5CFFB3}" destId="{AF9A3CE6-99B9-4363-9FCD-849C1061FB7F}" srcOrd="2" destOrd="0" parTransId="{E53424E2-252F-4952-9D52-02530A6E2CF8}" sibTransId="{01E21E44-2CEA-44CB-8127-2C3040786760}"/>
    <dgm:cxn modelId="{96C32FA9-BAF4-4574-A871-3360E290F6D4}" srcId="{64AD9B7B-36B3-49DF-A715-C7EE7D5CFFB3}" destId="{0B51CA92-2344-42D1-8799-C4F1DB5E473F}" srcOrd="5" destOrd="0" parTransId="{ED166ABB-603F-419A-A7F0-E1422E3CEADB}" sibTransId="{94A4C7F2-706C-44CB-8924-CD70D78326CB}"/>
    <dgm:cxn modelId="{2412EFB3-C553-A54E-9396-E06A0270AECE}" type="presOf" srcId="{2C469C78-1C90-4DF8-9FFB-C7D39F7689CA}" destId="{46D1F825-91BD-F946-8208-C272DC71E477}" srcOrd="0" destOrd="0" presId="urn:microsoft.com/office/officeart/2005/8/layout/default"/>
    <dgm:cxn modelId="{3733CDB4-2E74-0147-AFC2-90EAB93077DC}" type="presOf" srcId="{2ED71FD6-0999-4796-8609-B8521A7CAFB0}" destId="{183240B6-ED96-E847-AF5B-BACF7DCE4F83}" srcOrd="0" destOrd="0" presId="urn:microsoft.com/office/officeart/2005/8/layout/default"/>
    <dgm:cxn modelId="{AB5CCABA-2E85-C340-B82F-ADE03531C064}" type="presOf" srcId="{E66F4410-D434-4F97-8AFE-2029A18DF0E5}" destId="{E714EFB7-965F-1946-BBBF-4F8127EA4515}" srcOrd="0" destOrd="0" presId="urn:microsoft.com/office/officeart/2005/8/layout/default"/>
    <dgm:cxn modelId="{C6B15FC4-0528-4A76-AE14-47F630735A89}" srcId="{64AD9B7B-36B3-49DF-A715-C7EE7D5CFFB3}" destId="{7E1F0AC1-745C-4396-B9F9-306827A46A54}" srcOrd="11" destOrd="0" parTransId="{0487F883-A4E1-41D3-ADEE-5FB5E299566A}" sibTransId="{08041C16-1E7E-4FDC-B942-AC1233085F54}"/>
    <dgm:cxn modelId="{DB4EB9CB-6E80-40A8-9368-1EC3C35145ED}" srcId="{64AD9B7B-36B3-49DF-A715-C7EE7D5CFFB3}" destId="{E033CB6D-A239-4A46-89FC-70960A5AF998}" srcOrd="14" destOrd="0" parTransId="{A77909F9-CA42-4E35-84B3-A78C3D4734E4}" sibTransId="{72163C6F-81F3-4A22-A60B-681396269F76}"/>
    <dgm:cxn modelId="{0BD447CF-A0D7-4699-9EA4-5C5BA60EDF2E}" srcId="{64AD9B7B-36B3-49DF-A715-C7EE7D5CFFB3}" destId="{18806BAE-E1AC-42C0-8BD3-4C09A83E8B5E}" srcOrd="12" destOrd="0" parTransId="{6957A756-FCF5-4537-9452-CE466247C921}" sibTransId="{F6D75018-7B11-4BA4-A0B4-FE03896B401B}"/>
    <dgm:cxn modelId="{CE35EEE0-308C-0545-95F7-00B517DF9154}" type="presOf" srcId="{CD47210C-8B1A-43AD-9AFE-0208081D869B}" destId="{FDD193DF-B74C-B840-84EB-BA157096AE10}" srcOrd="0" destOrd="0" presId="urn:microsoft.com/office/officeart/2005/8/layout/default"/>
    <dgm:cxn modelId="{20D2BAEB-E5FC-4E52-AE60-2CB95803798F}" srcId="{64AD9B7B-36B3-49DF-A715-C7EE7D5CFFB3}" destId="{1026FC29-9698-4322-BF6A-3A55A9A4C845}" srcOrd="4" destOrd="0" parTransId="{6EEED0C0-5EA8-4B20-9903-3D9903C5DEAA}" sibTransId="{40C3D881-F883-4E85-82F7-4B7D3F473B87}"/>
    <dgm:cxn modelId="{0C4F29F2-44AC-44BF-A570-A4D343BF3674}" srcId="{64AD9B7B-36B3-49DF-A715-C7EE7D5CFFB3}" destId="{BA524D8D-8DFF-45AB-B55E-A54A25FB54B9}" srcOrd="10" destOrd="0" parTransId="{267C96FA-3CC7-4B74-B4E9-BD0FFE50D382}" sibTransId="{072CF0AB-1713-4E93-BAA8-8E62164B24C6}"/>
    <dgm:cxn modelId="{005FCEB5-8009-F64E-B24F-98EC6033896B}" type="presParOf" srcId="{828C69FE-57F6-F347-9AEB-03B2B3A40B80}" destId="{E714EFB7-965F-1946-BBBF-4F8127EA4515}" srcOrd="0" destOrd="0" presId="urn:microsoft.com/office/officeart/2005/8/layout/default"/>
    <dgm:cxn modelId="{35B51E10-487A-894A-A404-193AB394439D}" type="presParOf" srcId="{828C69FE-57F6-F347-9AEB-03B2B3A40B80}" destId="{7A01D3BB-D92A-8F44-80F6-AA57FACB337E}" srcOrd="1" destOrd="0" presId="urn:microsoft.com/office/officeart/2005/8/layout/default"/>
    <dgm:cxn modelId="{1112366D-F61B-834A-B355-463EA4F7DBFC}" type="presParOf" srcId="{828C69FE-57F6-F347-9AEB-03B2B3A40B80}" destId="{9A50FD8B-D240-7346-B4C6-89B1B34EDA37}" srcOrd="2" destOrd="0" presId="urn:microsoft.com/office/officeart/2005/8/layout/default"/>
    <dgm:cxn modelId="{3CC63DF7-8676-B649-93DE-571F0C4A27FA}" type="presParOf" srcId="{828C69FE-57F6-F347-9AEB-03B2B3A40B80}" destId="{1152C0C0-22E5-D249-9324-A3764B2FE9D0}" srcOrd="3" destOrd="0" presId="urn:microsoft.com/office/officeart/2005/8/layout/default"/>
    <dgm:cxn modelId="{018D22D8-5905-744B-9746-5FDC4C50D5CF}" type="presParOf" srcId="{828C69FE-57F6-F347-9AEB-03B2B3A40B80}" destId="{719DD776-89D3-D346-9682-258A7D3C91CB}" srcOrd="4" destOrd="0" presId="urn:microsoft.com/office/officeart/2005/8/layout/default"/>
    <dgm:cxn modelId="{894DCC94-051F-974C-87BD-238EFF1E19FA}" type="presParOf" srcId="{828C69FE-57F6-F347-9AEB-03B2B3A40B80}" destId="{492FD01F-6778-8046-BA36-4B173A30746F}" srcOrd="5" destOrd="0" presId="urn:microsoft.com/office/officeart/2005/8/layout/default"/>
    <dgm:cxn modelId="{BD3FEE32-1DBE-144C-B7A3-85365FB34E76}" type="presParOf" srcId="{828C69FE-57F6-F347-9AEB-03B2B3A40B80}" destId="{183240B6-ED96-E847-AF5B-BACF7DCE4F83}" srcOrd="6" destOrd="0" presId="urn:microsoft.com/office/officeart/2005/8/layout/default"/>
    <dgm:cxn modelId="{0F684B07-21A5-AF45-A466-FFA13C76BFB6}" type="presParOf" srcId="{828C69FE-57F6-F347-9AEB-03B2B3A40B80}" destId="{1B29348A-413B-0246-B93C-6DF8BE1DD447}" srcOrd="7" destOrd="0" presId="urn:microsoft.com/office/officeart/2005/8/layout/default"/>
    <dgm:cxn modelId="{EFCFC0FD-B471-6A4C-B90A-EC017656CD04}" type="presParOf" srcId="{828C69FE-57F6-F347-9AEB-03B2B3A40B80}" destId="{1E4C62C0-F63E-D249-A6A3-4B4EAEEA64DF}" srcOrd="8" destOrd="0" presId="urn:microsoft.com/office/officeart/2005/8/layout/default"/>
    <dgm:cxn modelId="{9E811B9C-8F9D-304A-ABE8-18AD9A8A2632}" type="presParOf" srcId="{828C69FE-57F6-F347-9AEB-03B2B3A40B80}" destId="{37DEAD1E-A14A-E14E-B19F-6CCFB9E43932}" srcOrd="9" destOrd="0" presId="urn:microsoft.com/office/officeart/2005/8/layout/default"/>
    <dgm:cxn modelId="{D6466889-52BF-2447-9BCC-AD6DEB4F5AE0}" type="presParOf" srcId="{828C69FE-57F6-F347-9AEB-03B2B3A40B80}" destId="{93C0DDFB-88B5-884D-AADE-6273AB551784}" srcOrd="10" destOrd="0" presId="urn:microsoft.com/office/officeart/2005/8/layout/default"/>
    <dgm:cxn modelId="{EE60CE2D-837F-784F-AD63-28C11E32CE1A}" type="presParOf" srcId="{828C69FE-57F6-F347-9AEB-03B2B3A40B80}" destId="{46366EDD-C838-5840-A922-E8A52799A33A}" srcOrd="11" destOrd="0" presId="urn:microsoft.com/office/officeart/2005/8/layout/default"/>
    <dgm:cxn modelId="{3DD79D24-F3AB-594F-9DF4-3FBEB63E8925}" type="presParOf" srcId="{828C69FE-57F6-F347-9AEB-03B2B3A40B80}" destId="{46D1F825-91BD-F946-8208-C272DC71E477}" srcOrd="12" destOrd="0" presId="urn:microsoft.com/office/officeart/2005/8/layout/default"/>
    <dgm:cxn modelId="{990BD751-5316-964E-A7A0-8EA0562D8477}" type="presParOf" srcId="{828C69FE-57F6-F347-9AEB-03B2B3A40B80}" destId="{08793F20-C7E4-8141-9BCF-CF3C6AC12716}" srcOrd="13" destOrd="0" presId="urn:microsoft.com/office/officeart/2005/8/layout/default"/>
    <dgm:cxn modelId="{B8F84AF9-F917-CC40-9EE7-31CD11AD5A42}" type="presParOf" srcId="{828C69FE-57F6-F347-9AEB-03B2B3A40B80}" destId="{FDD193DF-B74C-B840-84EB-BA157096AE10}" srcOrd="14" destOrd="0" presId="urn:microsoft.com/office/officeart/2005/8/layout/default"/>
    <dgm:cxn modelId="{505ED78D-2641-E24E-844B-06086F35A3B0}" type="presParOf" srcId="{828C69FE-57F6-F347-9AEB-03B2B3A40B80}" destId="{A9DDFE12-AF32-AB4A-81E1-BAF89C196686}" srcOrd="15" destOrd="0" presId="urn:microsoft.com/office/officeart/2005/8/layout/default"/>
    <dgm:cxn modelId="{C661480F-F87D-F54E-B8E1-F71EBCBBFF7C}" type="presParOf" srcId="{828C69FE-57F6-F347-9AEB-03B2B3A40B80}" destId="{901A491D-E308-904A-80BC-A8F5B03E8B32}" srcOrd="16" destOrd="0" presId="urn:microsoft.com/office/officeart/2005/8/layout/default"/>
    <dgm:cxn modelId="{FB282DE2-D101-3041-95D2-96AD2E0F5146}" type="presParOf" srcId="{828C69FE-57F6-F347-9AEB-03B2B3A40B80}" destId="{252E75FA-3FA0-D945-920C-6D969CFA8C5E}" srcOrd="17" destOrd="0" presId="urn:microsoft.com/office/officeart/2005/8/layout/default"/>
    <dgm:cxn modelId="{BA78DD55-F6DD-8A44-B618-5A000449B35A}" type="presParOf" srcId="{828C69FE-57F6-F347-9AEB-03B2B3A40B80}" destId="{080142D1-4A77-2943-9AD8-DD31910D7578}" srcOrd="18" destOrd="0" presId="urn:microsoft.com/office/officeart/2005/8/layout/default"/>
    <dgm:cxn modelId="{43C8E6D2-9C4B-3C4C-B544-793505DA763E}" type="presParOf" srcId="{828C69FE-57F6-F347-9AEB-03B2B3A40B80}" destId="{0433F645-C0F3-5349-9579-AB973E2E2C97}" srcOrd="19" destOrd="0" presId="urn:microsoft.com/office/officeart/2005/8/layout/default"/>
    <dgm:cxn modelId="{D11CE2FB-4A28-CF4C-A758-A875CA896295}" type="presParOf" srcId="{828C69FE-57F6-F347-9AEB-03B2B3A40B80}" destId="{AE12B9BA-2C43-484A-8E06-D9375A0D66EC}" srcOrd="20" destOrd="0" presId="urn:microsoft.com/office/officeart/2005/8/layout/default"/>
    <dgm:cxn modelId="{D47F2E75-4333-AF4C-B4FC-7ED0D2BAB4F2}" type="presParOf" srcId="{828C69FE-57F6-F347-9AEB-03B2B3A40B80}" destId="{800B300C-787B-6947-9F52-A56C7F0DAF59}" srcOrd="21" destOrd="0" presId="urn:microsoft.com/office/officeart/2005/8/layout/default"/>
    <dgm:cxn modelId="{5FB0D404-E125-0341-BC5C-994BF00A834D}" type="presParOf" srcId="{828C69FE-57F6-F347-9AEB-03B2B3A40B80}" destId="{71D4FDCF-356B-DB43-983B-04E1EF6112A8}" srcOrd="22" destOrd="0" presId="urn:microsoft.com/office/officeart/2005/8/layout/default"/>
    <dgm:cxn modelId="{90B275B5-197B-0F40-BC82-BDA30D36DB76}" type="presParOf" srcId="{828C69FE-57F6-F347-9AEB-03B2B3A40B80}" destId="{7A0BFA07-9E05-B447-9F62-BE93D031CAAA}" srcOrd="23" destOrd="0" presId="urn:microsoft.com/office/officeart/2005/8/layout/default"/>
    <dgm:cxn modelId="{111ACF1A-7826-6845-8CA2-6755A1C94E63}" type="presParOf" srcId="{828C69FE-57F6-F347-9AEB-03B2B3A40B80}" destId="{3C383702-8F28-3642-94E6-F7CBD648EE83}" srcOrd="24" destOrd="0" presId="urn:microsoft.com/office/officeart/2005/8/layout/default"/>
    <dgm:cxn modelId="{356F5D70-695C-9045-BC01-A5DB8E784B0B}" type="presParOf" srcId="{828C69FE-57F6-F347-9AEB-03B2B3A40B80}" destId="{E4B6F039-051C-8845-A60A-BBF4A49D564C}" srcOrd="25" destOrd="0" presId="urn:microsoft.com/office/officeart/2005/8/layout/default"/>
    <dgm:cxn modelId="{404B8AD5-8F5F-1544-A59A-C942AA178DF2}" type="presParOf" srcId="{828C69FE-57F6-F347-9AEB-03B2B3A40B80}" destId="{B444977D-30DB-634E-A8E9-2BC29B3B9AA4}" srcOrd="26" destOrd="0" presId="urn:microsoft.com/office/officeart/2005/8/layout/default"/>
    <dgm:cxn modelId="{66520BF1-6CB5-0A4D-96D7-D03246988DAF}" type="presParOf" srcId="{828C69FE-57F6-F347-9AEB-03B2B3A40B80}" destId="{97E69930-385F-7547-B360-04E2683F02ED}" srcOrd="27" destOrd="0" presId="urn:microsoft.com/office/officeart/2005/8/layout/default"/>
    <dgm:cxn modelId="{7FB088A0-F90D-6D47-B21A-2363FB0B8E52}" type="presParOf" srcId="{828C69FE-57F6-F347-9AEB-03B2B3A40B80}" destId="{07D58893-E27F-504B-B34F-623105EFC722}" srcOrd="2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3CE3E12-F720-485F-A18F-BD71CC4C5738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7E3910B-C21F-41F2-82D4-9F85D8F1BB2D}">
      <dgm:prSet/>
      <dgm:spPr/>
      <dgm:t>
        <a:bodyPr/>
        <a:lstStyle/>
        <a:p>
          <a:r>
            <a:rPr lang="es-ES" i="1"/>
            <a:t>1. Thin, lean, or with little flesh</a:t>
          </a:r>
          <a:endParaRPr lang="en-US"/>
        </a:p>
      </dgm:t>
    </dgm:pt>
    <dgm:pt modelId="{377F29DC-18F6-4AC9-9D32-44A58B079235}" type="parTrans" cxnId="{438568E7-0D9A-4B40-B69F-F0752DFDA337}">
      <dgm:prSet/>
      <dgm:spPr/>
      <dgm:t>
        <a:bodyPr/>
        <a:lstStyle/>
        <a:p>
          <a:endParaRPr lang="en-US"/>
        </a:p>
      </dgm:t>
    </dgm:pt>
    <dgm:pt modelId="{D9AB4874-A94D-4FB5-A171-3EE29550FB39}" type="sibTrans" cxnId="{438568E7-0D9A-4B40-B69F-F0752DFDA337}">
      <dgm:prSet/>
      <dgm:spPr/>
      <dgm:t>
        <a:bodyPr/>
        <a:lstStyle/>
        <a:p>
          <a:endParaRPr lang="en-US"/>
        </a:p>
      </dgm:t>
    </dgm:pt>
    <dgm:pt modelId="{6F34DBEC-051C-4274-8D9A-D83DD86EEC92}">
      <dgm:prSet/>
      <dgm:spPr/>
      <dgm:t>
        <a:bodyPr/>
        <a:lstStyle/>
        <a:p>
          <a:r>
            <a:rPr lang="es-ES" i="1" dirty="0"/>
            <a:t>2. </a:t>
          </a:r>
          <a:r>
            <a:rPr lang="es-ES" i="1" dirty="0" err="1"/>
            <a:t>The</a:t>
          </a:r>
          <a:r>
            <a:rPr lang="es-ES" i="1" dirty="0"/>
            <a:t> rack </a:t>
          </a:r>
          <a:r>
            <a:rPr lang="es-ES" i="1" dirty="0" err="1"/>
            <a:t>was</a:t>
          </a:r>
          <a:r>
            <a:rPr lang="es-ES" i="1" dirty="0"/>
            <a:t> a </a:t>
          </a:r>
          <a:r>
            <a:rPr lang="es-ES" i="1" dirty="0" err="1"/>
            <a:t>shelf</a:t>
          </a:r>
          <a:r>
            <a:rPr lang="es-ES" i="1" dirty="0"/>
            <a:t> </a:t>
          </a:r>
          <a:r>
            <a:rPr lang="es-ES" i="1" dirty="0" err="1"/>
            <a:t>or</a:t>
          </a:r>
          <a:r>
            <a:rPr lang="es-ES" i="1" dirty="0"/>
            <a:t> stand </a:t>
          </a:r>
          <a:r>
            <a:rPr lang="es-ES" i="1" dirty="0" err="1"/>
            <a:t>where</a:t>
          </a:r>
          <a:r>
            <a:rPr lang="es-ES" i="1" dirty="0"/>
            <a:t> lances and </a:t>
          </a:r>
          <a:r>
            <a:rPr lang="es-ES" i="1" dirty="0" err="1"/>
            <a:t>other</a:t>
          </a:r>
          <a:r>
            <a:rPr lang="es-ES" i="1" dirty="0"/>
            <a:t> </a:t>
          </a:r>
          <a:r>
            <a:rPr lang="es-ES" i="1" dirty="0" err="1"/>
            <a:t>weapons</a:t>
          </a:r>
          <a:r>
            <a:rPr lang="es-ES" i="1" dirty="0"/>
            <a:t> </a:t>
          </a:r>
          <a:r>
            <a:rPr lang="es-ES" i="1" dirty="0" err="1"/>
            <a:t>were</a:t>
          </a:r>
          <a:r>
            <a:rPr lang="es-ES" i="1" dirty="0"/>
            <a:t> placed. A lance </a:t>
          </a:r>
          <a:r>
            <a:rPr lang="es-ES" i="1" dirty="0" err="1"/>
            <a:t>on</a:t>
          </a:r>
          <a:r>
            <a:rPr lang="es-ES" i="1" dirty="0"/>
            <a:t> </a:t>
          </a:r>
          <a:r>
            <a:rPr lang="es-ES" i="1" dirty="0" err="1"/>
            <a:t>the</a:t>
          </a:r>
          <a:r>
            <a:rPr lang="es-ES" i="1" dirty="0"/>
            <a:t> rack.</a:t>
          </a:r>
          <a:endParaRPr lang="en-US" dirty="0"/>
        </a:p>
      </dgm:t>
    </dgm:pt>
    <dgm:pt modelId="{CC96447B-7C98-4D5A-A937-18DDB4C5BBEB}" type="parTrans" cxnId="{6B364EAD-99D8-4369-A106-5607B85AF763}">
      <dgm:prSet/>
      <dgm:spPr/>
      <dgm:t>
        <a:bodyPr/>
        <a:lstStyle/>
        <a:p>
          <a:endParaRPr lang="en-US"/>
        </a:p>
      </dgm:t>
    </dgm:pt>
    <dgm:pt modelId="{B8AEB53A-86CE-4978-8D30-62378CE09430}" type="sibTrans" cxnId="{6B364EAD-99D8-4369-A106-5607B85AF763}">
      <dgm:prSet/>
      <dgm:spPr/>
      <dgm:t>
        <a:bodyPr/>
        <a:lstStyle/>
        <a:p>
          <a:endParaRPr lang="en-US"/>
        </a:p>
      </dgm:t>
    </dgm:pt>
    <dgm:pt modelId="{A95ED181-1696-474A-B1E1-6439767871BE}">
      <dgm:prSet/>
      <dgm:spPr/>
      <dgm:t>
        <a:bodyPr/>
        <a:lstStyle/>
        <a:p>
          <a:r>
            <a:rPr lang="es-ES" i="1"/>
            <a:t>3. To be close to something, usually an age</a:t>
          </a:r>
          <a:endParaRPr lang="en-US"/>
        </a:p>
      </dgm:t>
    </dgm:pt>
    <dgm:pt modelId="{CA97CFC1-0150-480C-AD85-6589F31A1AD4}" type="parTrans" cxnId="{788D000B-0C32-4C54-B4BF-072F85422DA6}">
      <dgm:prSet/>
      <dgm:spPr/>
      <dgm:t>
        <a:bodyPr/>
        <a:lstStyle/>
        <a:p>
          <a:endParaRPr lang="en-US"/>
        </a:p>
      </dgm:t>
    </dgm:pt>
    <dgm:pt modelId="{73E59E4F-861A-469E-BF75-902A59F96F3A}" type="sibTrans" cxnId="{788D000B-0C32-4C54-B4BF-072F85422DA6}">
      <dgm:prSet/>
      <dgm:spPr/>
      <dgm:t>
        <a:bodyPr/>
        <a:lstStyle/>
        <a:p>
          <a:endParaRPr lang="en-US"/>
        </a:p>
      </dgm:t>
    </dgm:pt>
    <dgm:pt modelId="{52DA2CA2-E001-45F1-AC55-7DD0FED4B3FA}">
      <dgm:prSet/>
      <dgm:spPr/>
      <dgm:t>
        <a:bodyPr/>
        <a:lstStyle/>
        <a:p>
          <a:r>
            <a:rPr lang="es-ES" i="1"/>
            <a:t>4. A person who belonged to the lowest rank of the nobility and was generally poor</a:t>
          </a:r>
          <a:endParaRPr lang="en-US"/>
        </a:p>
      </dgm:t>
    </dgm:pt>
    <dgm:pt modelId="{3F227D21-6320-4B82-9050-EBCDFC340357}" type="parTrans" cxnId="{518919C6-6AC5-4B23-AF5F-32EA76503184}">
      <dgm:prSet/>
      <dgm:spPr/>
      <dgm:t>
        <a:bodyPr/>
        <a:lstStyle/>
        <a:p>
          <a:endParaRPr lang="en-US"/>
        </a:p>
      </dgm:t>
    </dgm:pt>
    <dgm:pt modelId="{AD5E1D39-61BF-464E-AC6B-2E9F007C0710}" type="sibTrans" cxnId="{518919C6-6AC5-4B23-AF5F-32EA76503184}">
      <dgm:prSet/>
      <dgm:spPr/>
      <dgm:t>
        <a:bodyPr/>
        <a:lstStyle/>
        <a:p>
          <a:endParaRPr lang="en-US"/>
        </a:p>
      </dgm:t>
    </dgm:pt>
    <dgm:pt modelId="{17A072FE-E2C3-4A95-B98B-15DEA717E2CF}">
      <dgm:prSet/>
      <dgm:spPr/>
      <dgm:t>
        <a:bodyPr/>
        <a:lstStyle/>
        <a:p>
          <a:r>
            <a:rPr lang="es-ES" i="1"/>
            <a:t>5. A curved metal tool used for pruning branches or plants.</a:t>
          </a:r>
          <a:endParaRPr lang="en-US"/>
        </a:p>
      </dgm:t>
    </dgm:pt>
    <dgm:pt modelId="{2CB856AD-01E3-45E1-A6AE-9452C37FE618}" type="parTrans" cxnId="{44778825-D451-416E-9943-6BA8A369FE5B}">
      <dgm:prSet/>
      <dgm:spPr/>
      <dgm:t>
        <a:bodyPr/>
        <a:lstStyle/>
        <a:p>
          <a:endParaRPr lang="en-US"/>
        </a:p>
      </dgm:t>
    </dgm:pt>
    <dgm:pt modelId="{50977937-978B-4C57-80C9-211D29E34C53}" type="sibTrans" cxnId="{44778825-D451-416E-9943-6BA8A369FE5B}">
      <dgm:prSet/>
      <dgm:spPr/>
      <dgm:t>
        <a:bodyPr/>
        <a:lstStyle/>
        <a:p>
          <a:endParaRPr lang="en-US"/>
        </a:p>
      </dgm:t>
    </dgm:pt>
    <dgm:pt modelId="{3BA7A48E-C180-45E8-94F0-3300D04B4A42}">
      <dgm:prSet/>
      <dgm:spPr/>
      <dgm:t>
        <a:bodyPr/>
        <a:lstStyle/>
        <a:p>
          <a:r>
            <a:rPr lang="es-ES" i="1"/>
            <a:t>6. It is an oval- or heart-shaped shield, made of several layers of tanned and stitched leather, widely used in the Iberian Peninsula by Muslim cavalry and later by Christian cavalry.</a:t>
          </a:r>
          <a:endParaRPr lang="en-US"/>
        </a:p>
      </dgm:t>
    </dgm:pt>
    <dgm:pt modelId="{A44497C9-31C4-4E42-8523-644772F07CDF}" type="parTrans" cxnId="{5FB038FA-B09B-410C-8F47-1A465B26C690}">
      <dgm:prSet/>
      <dgm:spPr/>
      <dgm:t>
        <a:bodyPr/>
        <a:lstStyle/>
        <a:p>
          <a:endParaRPr lang="en-US"/>
        </a:p>
      </dgm:t>
    </dgm:pt>
    <dgm:pt modelId="{56410625-C971-4620-BDF6-501D4E6EAD2A}" type="sibTrans" cxnId="{5FB038FA-B09B-410C-8F47-1A465B26C690}">
      <dgm:prSet/>
      <dgm:spPr/>
      <dgm:t>
        <a:bodyPr/>
        <a:lstStyle/>
        <a:p>
          <a:endParaRPr lang="en-US"/>
        </a:p>
      </dgm:t>
    </dgm:pt>
    <dgm:pt modelId="{090634C3-5EA9-4748-994A-067A10AD507C}">
      <dgm:prSet/>
      <dgm:spPr/>
      <dgm:t>
        <a:bodyPr/>
        <a:lstStyle/>
        <a:p>
          <a:r>
            <a:rPr lang="es-ES" i="1"/>
            <a:t>7. A medium-fine cloth, light cream in color or made of undyed wool.</a:t>
          </a:r>
          <a:endParaRPr lang="en-US"/>
        </a:p>
      </dgm:t>
    </dgm:pt>
    <dgm:pt modelId="{E6111E94-E8A8-4B0E-A0A3-437A8B109F3F}" type="parTrans" cxnId="{CFDEBEA7-1F0A-4DE1-A72F-CBE56DE6CB97}">
      <dgm:prSet/>
      <dgm:spPr/>
      <dgm:t>
        <a:bodyPr/>
        <a:lstStyle/>
        <a:p>
          <a:endParaRPr lang="en-US"/>
        </a:p>
      </dgm:t>
    </dgm:pt>
    <dgm:pt modelId="{602A7A28-B9DB-4A8F-9D21-28CB2BAFE0DB}" type="sibTrans" cxnId="{CFDEBEA7-1F0A-4DE1-A72F-CBE56DE6CB97}">
      <dgm:prSet/>
      <dgm:spPr/>
      <dgm:t>
        <a:bodyPr/>
        <a:lstStyle/>
        <a:p>
          <a:endParaRPr lang="en-US"/>
        </a:p>
      </dgm:t>
    </dgm:pt>
    <dgm:pt modelId="{7CB2455A-094F-49B7-ABF2-17D72A1BB7BD}">
      <dgm:prSet/>
      <dgm:spPr/>
      <dgm:t>
        <a:bodyPr/>
        <a:lstStyle/>
        <a:p>
          <a:r>
            <a:rPr lang="es-ES" i="1"/>
            <a:t>8. A working horse, not very large, described as poor, thin, and of little strength.</a:t>
          </a:r>
          <a:endParaRPr lang="en-US"/>
        </a:p>
      </dgm:t>
    </dgm:pt>
    <dgm:pt modelId="{CA8DF9FF-AC50-4437-83F8-87ED3DF39146}" type="parTrans" cxnId="{A0F77027-3DD7-4613-AB9D-D0EF86AB4886}">
      <dgm:prSet/>
      <dgm:spPr/>
      <dgm:t>
        <a:bodyPr/>
        <a:lstStyle/>
        <a:p>
          <a:endParaRPr lang="en-US"/>
        </a:p>
      </dgm:t>
    </dgm:pt>
    <dgm:pt modelId="{4E4A8730-C63B-4E4D-9874-AD84FF791532}" type="sibTrans" cxnId="{A0F77027-3DD7-4613-AB9D-D0EF86AB4886}">
      <dgm:prSet/>
      <dgm:spPr/>
      <dgm:t>
        <a:bodyPr/>
        <a:lstStyle/>
        <a:p>
          <a:endParaRPr lang="en-US"/>
        </a:p>
      </dgm:t>
    </dgm:pt>
    <dgm:pt modelId="{488E9EF8-8988-473E-A3DE-CD87D867CB23}">
      <dgm:prSet/>
      <dgm:spPr/>
      <dgm:t>
        <a:bodyPr/>
        <a:lstStyle/>
        <a:p>
          <a:r>
            <a:rPr lang="es-ES" i="1"/>
            <a:t>9. Footwear worn over other shoes for warmth or to cover them with a finer fabric</a:t>
          </a:r>
          <a:endParaRPr lang="en-US"/>
        </a:p>
      </dgm:t>
    </dgm:pt>
    <dgm:pt modelId="{72CC7EDB-713D-423B-B973-5D27CB2CB90B}" type="parTrans" cxnId="{04D59CF6-896E-4A94-AECB-477B5D8AF25D}">
      <dgm:prSet/>
      <dgm:spPr/>
      <dgm:t>
        <a:bodyPr/>
        <a:lstStyle/>
        <a:p>
          <a:endParaRPr lang="en-US"/>
        </a:p>
      </dgm:t>
    </dgm:pt>
    <dgm:pt modelId="{98BAB39B-E4CB-4690-9973-CCA0ED292CDC}" type="sibTrans" cxnId="{04D59CF6-896E-4A94-AECB-477B5D8AF25D}">
      <dgm:prSet/>
      <dgm:spPr/>
      <dgm:t>
        <a:bodyPr/>
        <a:lstStyle/>
        <a:p>
          <a:endParaRPr lang="en-US"/>
        </a:p>
      </dgm:t>
    </dgm:pt>
    <dgm:pt modelId="{3F27EF3F-FF61-4516-9E8C-DF0A70ABDE42}">
      <dgm:prSet/>
      <dgm:spPr/>
      <dgm:t>
        <a:bodyPr/>
        <a:lstStyle/>
        <a:p>
          <a:r>
            <a:rPr lang="es-ES" i="1"/>
            <a:t>10. A greyhound, a dog breed known for its great speed and ability to run, especially in hunting or racing.</a:t>
          </a:r>
          <a:endParaRPr lang="en-US"/>
        </a:p>
      </dgm:t>
    </dgm:pt>
    <dgm:pt modelId="{C0DF6A4D-4CBE-4E71-85DF-78E5B2AF68FA}" type="parTrans" cxnId="{FF7FF41E-02A7-43E6-BB98-2F48DA8738B2}">
      <dgm:prSet/>
      <dgm:spPr/>
      <dgm:t>
        <a:bodyPr/>
        <a:lstStyle/>
        <a:p>
          <a:endParaRPr lang="en-US"/>
        </a:p>
      </dgm:t>
    </dgm:pt>
    <dgm:pt modelId="{78773F5F-9402-4053-921F-77BB7CCF5B84}" type="sibTrans" cxnId="{FF7FF41E-02A7-43E6-BB98-2F48DA8738B2}">
      <dgm:prSet/>
      <dgm:spPr/>
      <dgm:t>
        <a:bodyPr/>
        <a:lstStyle/>
        <a:p>
          <a:endParaRPr lang="en-US"/>
        </a:p>
      </dgm:t>
    </dgm:pt>
    <dgm:pt modelId="{6A697C1B-5D7B-4109-8A41-D7DDB20A9E73}">
      <dgm:prSet/>
      <dgm:spPr/>
      <dgm:t>
        <a:bodyPr/>
        <a:lstStyle/>
        <a:p>
          <a:r>
            <a:rPr lang="es-ES" i="1"/>
            <a:t>11. A fine, soft fabric similar to velvet, brown in color</a:t>
          </a:r>
          <a:endParaRPr lang="en-US"/>
        </a:p>
      </dgm:t>
    </dgm:pt>
    <dgm:pt modelId="{D1F45A9E-0BB4-4AD1-B9F5-8D3C26A6830A}" type="parTrans" cxnId="{6F25CFEE-50CC-43E0-B718-3E176FC156BB}">
      <dgm:prSet/>
      <dgm:spPr/>
      <dgm:t>
        <a:bodyPr/>
        <a:lstStyle/>
        <a:p>
          <a:endParaRPr lang="en-US"/>
        </a:p>
      </dgm:t>
    </dgm:pt>
    <dgm:pt modelId="{362D523B-33F6-4247-B96D-4E8DA9FE39DB}" type="sibTrans" cxnId="{6F25CFEE-50CC-43E0-B718-3E176FC156BB}">
      <dgm:prSet/>
      <dgm:spPr/>
      <dgm:t>
        <a:bodyPr/>
        <a:lstStyle/>
        <a:p>
          <a:endParaRPr lang="en-US"/>
        </a:p>
      </dgm:t>
    </dgm:pt>
    <dgm:pt modelId="{83CCC216-4CCD-4A87-AEA0-A56DDCF0E2EC}">
      <dgm:prSet/>
      <dgm:spPr/>
      <dgm:t>
        <a:bodyPr/>
        <a:lstStyle/>
        <a:p>
          <a:r>
            <a:rPr lang="es-ES" i="1"/>
            <a:t>12. A cold meat dish made from leftover stew meat, seasoned with vinegar, pepper, and salt.</a:t>
          </a:r>
          <a:endParaRPr lang="en-US"/>
        </a:p>
      </dgm:t>
    </dgm:pt>
    <dgm:pt modelId="{DE2FC2D0-71AB-4A2C-8EB0-444DF5CD5918}" type="parTrans" cxnId="{79E2C9C2-5E88-4F5A-8361-0BC69EF8EEBF}">
      <dgm:prSet/>
      <dgm:spPr/>
      <dgm:t>
        <a:bodyPr/>
        <a:lstStyle/>
        <a:p>
          <a:endParaRPr lang="en-US"/>
        </a:p>
      </dgm:t>
    </dgm:pt>
    <dgm:pt modelId="{5471CBBD-1156-429A-8491-6043CB084BDA}" type="sibTrans" cxnId="{79E2C9C2-5E88-4F5A-8361-0BC69EF8EEBF}">
      <dgm:prSet/>
      <dgm:spPr/>
      <dgm:t>
        <a:bodyPr/>
        <a:lstStyle/>
        <a:p>
          <a:endParaRPr lang="en-US"/>
        </a:p>
      </dgm:t>
    </dgm:pt>
    <dgm:pt modelId="{4DA79271-E49A-4317-8331-6EC1EE4BCC0B}">
      <dgm:prSet/>
      <dgm:spPr/>
      <dgm:t>
        <a:bodyPr/>
        <a:lstStyle/>
        <a:p>
          <a:r>
            <a:rPr lang="es-ES" i="1"/>
            <a:t>13. Stockings that covered the legs</a:t>
          </a:r>
          <a:endParaRPr lang="en-US"/>
        </a:p>
      </dgm:t>
    </dgm:pt>
    <dgm:pt modelId="{3A2CB95A-95A5-4F65-B7BC-A99C2A2A7590}" type="parTrans" cxnId="{42F14C11-AC1E-4E82-A26D-F81CFAD227CB}">
      <dgm:prSet/>
      <dgm:spPr/>
      <dgm:t>
        <a:bodyPr/>
        <a:lstStyle/>
        <a:p>
          <a:endParaRPr lang="en-US"/>
        </a:p>
      </dgm:t>
    </dgm:pt>
    <dgm:pt modelId="{6F806090-F917-462E-BFA5-59DC9DE80213}" type="sibTrans" cxnId="{42F14C11-AC1E-4E82-A26D-F81CFAD227CB}">
      <dgm:prSet/>
      <dgm:spPr/>
      <dgm:t>
        <a:bodyPr/>
        <a:lstStyle/>
        <a:p>
          <a:endParaRPr lang="en-US"/>
        </a:p>
      </dgm:t>
    </dgm:pt>
    <dgm:pt modelId="{24C9F541-5A1A-4923-8672-3EA9513D1525}">
      <dgm:prSet/>
      <dgm:spPr/>
      <dgm:t>
        <a:bodyPr/>
        <a:lstStyle/>
        <a:p>
          <a:r>
            <a:rPr lang="es-ES" i="1"/>
            <a:t>14. A loose-fitting garment without buttons that covered the body down to the knees.</a:t>
          </a:r>
          <a:endParaRPr lang="en-US"/>
        </a:p>
      </dgm:t>
    </dgm:pt>
    <dgm:pt modelId="{022D2EAF-8243-4BAE-A930-19BFE5C09D79}" type="parTrans" cxnId="{7EE9F8B6-3B47-465E-BD5E-5BEA3035ACB3}">
      <dgm:prSet/>
      <dgm:spPr/>
      <dgm:t>
        <a:bodyPr/>
        <a:lstStyle/>
        <a:p>
          <a:endParaRPr lang="en-US"/>
        </a:p>
      </dgm:t>
    </dgm:pt>
    <dgm:pt modelId="{523BE58D-457F-45F3-B0B7-F4FD6BD9D7AA}" type="sibTrans" cxnId="{7EE9F8B6-3B47-465E-BD5E-5BEA3035ACB3}">
      <dgm:prSet/>
      <dgm:spPr/>
      <dgm:t>
        <a:bodyPr/>
        <a:lstStyle/>
        <a:p>
          <a:endParaRPr lang="en-US"/>
        </a:p>
      </dgm:t>
    </dgm:pt>
    <dgm:pt modelId="{331C5ABA-17AD-4D65-9FE8-C58B8B9C7CFD}">
      <dgm:prSet/>
      <dgm:spPr/>
      <dgm:t>
        <a:bodyPr/>
        <a:lstStyle/>
        <a:p>
          <a:r>
            <a:rPr lang="es-ES" i="1"/>
            <a:t>15. Derived from “fleece,” a very fine black cloth made of high-quality wool</a:t>
          </a:r>
          <a:endParaRPr lang="en-US"/>
        </a:p>
      </dgm:t>
    </dgm:pt>
    <dgm:pt modelId="{98F826DC-2BB2-49CA-8E67-B7073961D9F4}" type="parTrans" cxnId="{C7FFD20E-7074-4A31-8C69-3076D19580E3}">
      <dgm:prSet/>
      <dgm:spPr/>
      <dgm:t>
        <a:bodyPr/>
        <a:lstStyle/>
        <a:p>
          <a:endParaRPr lang="en-US"/>
        </a:p>
      </dgm:t>
    </dgm:pt>
    <dgm:pt modelId="{60492657-1146-4756-878F-B97DA42F861E}" type="sibTrans" cxnId="{C7FFD20E-7074-4A31-8C69-3076D19580E3}">
      <dgm:prSet/>
      <dgm:spPr/>
      <dgm:t>
        <a:bodyPr/>
        <a:lstStyle/>
        <a:p>
          <a:endParaRPr lang="en-US"/>
        </a:p>
      </dgm:t>
    </dgm:pt>
    <dgm:pt modelId="{774490C5-6F25-484C-B081-E723185592CF}" type="pres">
      <dgm:prSet presAssocID="{A3CE3E12-F720-485F-A18F-BD71CC4C5738}" presName="diagram" presStyleCnt="0">
        <dgm:presLayoutVars>
          <dgm:dir/>
          <dgm:resizeHandles val="exact"/>
        </dgm:presLayoutVars>
      </dgm:prSet>
      <dgm:spPr/>
    </dgm:pt>
    <dgm:pt modelId="{069AAF85-4FCB-F545-9119-FD72B32BC120}" type="pres">
      <dgm:prSet presAssocID="{D7E3910B-C21F-41F2-82D4-9F85D8F1BB2D}" presName="node" presStyleLbl="node1" presStyleIdx="0" presStyleCnt="15">
        <dgm:presLayoutVars>
          <dgm:bulletEnabled val="1"/>
        </dgm:presLayoutVars>
      </dgm:prSet>
      <dgm:spPr/>
    </dgm:pt>
    <dgm:pt modelId="{C47EF8BD-DA8D-B04A-8530-7B0B6D19F21D}" type="pres">
      <dgm:prSet presAssocID="{D9AB4874-A94D-4FB5-A171-3EE29550FB39}" presName="sibTrans" presStyleCnt="0"/>
      <dgm:spPr/>
    </dgm:pt>
    <dgm:pt modelId="{A2C114B6-2FFA-7C4D-97E9-CCC912EEE27F}" type="pres">
      <dgm:prSet presAssocID="{6F34DBEC-051C-4274-8D9A-D83DD86EEC92}" presName="node" presStyleLbl="node1" presStyleIdx="1" presStyleCnt="15">
        <dgm:presLayoutVars>
          <dgm:bulletEnabled val="1"/>
        </dgm:presLayoutVars>
      </dgm:prSet>
      <dgm:spPr/>
    </dgm:pt>
    <dgm:pt modelId="{8A96A450-5DD9-F240-BD82-C989090A5FC8}" type="pres">
      <dgm:prSet presAssocID="{B8AEB53A-86CE-4978-8D30-62378CE09430}" presName="sibTrans" presStyleCnt="0"/>
      <dgm:spPr/>
    </dgm:pt>
    <dgm:pt modelId="{86F324A9-94EA-8745-AB3F-582F97BE318B}" type="pres">
      <dgm:prSet presAssocID="{A95ED181-1696-474A-B1E1-6439767871BE}" presName="node" presStyleLbl="node1" presStyleIdx="2" presStyleCnt="15">
        <dgm:presLayoutVars>
          <dgm:bulletEnabled val="1"/>
        </dgm:presLayoutVars>
      </dgm:prSet>
      <dgm:spPr/>
    </dgm:pt>
    <dgm:pt modelId="{4508EB3F-E6FB-1342-A531-7450BDC8FDDC}" type="pres">
      <dgm:prSet presAssocID="{73E59E4F-861A-469E-BF75-902A59F96F3A}" presName="sibTrans" presStyleCnt="0"/>
      <dgm:spPr/>
    </dgm:pt>
    <dgm:pt modelId="{3B53F601-D8B8-5C46-B948-8181F9634E50}" type="pres">
      <dgm:prSet presAssocID="{52DA2CA2-E001-45F1-AC55-7DD0FED4B3FA}" presName="node" presStyleLbl="node1" presStyleIdx="3" presStyleCnt="15">
        <dgm:presLayoutVars>
          <dgm:bulletEnabled val="1"/>
        </dgm:presLayoutVars>
      </dgm:prSet>
      <dgm:spPr/>
    </dgm:pt>
    <dgm:pt modelId="{C1B510A7-BC49-1541-821A-01E2BBA0F5AE}" type="pres">
      <dgm:prSet presAssocID="{AD5E1D39-61BF-464E-AC6B-2E9F007C0710}" presName="sibTrans" presStyleCnt="0"/>
      <dgm:spPr/>
    </dgm:pt>
    <dgm:pt modelId="{D3C95243-462E-5241-A348-028CF4D89CE0}" type="pres">
      <dgm:prSet presAssocID="{17A072FE-E2C3-4A95-B98B-15DEA717E2CF}" presName="node" presStyleLbl="node1" presStyleIdx="4" presStyleCnt="15">
        <dgm:presLayoutVars>
          <dgm:bulletEnabled val="1"/>
        </dgm:presLayoutVars>
      </dgm:prSet>
      <dgm:spPr/>
    </dgm:pt>
    <dgm:pt modelId="{DD8FE2F8-D705-9246-8273-AD4BFE74C6C4}" type="pres">
      <dgm:prSet presAssocID="{50977937-978B-4C57-80C9-211D29E34C53}" presName="sibTrans" presStyleCnt="0"/>
      <dgm:spPr/>
    </dgm:pt>
    <dgm:pt modelId="{6434CC98-DBE6-7246-B7B9-3CDD3D3A3128}" type="pres">
      <dgm:prSet presAssocID="{3BA7A48E-C180-45E8-94F0-3300D04B4A42}" presName="node" presStyleLbl="node1" presStyleIdx="5" presStyleCnt="15">
        <dgm:presLayoutVars>
          <dgm:bulletEnabled val="1"/>
        </dgm:presLayoutVars>
      </dgm:prSet>
      <dgm:spPr/>
    </dgm:pt>
    <dgm:pt modelId="{B0327243-3104-8F46-8535-3E79006B167D}" type="pres">
      <dgm:prSet presAssocID="{56410625-C971-4620-BDF6-501D4E6EAD2A}" presName="sibTrans" presStyleCnt="0"/>
      <dgm:spPr/>
    </dgm:pt>
    <dgm:pt modelId="{C2CAB76D-AC53-364C-A1DB-45E94A573930}" type="pres">
      <dgm:prSet presAssocID="{090634C3-5EA9-4748-994A-067A10AD507C}" presName="node" presStyleLbl="node1" presStyleIdx="6" presStyleCnt="15">
        <dgm:presLayoutVars>
          <dgm:bulletEnabled val="1"/>
        </dgm:presLayoutVars>
      </dgm:prSet>
      <dgm:spPr/>
    </dgm:pt>
    <dgm:pt modelId="{66CC1B43-A4E9-C745-B2A6-6058006C6351}" type="pres">
      <dgm:prSet presAssocID="{602A7A28-B9DB-4A8F-9D21-28CB2BAFE0DB}" presName="sibTrans" presStyleCnt="0"/>
      <dgm:spPr/>
    </dgm:pt>
    <dgm:pt modelId="{C8A8E90E-F14C-5C4E-95A4-7AAE4A458994}" type="pres">
      <dgm:prSet presAssocID="{7CB2455A-094F-49B7-ABF2-17D72A1BB7BD}" presName="node" presStyleLbl="node1" presStyleIdx="7" presStyleCnt="15">
        <dgm:presLayoutVars>
          <dgm:bulletEnabled val="1"/>
        </dgm:presLayoutVars>
      </dgm:prSet>
      <dgm:spPr/>
    </dgm:pt>
    <dgm:pt modelId="{C42B21EB-8503-9544-824C-67328A31ABB0}" type="pres">
      <dgm:prSet presAssocID="{4E4A8730-C63B-4E4D-9874-AD84FF791532}" presName="sibTrans" presStyleCnt="0"/>
      <dgm:spPr/>
    </dgm:pt>
    <dgm:pt modelId="{68C10326-DD98-DE45-B44C-DA363901C3EF}" type="pres">
      <dgm:prSet presAssocID="{488E9EF8-8988-473E-A3DE-CD87D867CB23}" presName="node" presStyleLbl="node1" presStyleIdx="8" presStyleCnt="15">
        <dgm:presLayoutVars>
          <dgm:bulletEnabled val="1"/>
        </dgm:presLayoutVars>
      </dgm:prSet>
      <dgm:spPr/>
    </dgm:pt>
    <dgm:pt modelId="{C410C6C0-804F-1D4D-935A-59FDD8F07F70}" type="pres">
      <dgm:prSet presAssocID="{98BAB39B-E4CB-4690-9973-CCA0ED292CDC}" presName="sibTrans" presStyleCnt="0"/>
      <dgm:spPr/>
    </dgm:pt>
    <dgm:pt modelId="{383E1F64-9FFF-7340-8DFA-93C5F57A08F7}" type="pres">
      <dgm:prSet presAssocID="{3F27EF3F-FF61-4516-9E8C-DF0A70ABDE42}" presName="node" presStyleLbl="node1" presStyleIdx="9" presStyleCnt="15">
        <dgm:presLayoutVars>
          <dgm:bulletEnabled val="1"/>
        </dgm:presLayoutVars>
      </dgm:prSet>
      <dgm:spPr/>
    </dgm:pt>
    <dgm:pt modelId="{8912378B-C2A2-9942-BAD3-A972D34A7A68}" type="pres">
      <dgm:prSet presAssocID="{78773F5F-9402-4053-921F-77BB7CCF5B84}" presName="sibTrans" presStyleCnt="0"/>
      <dgm:spPr/>
    </dgm:pt>
    <dgm:pt modelId="{50B6FD86-D2D7-D640-A7A4-15DB4C263DA9}" type="pres">
      <dgm:prSet presAssocID="{6A697C1B-5D7B-4109-8A41-D7DDB20A9E73}" presName="node" presStyleLbl="node1" presStyleIdx="10" presStyleCnt="15">
        <dgm:presLayoutVars>
          <dgm:bulletEnabled val="1"/>
        </dgm:presLayoutVars>
      </dgm:prSet>
      <dgm:spPr/>
    </dgm:pt>
    <dgm:pt modelId="{13DF873E-52B2-5E44-8DDC-0FC2402E9892}" type="pres">
      <dgm:prSet presAssocID="{362D523B-33F6-4247-B96D-4E8DA9FE39DB}" presName="sibTrans" presStyleCnt="0"/>
      <dgm:spPr/>
    </dgm:pt>
    <dgm:pt modelId="{8732BCFA-0B6C-1344-AD45-1EB8DBB53A3B}" type="pres">
      <dgm:prSet presAssocID="{83CCC216-4CCD-4A87-AEA0-A56DDCF0E2EC}" presName="node" presStyleLbl="node1" presStyleIdx="11" presStyleCnt="15">
        <dgm:presLayoutVars>
          <dgm:bulletEnabled val="1"/>
        </dgm:presLayoutVars>
      </dgm:prSet>
      <dgm:spPr/>
    </dgm:pt>
    <dgm:pt modelId="{3BAFD34E-89EB-574F-BA81-1CB91DCC3B3C}" type="pres">
      <dgm:prSet presAssocID="{5471CBBD-1156-429A-8491-6043CB084BDA}" presName="sibTrans" presStyleCnt="0"/>
      <dgm:spPr/>
    </dgm:pt>
    <dgm:pt modelId="{E98DB716-CE3B-E249-B1ED-079FA24B96C0}" type="pres">
      <dgm:prSet presAssocID="{4DA79271-E49A-4317-8331-6EC1EE4BCC0B}" presName="node" presStyleLbl="node1" presStyleIdx="12" presStyleCnt="15">
        <dgm:presLayoutVars>
          <dgm:bulletEnabled val="1"/>
        </dgm:presLayoutVars>
      </dgm:prSet>
      <dgm:spPr/>
    </dgm:pt>
    <dgm:pt modelId="{1443814A-0CCA-9D4F-9E7D-7BD83FA2ECE9}" type="pres">
      <dgm:prSet presAssocID="{6F806090-F917-462E-BFA5-59DC9DE80213}" presName="sibTrans" presStyleCnt="0"/>
      <dgm:spPr/>
    </dgm:pt>
    <dgm:pt modelId="{64775607-D6F7-884D-960A-70AB59B254C3}" type="pres">
      <dgm:prSet presAssocID="{24C9F541-5A1A-4923-8672-3EA9513D1525}" presName="node" presStyleLbl="node1" presStyleIdx="13" presStyleCnt="15">
        <dgm:presLayoutVars>
          <dgm:bulletEnabled val="1"/>
        </dgm:presLayoutVars>
      </dgm:prSet>
      <dgm:spPr/>
    </dgm:pt>
    <dgm:pt modelId="{4DB27480-EA02-494A-9286-99A8C8CE47FD}" type="pres">
      <dgm:prSet presAssocID="{523BE58D-457F-45F3-B0B7-F4FD6BD9D7AA}" presName="sibTrans" presStyleCnt="0"/>
      <dgm:spPr/>
    </dgm:pt>
    <dgm:pt modelId="{D72F1A42-7727-C243-9C0C-5FF7DF22C1F9}" type="pres">
      <dgm:prSet presAssocID="{331C5ABA-17AD-4D65-9FE8-C58B8B9C7CFD}" presName="node" presStyleLbl="node1" presStyleIdx="14" presStyleCnt="15">
        <dgm:presLayoutVars>
          <dgm:bulletEnabled val="1"/>
        </dgm:presLayoutVars>
      </dgm:prSet>
      <dgm:spPr/>
    </dgm:pt>
  </dgm:ptLst>
  <dgm:cxnLst>
    <dgm:cxn modelId="{788D000B-0C32-4C54-B4BF-072F85422DA6}" srcId="{A3CE3E12-F720-485F-A18F-BD71CC4C5738}" destId="{A95ED181-1696-474A-B1E1-6439767871BE}" srcOrd="2" destOrd="0" parTransId="{CA97CFC1-0150-480C-AD85-6589F31A1AD4}" sibTransId="{73E59E4F-861A-469E-BF75-902A59F96F3A}"/>
    <dgm:cxn modelId="{C7FFD20E-7074-4A31-8C69-3076D19580E3}" srcId="{A3CE3E12-F720-485F-A18F-BD71CC4C5738}" destId="{331C5ABA-17AD-4D65-9FE8-C58B8B9C7CFD}" srcOrd="14" destOrd="0" parTransId="{98F826DC-2BB2-49CA-8E67-B7073961D9F4}" sibTransId="{60492657-1146-4756-878F-B97DA42F861E}"/>
    <dgm:cxn modelId="{BCD83E0F-17C1-6D41-97D0-20AC30CAD256}" type="presOf" srcId="{6A697C1B-5D7B-4109-8A41-D7DDB20A9E73}" destId="{50B6FD86-D2D7-D640-A7A4-15DB4C263DA9}" srcOrd="0" destOrd="0" presId="urn:microsoft.com/office/officeart/2005/8/layout/default"/>
    <dgm:cxn modelId="{42F14C11-AC1E-4E82-A26D-F81CFAD227CB}" srcId="{A3CE3E12-F720-485F-A18F-BD71CC4C5738}" destId="{4DA79271-E49A-4317-8331-6EC1EE4BCC0B}" srcOrd="12" destOrd="0" parTransId="{3A2CB95A-95A5-4F65-B7BC-A99C2A2A7590}" sibTransId="{6F806090-F917-462E-BFA5-59DC9DE80213}"/>
    <dgm:cxn modelId="{FF7FF41E-02A7-43E6-BB98-2F48DA8738B2}" srcId="{A3CE3E12-F720-485F-A18F-BD71CC4C5738}" destId="{3F27EF3F-FF61-4516-9E8C-DF0A70ABDE42}" srcOrd="9" destOrd="0" parTransId="{C0DF6A4D-4CBE-4E71-85DF-78E5B2AF68FA}" sibTransId="{78773F5F-9402-4053-921F-77BB7CCF5B84}"/>
    <dgm:cxn modelId="{44778825-D451-416E-9943-6BA8A369FE5B}" srcId="{A3CE3E12-F720-485F-A18F-BD71CC4C5738}" destId="{17A072FE-E2C3-4A95-B98B-15DEA717E2CF}" srcOrd="4" destOrd="0" parTransId="{2CB856AD-01E3-45E1-A6AE-9452C37FE618}" sibTransId="{50977937-978B-4C57-80C9-211D29E34C53}"/>
    <dgm:cxn modelId="{A0F77027-3DD7-4613-AB9D-D0EF86AB4886}" srcId="{A3CE3E12-F720-485F-A18F-BD71CC4C5738}" destId="{7CB2455A-094F-49B7-ABF2-17D72A1BB7BD}" srcOrd="7" destOrd="0" parTransId="{CA8DF9FF-AC50-4437-83F8-87ED3DF39146}" sibTransId="{4E4A8730-C63B-4E4D-9874-AD84FF791532}"/>
    <dgm:cxn modelId="{A998FA28-0C53-0947-825A-66D601A1C83C}" type="presOf" srcId="{D7E3910B-C21F-41F2-82D4-9F85D8F1BB2D}" destId="{069AAF85-4FCB-F545-9119-FD72B32BC120}" srcOrd="0" destOrd="0" presId="urn:microsoft.com/office/officeart/2005/8/layout/default"/>
    <dgm:cxn modelId="{E4471735-873B-0149-A1A6-3DA463A73B3A}" type="presOf" srcId="{A95ED181-1696-474A-B1E1-6439767871BE}" destId="{86F324A9-94EA-8745-AB3F-582F97BE318B}" srcOrd="0" destOrd="0" presId="urn:microsoft.com/office/officeart/2005/8/layout/default"/>
    <dgm:cxn modelId="{ECA8CA37-6747-FB4D-92AB-5822D1BB9F28}" type="presOf" srcId="{3F27EF3F-FF61-4516-9E8C-DF0A70ABDE42}" destId="{383E1F64-9FFF-7340-8DFA-93C5F57A08F7}" srcOrd="0" destOrd="0" presId="urn:microsoft.com/office/officeart/2005/8/layout/default"/>
    <dgm:cxn modelId="{9007E641-8CDA-6643-B569-3B86B4A34531}" type="presOf" srcId="{17A072FE-E2C3-4A95-B98B-15DEA717E2CF}" destId="{D3C95243-462E-5241-A348-028CF4D89CE0}" srcOrd="0" destOrd="0" presId="urn:microsoft.com/office/officeart/2005/8/layout/default"/>
    <dgm:cxn modelId="{E87D9C62-15BF-924A-B99F-226293893D38}" type="presOf" srcId="{6F34DBEC-051C-4274-8D9A-D83DD86EEC92}" destId="{A2C114B6-2FFA-7C4D-97E9-CCC912EEE27F}" srcOrd="0" destOrd="0" presId="urn:microsoft.com/office/officeart/2005/8/layout/default"/>
    <dgm:cxn modelId="{718B4C73-3D82-144A-89B5-12DDF71EC801}" type="presOf" srcId="{3BA7A48E-C180-45E8-94F0-3300D04B4A42}" destId="{6434CC98-DBE6-7246-B7B9-3CDD3D3A3128}" srcOrd="0" destOrd="0" presId="urn:microsoft.com/office/officeart/2005/8/layout/default"/>
    <dgm:cxn modelId="{5173F481-C773-5B49-AFFD-6CFC28BDB8AD}" type="presOf" srcId="{4DA79271-E49A-4317-8331-6EC1EE4BCC0B}" destId="{E98DB716-CE3B-E249-B1ED-079FA24B96C0}" srcOrd="0" destOrd="0" presId="urn:microsoft.com/office/officeart/2005/8/layout/default"/>
    <dgm:cxn modelId="{EDC69599-2D64-0448-8647-52035358822E}" type="presOf" srcId="{7CB2455A-094F-49B7-ABF2-17D72A1BB7BD}" destId="{C8A8E90E-F14C-5C4E-95A4-7AAE4A458994}" srcOrd="0" destOrd="0" presId="urn:microsoft.com/office/officeart/2005/8/layout/default"/>
    <dgm:cxn modelId="{CFDEBEA7-1F0A-4DE1-A72F-CBE56DE6CB97}" srcId="{A3CE3E12-F720-485F-A18F-BD71CC4C5738}" destId="{090634C3-5EA9-4748-994A-067A10AD507C}" srcOrd="6" destOrd="0" parTransId="{E6111E94-E8A8-4B0E-A0A3-437A8B109F3F}" sibTransId="{602A7A28-B9DB-4A8F-9D21-28CB2BAFE0DB}"/>
    <dgm:cxn modelId="{0859DEAA-EEC5-474E-AFB6-CEC09353D2BA}" type="presOf" srcId="{52DA2CA2-E001-45F1-AC55-7DD0FED4B3FA}" destId="{3B53F601-D8B8-5C46-B948-8181F9634E50}" srcOrd="0" destOrd="0" presId="urn:microsoft.com/office/officeart/2005/8/layout/default"/>
    <dgm:cxn modelId="{6B364EAD-99D8-4369-A106-5607B85AF763}" srcId="{A3CE3E12-F720-485F-A18F-BD71CC4C5738}" destId="{6F34DBEC-051C-4274-8D9A-D83DD86EEC92}" srcOrd="1" destOrd="0" parTransId="{CC96447B-7C98-4D5A-A937-18DDB4C5BBEB}" sibTransId="{B8AEB53A-86CE-4978-8D30-62378CE09430}"/>
    <dgm:cxn modelId="{7EE9F8B6-3B47-465E-BD5E-5BEA3035ACB3}" srcId="{A3CE3E12-F720-485F-A18F-BD71CC4C5738}" destId="{24C9F541-5A1A-4923-8672-3EA9513D1525}" srcOrd="13" destOrd="0" parTransId="{022D2EAF-8243-4BAE-A930-19BFE5C09D79}" sibTransId="{523BE58D-457F-45F3-B0B7-F4FD6BD9D7AA}"/>
    <dgm:cxn modelId="{151A4BB7-D195-1F47-B9A4-864C92818849}" type="presOf" srcId="{A3CE3E12-F720-485F-A18F-BD71CC4C5738}" destId="{774490C5-6F25-484C-B081-E723185592CF}" srcOrd="0" destOrd="0" presId="urn:microsoft.com/office/officeart/2005/8/layout/default"/>
    <dgm:cxn modelId="{79E2C9C2-5E88-4F5A-8361-0BC69EF8EEBF}" srcId="{A3CE3E12-F720-485F-A18F-BD71CC4C5738}" destId="{83CCC216-4CCD-4A87-AEA0-A56DDCF0E2EC}" srcOrd="11" destOrd="0" parTransId="{DE2FC2D0-71AB-4A2C-8EB0-444DF5CD5918}" sibTransId="{5471CBBD-1156-429A-8491-6043CB084BDA}"/>
    <dgm:cxn modelId="{518919C6-6AC5-4B23-AF5F-32EA76503184}" srcId="{A3CE3E12-F720-485F-A18F-BD71CC4C5738}" destId="{52DA2CA2-E001-45F1-AC55-7DD0FED4B3FA}" srcOrd="3" destOrd="0" parTransId="{3F227D21-6320-4B82-9050-EBCDFC340357}" sibTransId="{AD5E1D39-61BF-464E-AC6B-2E9F007C0710}"/>
    <dgm:cxn modelId="{636690CE-B190-A940-8499-00776C16E905}" type="presOf" srcId="{83CCC216-4CCD-4A87-AEA0-A56DDCF0E2EC}" destId="{8732BCFA-0B6C-1344-AD45-1EB8DBB53A3B}" srcOrd="0" destOrd="0" presId="urn:microsoft.com/office/officeart/2005/8/layout/default"/>
    <dgm:cxn modelId="{1CACBCD8-CBEA-7E40-9B84-5AB949EFFB1B}" type="presOf" srcId="{24C9F541-5A1A-4923-8672-3EA9513D1525}" destId="{64775607-D6F7-884D-960A-70AB59B254C3}" srcOrd="0" destOrd="0" presId="urn:microsoft.com/office/officeart/2005/8/layout/default"/>
    <dgm:cxn modelId="{2BA1C6DB-1E79-0A40-BF09-F3716EFB0108}" type="presOf" srcId="{488E9EF8-8988-473E-A3DE-CD87D867CB23}" destId="{68C10326-DD98-DE45-B44C-DA363901C3EF}" srcOrd="0" destOrd="0" presId="urn:microsoft.com/office/officeart/2005/8/layout/default"/>
    <dgm:cxn modelId="{5B5C28E5-4AF3-E641-B163-DF9F21E04196}" type="presOf" srcId="{331C5ABA-17AD-4D65-9FE8-C58B8B9C7CFD}" destId="{D72F1A42-7727-C243-9C0C-5FF7DF22C1F9}" srcOrd="0" destOrd="0" presId="urn:microsoft.com/office/officeart/2005/8/layout/default"/>
    <dgm:cxn modelId="{438568E7-0D9A-4B40-B69F-F0752DFDA337}" srcId="{A3CE3E12-F720-485F-A18F-BD71CC4C5738}" destId="{D7E3910B-C21F-41F2-82D4-9F85D8F1BB2D}" srcOrd="0" destOrd="0" parTransId="{377F29DC-18F6-4AC9-9D32-44A58B079235}" sibTransId="{D9AB4874-A94D-4FB5-A171-3EE29550FB39}"/>
    <dgm:cxn modelId="{9BF97EED-3149-F342-86F8-38CFEE590204}" type="presOf" srcId="{090634C3-5EA9-4748-994A-067A10AD507C}" destId="{C2CAB76D-AC53-364C-A1DB-45E94A573930}" srcOrd="0" destOrd="0" presId="urn:microsoft.com/office/officeart/2005/8/layout/default"/>
    <dgm:cxn modelId="{6F25CFEE-50CC-43E0-B718-3E176FC156BB}" srcId="{A3CE3E12-F720-485F-A18F-BD71CC4C5738}" destId="{6A697C1B-5D7B-4109-8A41-D7DDB20A9E73}" srcOrd="10" destOrd="0" parTransId="{D1F45A9E-0BB4-4AD1-B9F5-8D3C26A6830A}" sibTransId="{362D523B-33F6-4247-B96D-4E8DA9FE39DB}"/>
    <dgm:cxn modelId="{04D59CF6-896E-4A94-AECB-477B5D8AF25D}" srcId="{A3CE3E12-F720-485F-A18F-BD71CC4C5738}" destId="{488E9EF8-8988-473E-A3DE-CD87D867CB23}" srcOrd="8" destOrd="0" parTransId="{72CC7EDB-713D-423B-B973-5D27CB2CB90B}" sibTransId="{98BAB39B-E4CB-4690-9973-CCA0ED292CDC}"/>
    <dgm:cxn modelId="{5FB038FA-B09B-410C-8F47-1A465B26C690}" srcId="{A3CE3E12-F720-485F-A18F-BD71CC4C5738}" destId="{3BA7A48E-C180-45E8-94F0-3300D04B4A42}" srcOrd="5" destOrd="0" parTransId="{A44497C9-31C4-4E42-8523-644772F07CDF}" sibTransId="{56410625-C971-4620-BDF6-501D4E6EAD2A}"/>
    <dgm:cxn modelId="{7562D783-5D17-4749-9A03-8ED579F3E65F}" type="presParOf" srcId="{774490C5-6F25-484C-B081-E723185592CF}" destId="{069AAF85-4FCB-F545-9119-FD72B32BC120}" srcOrd="0" destOrd="0" presId="urn:microsoft.com/office/officeart/2005/8/layout/default"/>
    <dgm:cxn modelId="{19844210-BC10-4F46-B70A-D8F3E39CDE33}" type="presParOf" srcId="{774490C5-6F25-484C-B081-E723185592CF}" destId="{C47EF8BD-DA8D-B04A-8530-7B0B6D19F21D}" srcOrd="1" destOrd="0" presId="urn:microsoft.com/office/officeart/2005/8/layout/default"/>
    <dgm:cxn modelId="{D4ADAB0C-6C9D-244C-9617-EE288084CB20}" type="presParOf" srcId="{774490C5-6F25-484C-B081-E723185592CF}" destId="{A2C114B6-2FFA-7C4D-97E9-CCC912EEE27F}" srcOrd="2" destOrd="0" presId="urn:microsoft.com/office/officeart/2005/8/layout/default"/>
    <dgm:cxn modelId="{353D7F11-02B7-3744-9E52-107ECA413B9C}" type="presParOf" srcId="{774490C5-6F25-484C-B081-E723185592CF}" destId="{8A96A450-5DD9-F240-BD82-C989090A5FC8}" srcOrd="3" destOrd="0" presId="urn:microsoft.com/office/officeart/2005/8/layout/default"/>
    <dgm:cxn modelId="{D21C3683-BE3D-0E4B-9585-82DE6FFEC030}" type="presParOf" srcId="{774490C5-6F25-484C-B081-E723185592CF}" destId="{86F324A9-94EA-8745-AB3F-582F97BE318B}" srcOrd="4" destOrd="0" presId="urn:microsoft.com/office/officeart/2005/8/layout/default"/>
    <dgm:cxn modelId="{BDD91EC2-8AAD-4C4F-AA83-AA630348F0A5}" type="presParOf" srcId="{774490C5-6F25-484C-B081-E723185592CF}" destId="{4508EB3F-E6FB-1342-A531-7450BDC8FDDC}" srcOrd="5" destOrd="0" presId="urn:microsoft.com/office/officeart/2005/8/layout/default"/>
    <dgm:cxn modelId="{EB71A256-D185-D143-AC08-5D76692D68D3}" type="presParOf" srcId="{774490C5-6F25-484C-B081-E723185592CF}" destId="{3B53F601-D8B8-5C46-B948-8181F9634E50}" srcOrd="6" destOrd="0" presId="urn:microsoft.com/office/officeart/2005/8/layout/default"/>
    <dgm:cxn modelId="{704C1606-4671-0A4E-AE39-9CDA0F75435B}" type="presParOf" srcId="{774490C5-6F25-484C-B081-E723185592CF}" destId="{C1B510A7-BC49-1541-821A-01E2BBA0F5AE}" srcOrd="7" destOrd="0" presId="urn:microsoft.com/office/officeart/2005/8/layout/default"/>
    <dgm:cxn modelId="{D3D2FE4C-765A-5D4E-9737-42A37F754651}" type="presParOf" srcId="{774490C5-6F25-484C-B081-E723185592CF}" destId="{D3C95243-462E-5241-A348-028CF4D89CE0}" srcOrd="8" destOrd="0" presId="urn:microsoft.com/office/officeart/2005/8/layout/default"/>
    <dgm:cxn modelId="{99C9FEAC-F78F-8A45-8906-0D18F84207FD}" type="presParOf" srcId="{774490C5-6F25-484C-B081-E723185592CF}" destId="{DD8FE2F8-D705-9246-8273-AD4BFE74C6C4}" srcOrd="9" destOrd="0" presId="urn:microsoft.com/office/officeart/2005/8/layout/default"/>
    <dgm:cxn modelId="{09789BCF-C0EA-B94B-AC4F-88119A687574}" type="presParOf" srcId="{774490C5-6F25-484C-B081-E723185592CF}" destId="{6434CC98-DBE6-7246-B7B9-3CDD3D3A3128}" srcOrd="10" destOrd="0" presId="urn:microsoft.com/office/officeart/2005/8/layout/default"/>
    <dgm:cxn modelId="{56619F69-F70C-A949-97D0-FB9D7DD69535}" type="presParOf" srcId="{774490C5-6F25-484C-B081-E723185592CF}" destId="{B0327243-3104-8F46-8535-3E79006B167D}" srcOrd="11" destOrd="0" presId="urn:microsoft.com/office/officeart/2005/8/layout/default"/>
    <dgm:cxn modelId="{8ADA0425-5422-C54F-BFFC-28F9B344F324}" type="presParOf" srcId="{774490C5-6F25-484C-B081-E723185592CF}" destId="{C2CAB76D-AC53-364C-A1DB-45E94A573930}" srcOrd="12" destOrd="0" presId="urn:microsoft.com/office/officeart/2005/8/layout/default"/>
    <dgm:cxn modelId="{E6401915-9666-EF4C-9411-C8A36B0010AF}" type="presParOf" srcId="{774490C5-6F25-484C-B081-E723185592CF}" destId="{66CC1B43-A4E9-C745-B2A6-6058006C6351}" srcOrd="13" destOrd="0" presId="urn:microsoft.com/office/officeart/2005/8/layout/default"/>
    <dgm:cxn modelId="{7F12BA1E-7DC6-1D48-B7A8-959B7B212E24}" type="presParOf" srcId="{774490C5-6F25-484C-B081-E723185592CF}" destId="{C8A8E90E-F14C-5C4E-95A4-7AAE4A458994}" srcOrd="14" destOrd="0" presId="urn:microsoft.com/office/officeart/2005/8/layout/default"/>
    <dgm:cxn modelId="{2FBB72D5-1815-974F-8808-4B9C924BE3F5}" type="presParOf" srcId="{774490C5-6F25-484C-B081-E723185592CF}" destId="{C42B21EB-8503-9544-824C-67328A31ABB0}" srcOrd="15" destOrd="0" presId="urn:microsoft.com/office/officeart/2005/8/layout/default"/>
    <dgm:cxn modelId="{453348E6-35D7-5D49-83FD-B20E3A22B8BD}" type="presParOf" srcId="{774490C5-6F25-484C-B081-E723185592CF}" destId="{68C10326-DD98-DE45-B44C-DA363901C3EF}" srcOrd="16" destOrd="0" presId="urn:microsoft.com/office/officeart/2005/8/layout/default"/>
    <dgm:cxn modelId="{4C6BB496-3210-4B4E-ADD9-2345C33BCABD}" type="presParOf" srcId="{774490C5-6F25-484C-B081-E723185592CF}" destId="{C410C6C0-804F-1D4D-935A-59FDD8F07F70}" srcOrd="17" destOrd="0" presId="urn:microsoft.com/office/officeart/2005/8/layout/default"/>
    <dgm:cxn modelId="{0117CF7D-ACD3-6543-BDE8-8F08D63E8B32}" type="presParOf" srcId="{774490C5-6F25-484C-B081-E723185592CF}" destId="{383E1F64-9FFF-7340-8DFA-93C5F57A08F7}" srcOrd="18" destOrd="0" presId="urn:microsoft.com/office/officeart/2005/8/layout/default"/>
    <dgm:cxn modelId="{DCB34635-BC4D-F942-A695-7254D00F2D80}" type="presParOf" srcId="{774490C5-6F25-484C-B081-E723185592CF}" destId="{8912378B-C2A2-9942-BAD3-A972D34A7A68}" srcOrd="19" destOrd="0" presId="urn:microsoft.com/office/officeart/2005/8/layout/default"/>
    <dgm:cxn modelId="{B3B5ED41-19D3-7D43-830E-8D51ABA7EBBF}" type="presParOf" srcId="{774490C5-6F25-484C-B081-E723185592CF}" destId="{50B6FD86-D2D7-D640-A7A4-15DB4C263DA9}" srcOrd="20" destOrd="0" presId="urn:microsoft.com/office/officeart/2005/8/layout/default"/>
    <dgm:cxn modelId="{53F77AA1-62E4-C142-8913-E1777ED06685}" type="presParOf" srcId="{774490C5-6F25-484C-B081-E723185592CF}" destId="{13DF873E-52B2-5E44-8DDC-0FC2402E9892}" srcOrd="21" destOrd="0" presId="urn:microsoft.com/office/officeart/2005/8/layout/default"/>
    <dgm:cxn modelId="{8F41ADB9-009D-1646-8B7F-D44B09A11896}" type="presParOf" srcId="{774490C5-6F25-484C-B081-E723185592CF}" destId="{8732BCFA-0B6C-1344-AD45-1EB8DBB53A3B}" srcOrd="22" destOrd="0" presId="urn:microsoft.com/office/officeart/2005/8/layout/default"/>
    <dgm:cxn modelId="{2BD02B16-A4DF-CC49-A1CB-2ACCBC572CC0}" type="presParOf" srcId="{774490C5-6F25-484C-B081-E723185592CF}" destId="{3BAFD34E-89EB-574F-BA81-1CB91DCC3B3C}" srcOrd="23" destOrd="0" presId="urn:microsoft.com/office/officeart/2005/8/layout/default"/>
    <dgm:cxn modelId="{B9FB9CC7-B36F-564E-9592-0DA05ED358D3}" type="presParOf" srcId="{774490C5-6F25-484C-B081-E723185592CF}" destId="{E98DB716-CE3B-E249-B1ED-079FA24B96C0}" srcOrd="24" destOrd="0" presId="urn:microsoft.com/office/officeart/2005/8/layout/default"/>
    <dgm:cxn modelId="{A2A3E1AE-0B5B-E940-A31D-6217E8638EE5}" type="presParOf" srcId="{774490C5-6F25-484C-B081-E723185592CF}" destId="{1443814A-0CCA-9D4F-9E7D-7BD83FA2ECE9}" srcOrd="25" destOrd="0" presId="urn:microsoft.com/office/officeart/2005/8/layout/default"/>
    <dgm:cxn modelId="{44A0D6C1-75CC-A94E-A8B7-B9543C1EDD0F}" type="presParOf" srcId="{774490C5-6F25-484C-B081-E723185592CF}" destId="{64775607-D6F7-884D-960A-70AB59B254C3}" srcOrd="26" destOrd="0" presId="urn:microsoft.com/office/officeart/2005/8/layout/default"/>
    <dgm:cxn modelId="{3C284DD6-1C0C-AB47-9579-6D44E895B757}" type="presParOf" srcId="{774490C5-6F25-484C-B081-E723185592CF}" destId="{4DB27480-EA02-494A-9286-99A8C8CE47FD}" srcOrd="27" destOrd="0" presId="urn:microsoft.com/office/officeart/2005/8/layout/default"/>
    <dgm:cxn modelId="{F3E0F691-4094-9E49-90BF-833483A5DA32}" type="presParOf" srcId="{774490C5-6F25-484C-B081-E723185592CF}" destId="{D72F1A42-7727-C243-9C0C-5FF7DF22C1F9}" srcOrd="2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961773-3702-C444-BCA4-02DF1784E032}">
      <dsp:nvSpPr>
        <dsp:cNvPr id="0" name=""/>
        <dsp:cNvSpPr/>
      </dsp:nvSpPr>
      <dsp:spPr>
        <a:xfrm>
          <a:off x="0" y="149121"/>
          <a:ext cx="4867148" cy="50420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A. En un lugar de la Mancha, de cuyo nombre no quiero acordarme, no ha mucho tiempo que </a:t>
          </a:r>
          <a:r>
            <a:rPr lang="es-ES" sz="1500" kern="1200" dirty="0" err="1"/>
            <a:t>vivía</a:t>
          </a:r>
          <a:r>
            <a:rPr lang="es-ES" sz="1500" kern="1200" dirty="0"/>
            <a:t> un hidalgo de los de </a:t>
          </a:r>
          <a:r>
            <a:rPr lang="es-ES" sz="1500" u="sng" kern="1200" dirty="0"/>
            <a:t>lanza en astillero</a:t>
          </a:r>
          <a:r>
            <a:rPr lang="es-ES" sz="1500" kern="1200" dirty="0"/>
            <a:t>, </a:t>
          </a:r>
          <a:r>
            <a:rPr lang="es-ES" sz="1500" u="sng" kern="1200" dirty="0"/>
            <a:t>adarga antigua</a:t>
          </a:r>
          <a:r>
            <a:rPr lang="es-ES" sz="1500" kern="1200" dirty="0"/>
            <a:t>, </a:t>
          </a:r>
          <a:r>
            <a:rPr lang="es-ES" sz="1500" u="sng" kern="1200" dirty="0" err="1"/>
            <a:t>rocín</a:t>
          </a:r>
          <a:r>
            <a:rPr lang="es-ES" sz="1500" u="sng" kern="1200" dirty="0"/>
            <a:t> flaco</a:t>
          </a:r>
          <a:r>
            <a:rPr lang="es-ES" sz="1500" kern="1200" dirty="0"/>
            <a:t> y galgo corredor. </a:t>
          </a:r>
          <a:r>
            <a:rPr lang="es-ES" sz="1500" u="sng" kern="1200" dirty="0"/>
            <a:t>Una olla</a:t>
          </a:r>
          <a:r>
            <a:rPr lang="es-ES" sz="1500" kern="1200" dirty="0"/>
            <a:t> de algo </a:t>
          </a:r>
          <a:r>
            <a:rPr lang="es-ES" sz="1500" kern="1200" dirty="0" err="1"/>
            <a:t>más</a:t>
          </a:r>
          <a:r>
            <a:rPr lang="es-ES" sz="1500" kern="1200" dirty="0"/>
            <a:t> vaca que carnero, </a:t>
          </a:r>
          <a:r>
            <a:rPr lang="es-ES" sz="1500" u="sng" kern="1200" dirty="0" err="1"/>
            <a:t>salpicón</a:t>
          </a:r>
          <a:r>
            <a:rPr lang="es-ES" sz="1500" kern="1200" dirty="0"/>
            <a:t> las </a:t>
          </a:r>
          <a:r>
            <a:rPr lang="es-ES" sz="1500" kern="1200" dirty="0" err="1"/>
            <a:t>más</a:t>
          </a:r>
          <a:r>
            <a:rPr lang="es-ES" sz="1500" kern="1200" dirty="0"/>
            <a:t> noches, </a:t>
          </a:r>
          <a:r>
            <a:rPr lang="es-ES" sz="1500" u="sng" kern="1200" dirty="0"/>
            <a:t>duelos y quebrantos</a:t>
          </a:r>
          <a:r>
            <a:rPr lang="es-ES" sz="1500" kern="1200" dirty="0"/>
            <a:t> los </a:t>
          </a:r>
          <a:r>
            <a:rPr lang="es-ES" sz="1500" kern="1200" dirty="0" err="1"/>
            <a:t>sábados</a:t>
          </a:r>
          <a:r>
            <a:rPr lang="es-ES" sz="1500" kern="1200" dirty="0"/>
            <a:t>, lentejas los viernes, </a:t>
          </a:r>
          <a:r>
            <a:rPr lang="es-ES" sz="1500" kern="1200" dirty="0" err="1"/>
            <a:t>algún</a:t>
          </a:r>
          <a:r>
            <a:rPr lang="es-ES" sz="1500" kern="1200" dirty="0"/>
            <a:t> palomino de </a:t>
          </a:r>
          <a:r>
            <a:rPr lang="es-ES" sz="1500" kern="1200" dirty="0" err="1"/>
            <a:t>añadidura</a:t>
          </a:r>
          <a:r>
            <a:rPr lang="es-ES" sz="1500" kern="1200" dirty="0"/>
            <a:t> los domingos, </a:t>
          </a:r>
          <a:r>
            <a:rPr lang="es-ES" sz="1500" kern="1200" dirty="0" err="1"/>
            <a:t>consumían</a:t>
          </a:r>
          <a:r>
            <a:rPr lang="es-ES" sz="1500" kern="1200" dirty="0"/>
            <a:t> las tres partes de su hacienda. El resto </a:t>
          </a:r>
          <a:r>
            <a:rPr lang="es-ES" sz="1500" kern="1200" dirty="0" err="1"/>
            <a:t>della</a:t>
          </a:r>
          <a:r>
            <a:rPr lang="es-ES" sz="1500" kern="1200" dirty="0"/>
            <a:t> </a:t>
          </a:r>
          <a:r>
            <a:rPr lang="es-ES" sz="1500" kern="1200" dirty="0" err="1"/>
            <a:t>concluían</a:t>
          </a:r>
          <a:r>
            <a:rPr lang="es-ES" sz="1500" kern="1200" dirty="0"/>
            <a:t> </a:t>
          </a:r>
          <a:r>
            <a:rPr lang="es-ES" sz="1500" u="sng" kern="1200" dirty="0"/>
            <a:t>sayo de velarte</a:t>
          </a:r>
          <a:r>
            <a:rPr lang="es-ES" sz="1500" kern="1200" dirty="0"/>
            <a:t>, </a:t>
          </a:r>
          <a:r>
            <a:rPr lang="es-ES" sz="1500" u="sng" kern="1200" dirty="0"/>
            <a:t>calzas de velludo</a:t>
          </a:r>
          <a:r>
            <a:rPr lang="es-ES" sz="1500" kern="1200" dirty="0"/>
            <a:t> para las fiestas, con sus </a:t>
          </a:r>
          <a:r>
            <a:rPr lang="es-ES" sz="1500" u="sng" kern="1200" dirty="0"/>
            <a:t>pantuflos</a:t>
          </a:r>
          <a:r>
            <a:rPr lang="es-ES" sz="1500" kern="1200" dirty="0"/>
            <a:t> de lo mesmo, y los </a:t>
          </a:r>
          <a:r>
            <a:rPr lang="es-ES" sz="1500" kern="1200" dirty="0" err="1"/>
            <a:t>días</a:t>
          </a:r>
          <a:r>
            <a:rPr lang="es-ES" sz="1500" kern="1200" dirty="0"/>
            <a:t> de entre semana se honraba con su </a:t>
          </a:r>
          <a:r>
            <a:rPr lang="es-ES" sz="1500" u="sng" kern="1200" dirty="0" err="1"/>
            <a:t>vellori</a:t>
          </a:r>
          <a:r>
            <a:rPr lang="es-ES" sz="1500" u="sng" kern="1200" dirty="0"/>
            <a:t>́</a:t>
          </a:r>
          <a:r>
            <a:rPr lang="es-ES" sz="1500" kern="1200" dirty="0"/>
            <a:t> de lo </a:t>
          </a:r>
          <a:r>
            <a:rPr lang="es-ES" sz="1500" kern="1200" dirty="0" err="1"/>
            <a:t>más</a:t>
          </a:r>
          <a:r>
            <a:rPr lang="es-ES" sz="1500" kern="1200" dirty="0"/>
            <a:t> fino. </a:t>
          </a:r>
          <a:r>
            <a:rPr lang="es-ES" sz="1500" kern="1200" dirty="0" err="1"/>
            <a:t>Tenía</a:t>
          </a:r>
          <a:r>
            <a:rPr lang="es-ES" sz="1500" kern="1200" dirty="0"/>
            <a:t> en su casa una ama que pasaba de los cuarenta y una sobrina que no llegaba a los veinte, y un mozo de campo y plaza que </a:t>
          </a:r>
          <a:r>
            <a:rPr lang="es-ES" sz="1500" kern="1200" dirty="0" err="1"/>
            <a:t>asi</a:t>
          </a:r>
          <a:r>
            <a:rPr lang="es-ES" sz="1500" kern="1200" dirty="0"/>
            <a:t>́ ensillaba el </a:t>
          </a:r>
          <a:r>
            <a:rPr lang="es-ES" sz="1500" kern="1200" dirty="0" err="1"/>
            <a:t>rocín</a:t>
          </a:r>
          <a:r>
            <a:rPr lang="es-ES" sz="1500" kern="1200" dirty="0"/>
            <a:t> como tomaba la podadera. Frisaba la edad de nuestro hidalgo con los cincuenta </a:t>
          </a:r>
          <a:r>
            <a:rPr lang="es-ES" sz="1500" kern="1200" dirty="0" err="1"/>
            <a:t>años</a:t>
          </a:r>
          <a:r>
            <a:rPr lang="es-ES" sz="1500" kern="1200" dirty="0"/>
            <a:t>. Era de </a:t>
          </a:r>
          <a:r>
            <a:rPr lang="es-ES" sz="1500" kern="1200" dirty="0" err="1"/>
            <a:t>complexión</a:t>
          </a:r>
          <a:r>
            <a:rPr lang="es-ES" sz="1500" kern="1200" dirty="0"/>
            <a:t> recia, seco de carnes, enjuto de rostro, gran madrugador y amigo de la caza. </a:t>
          </a:r>
          <a:endParaRPr lang="en-US" sz="1500" kern="1200" dirty="0"/>
        </a:p>
      </dsp:txBody>
      <dsp:txXfrm>
        <a:off x="142554" y="291675"/>
        <a:ext cx="4582040" cy="4756953"/>
      </dsp:txXfrm>
    </dsp:sp>
    <dsp:sp modelId="{D397D8AA-545A-2446-B838-39875F2D62DF}">
      <dsp:nvSpPr>
        <dsp:cNvPr id="0" name=""/>
        <dsp:cNvSpPr/>
      </dsp:nvSpPr>
      <dsp:spPr>
        <a:xfrm rot="13783">
          <a:off x="5354429" y="2080407"/>
          <a:ext cx="1033053" cy="120705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5354430" y="2321196"/>
        <a:ext cx="723137" cy="724232"/>
      </dsp:txXfrm>
    </dsp:sp>
    <dsp:sp modelId="{97FAB93D-7EE2-2948-B70C-7A8994E2D155}">
      <dsp:nvSpPr>
        <dsp:cNvPr id="0" name=""/>
        <dsp:cNvSpPr/>
      </dsp:nvSpPr>
      <dsp:spPr>
        <a:xfrm>
          <a:off x="6816290" y="176449"/>
          <a:ext cx="4867148" cy="50420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B. </a:t>
          </a:r>
          <a:r>
            <a:rPr lang="es-ES" sz="1500" kern="1200" dirty="0">
              <a:latin typeface="Futura Medium" panose="020B0602020204020303" pitchFamily="34" charset="-79"/>
              <a:cs typeface="Futura Medium" panose="020B0602020204020303" pitchFamily="34" charset="-79"/>
            </a:rPr>
            <a:t>En un lugar de la Mancha, de cuyo nombre no quiero acordarme, </a:t>
          </a:r>
          <a:r>
            <a:rPr lang="es-ES" sz="1500" kern="1200" dirty="0" err="1">
              <a:latin typeface="Futura Medium" panose="020B0602020204020303" pitchFamily="34" charset="-79"/>
              <a:cs typeface="Futura Medium" panose="020B0602020204020303" pitchFamily="34" charset="-79"/>
            </a:rPr>
            <a:t>vivía</a:t>
          </a:r>
          <a:r>
            <a:rPr lang="es-ES" sz="1500" kern="1200" dirty="0">
              <a:latin typeface="Futura Medium" panose="020B0602020204020303" pitchFamily="34" charset="-79"/>
              <a:cs typeface="Futura Medium" panose="020B0602020204020303" pitchFamily="34" charset="-79"/>
            </a:rPr>
            <a:t> no hace mucho un hidalgo de los de lanza en ristre, escudo antiguo, </a:t>
          </a:r>
          <a:r>
            <a:rPr lang="es-ES" sz="1500" kern="1200" dirty="0" err="1">
              <a:latin typeface="Futura Medium" panose="020B0602020204020303" pitchFamily="34" charset="-79"/>
              <a:cs typeface="Futura Medium" panose="020B0602020204020303" pitchFamily="34" charset="-79"/>
            </a:rPr>
            <a:t>rocín</a:t>
          </a:r>
          <a:r>
            <a:rPr lang="es-ES" sz="1500" kern="1200" dirty="0">
              <a:latin typeface="Futura Medium" panose="020B0602020204020303" pitchFamily="34" charset="-79"/>
              <a:cs typeface="Futura Medium" panose="020B0602020204020303" pitchFamily="34" charset="-79"/>
            </a:rPr>
            <a:t> flaco y galgo corredor. </a:t>
          </a:r>
          <a:r>
            <a:rPr lang="es-ES" sz="1500" kern="1200" dirty="0" err="1">
              <a:latin typeface="Futura Medium" panose="020B0602020204020303" pitchFamily="34" charset="-79"/>
              <a:cs typeface="Futura Medium" panose="020B0602020204020303" pitchFamily="34" charset="-79"/>
            </a:rPr>
            <a:t>Consumían</a:t>
          </a:r>
          <a:r>
            <a:rPr lang="es-ES" sz="1500" kern="1200" dirty="0">
              <a:latin typeface="Futura Medium" panose="020B0602020204020303" pitchFamily="34" charset="-79"/>
              <a:cs typeface="Futura Medium" panose="020B0602020204020303" pitchFamily="34" charset="-79"/>
            </a:rPr>
            <a:t> tres partes de su hacienda una olla con algo </a:t>
          </a:r>
          <a:r>
            <a:rPr lang="es-ES" sz="1500" kern="1200" dirty="0" err="1">
              <a:latin typeface="Futura Medium" panose="020B0602020204020303" pitchFamily="34" charset="-79"/>
              <a:cs typeface="Futura Medium" panose="020B0602020204020303" pitchFamily="34" charset="-79"/>
            </a:rPr>
            <a:t>más</a:t>
          </a:r>
          <a:r>
            <a:rPr lang="es-ES" sz="1500" kern="1200" dirty="0">
              <a:latin typeface="Futura Medium" panose="020B0602020204020303" pitchFamily="34" charset="-79"/>
              <a:cs typeface="Futura Medium" panose="020B0602020204020303" pitchFamily="34" charset="-79"/>
            </a:rPr>
            <a:t> de vaca que carnero, ropa vieja casi todas las noches, huevos con torreznos los </a:t>
          </a:r>
          <a:r>
            <a:rPr lang="es-ES" sz="1500" kern="1200" dirty="0" err="1">
              <a:latin typeface="Futura Medium" panose="020B0602020204020303" pitchFamily="34" charset="-79"/>
              <a:cs typeface="Futura Medium" panose="020B0602020204020303" pitchFamily="34" charset="-79"/>
            </a:rPr>
            <a:t>sábados</a:t>
          </a:r>
          <a:r>
            <a:rPr lang="es-ES" sz="1500" kern="1200" dirty="0">
              <a:latin typeface="Futura Medium" panose="020B0602020204020303" pitchFamily="34" charset="-79"/>
              <a:cs typeface="Futura Medium" panose="020B0602020204020303" pitchFamily="34" charset="-79"/>
            </a:rPr>
            <a:t>, lentejas los viernes y </a:t>
          </a:r>
          <a:r>
            <a:rPr lang="es-ES" sz="1500" kern="1200" dirty="0" err="1">
              <a:latin typeface="Futura Medium" panose="020B0602020204020303" pitchFamily="34" charset="-79"/>
              <a:cs typeface="Futura Medium" panose="020B0602020204020303" pitchFamily="34" charset="-79"/>
            </a:rPr>
            <a:t>algún</a:t>
          </a:r>
          <a:r>
            <a:rPr lang="es-ES" sz="1500" kern="1200" dirty="0">
              <a:latin typeface="Futura Medium" panose="020B0602020204020303" pitchFamily="34" charset="-79"/>
              <a:cs typeface="Futura Medium" panose="020B0602020204020303" pitchFamily="34" charset="-79"/>
            </a:rPr>
            <a:t> palomino de </a:t>
          </a:r>
          <a:r>
            <a:rPr lang="es-ES" sz="1500" kern="1200" dirty="0" err="1">
              <a:latin typeface="Futura Medium" panose="020B0602020204020303" pitchFamily="34" charset="-79"/>
              <a:cs typeface="Futura Medium" panose="020B0602020204020303" pitchFamily="34" charset="-79"/>
            </a:rPr>
            <a:t>añadidura</a:t>
          </a:r>
          <a:r>
            <a:rPr lang="es-ES" sz="1500" kern="1200" dirty="0">
              <a:latin typeface="Futura Medium" panose="020B0602020204020303" pitchFamily="34" charset="-79"/>
              <a:cs typeface="Futura Medium" panose="020B0602020204020303" pitchFamily="34" charset="-79"/>
            </a:rPr>
            <a:t> los domingos. El resto de ella lo </a:t>
          </a:r>
          <a:r>
            <a:rPr lang="es-ES" sz="1500" kern="1200" dirty="0" err="1">
              <a:latin typeface="Futura Medium" panose="020B0602020204020303" pitchFamily="34" charset="-79"/>
              <a:cs typeface="Futura Medium" panose="020B0602020204020303" pitchFamily="34" charset="-79"/>
            </a:rPr>
            <a:t>concluían</a:t>
          </a:r>
          <a:r>
            <a:rPr lang="es-ES" sz="1500" kern="1200" dirty="0">
              <a:latin typeface="Futura Medium" panose="020B0602020204020303" pitchFamily="34" charset="-79"/>
              <a:cs typeface="Futura Medium" panose="020B0602020204020303" pitchFamily="34" charset="-79"/>
            </a:rPr>
            <a:t> un sayo de velarte negro y, para las fiestas, calzas de terciopelo con sus pantuflos a juego, </a:t>
          </a:r>
          <a:r>
            <a:rPr lang="es-ES" sz="1500" kern="1200" dirty="0" err="1">
              <a:latin typeface="Futura Medium" panose="020B0602020204020303" pitchFamily="34" charset="-79"/>
              <a:cs typeface="Futura Medium" panose="020B0602020204020303" pitchFamily="34" charset="-79"/>
            </a:rPr>
            <a:t>honrándose</a:t>
          </a:r>
          <a:r>
            <a:rPr lang="es-ES" sz="1500" kern="1200" dirty="0">
              <a:latin typeface="Futura Medium" panose="020B0602020204020303" pitchFamily="34" charset="-79"/>
              <a:cs typeface="Futura Medium" panose="020B0602020204020303" pitchFamily="34" charset="-79"/>
            </a:rPr>
            <a:t> entre semana con un traje pardo de lo </a:t>
          </a:r>
          <a:r>
            <a:rPr lang="es-ES" sz="1500" kern="1200" dirty="0" err="1">
              <a:latin typeface="Futura Medium" panose="020B0602020204020303" pitchFamily="34" charset="-79"/>
              <a:cs typeface="Futura Medium" panose="020B0602020204020303" pitchFamily="34" charset="-79"/>
            </a:rPr>
            <a:t>más</a:t>
          </a:r>
          <a:r>
            <a:rPr lang="es-ES" sz="1500" kern="1200" dirty="0">
              <a:latin typeface="Futura Medium" panose="020B0602020204020303" pitchFamily="34" charset="-79"/>
              <a:cs typeface="Futura Medium" panose="020B0602020204020303" pitchFamily="34" charset="-79"/>
            </a:rPr>
            <a:t> fino.                                                    </a:t>
          </a:r>
          <a:r>
            <a:rPr lang="es-ES" sz="1500" kern="1200" dirty="0" err="1">
              <a:latin typeface="Futura Medium" panose="020B0602020204020303" pitchFamily="34" charset="-79"/>
              <a:cs typeface="Futura Medium" panose="020B0602020204020303" pitchFamily="34" charset="-79"/>
            </a:rPr>
            <a:t>Tenía</a:t>
          </a:r>
          <a:r>
            <a:rPr lang="es-ES" sz="1500" kern="1200" dirty="0">
              <a:latin typeface="Futura Medium" panose="020B0602020204020303" pitchFamily="34" charset="-79"/>
              <a:cs typeface="Futura Medium" panose="020B0602020204020303" pitchFamily="34" charset="-79"/>
            </a:rPr>
            <a:t> en su casa un ama que pasaba de los cuarenta y una sobrina que no llegaba a los veinte, y un mozo de campo y cuadra que lo mismo ensillaba el </a:t>
          </a:r>
          <a:r>
            <a:rPr lang="es-ES" sz="1500" kern="1200" dirty="0" err="1">
              <a:latin typeface="Futura Medium" panose="020B0602020204020303" pitchFamily="34" charset="-79"/>
              <a:cs typeface="Futura Medium" panose="020B0602020204020303" pitchFamily="34" charset="-79"/>
            </a:rPr>
            <a:t>rocín</a:t>
          </a:r>
          <a:r>
            <a:rPr lang="es-ES" sz="1500" kern="1200" dirty="0">
              <a:latin typeface="Futura Medium" panose="020B0602020204020303" pitchFamily="34" charset="-79"/>
              <a:cs typeface="Futura Medium" panose="020B0602020204020303" pitchFamily="34" charset="-79"/>
            </a:rPr>
            <a:t> que tomaba la podadera. Frisaba la edad de nuestro hidalgo los cincuenta </a:t>
          </a:r>
          <a:r>
            <a:rPr lang="es-ES" sz="1500" kern="1200" dirty="0" err="1">
              <a:latin typeface="Futura Medium" panose="020B0602020204020303" pitchFamily="34" charset="-79"/>
              <a:cs typeface="Futura Medium" panose="020B0602020204020303" pitchFamily="34" charset="-79"/>
            </a:rPr>
            <a:t>años</a:t>
          </a:r>
          <a:r>
            <a:rPr lang="es-ES" sz="1500" kern="1200" dirty="0">
              <a:latin typeface="Futura Medium" panose="020B0602020204020303" pitchFamily="34" charset="-79"/>
              <a:cs typeface="Futura Medium" panose="020B0602020204020303" pitchFamily="34" charset="-79"/>
            </a:rPr>
            <a:t>. Era de </a:t>
          </a:r>
          <a:r>
            <a:rPr lang="es-ES" sz="1500" kern="1200" dirty="0" err="1">
              <a:latin typeface="Futura Medium" panose="020B0602020204020303" pitchFamily="34" charset="-79"/>
              <a:cs typeface="Futura Medium" panose="020B0602020204020303" pitchFamily="34" charset="-79"/>
            </a:rPr>
            <a:t>complexión</a:t>
          </a:r>
          <a:r>
            <a:rPr lang="es-ES" sz="1500" kern="1200" dirty="0">
              <a:latin typeface="Futura Medium" panose="020B0602020204020303" pitchFamily="34" charset="-79"/>
              <a:cs typeface="Futura Medium" panose="020B0602020204020303" pitchFamily="34" charset="-79"/>
            </a:rPr>
            <a:t> recia, seco de carnes, enjuto de rostro, gran madrugador y amigo de la caza. (Destino, Trapiello, 2015)</a:t>
          </a:r>
          <a:endParaRPr lang="en-US" sz="1500" kern="1200" dirty="0">
            <a:latin typeface="Futura Medium" panose="020B0602020204020303" pitchFamily="34" charset="-79"/>
            <a:cs typeface="Futura Medium" panose="020B0602020204020303" pitchFamily="34" charset="-79"/>
          </a:endParaRPr>
        </a:p>
      </dsp:txBody>
      <dsp:txXfrm>
        <a:off x="6958844" y="319003"/>
        <a:ext cx="4582040" cy="47569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14EFB7-965F-1946-BBBF-4F8127EA4515}">
      <dsp:nvSpPr>
        <dsp:cNvPr id="0" name=""/>
        <dsp:cNvSpPr/>
      </dsp:nvSpPr>
      <dsp:spPr>
        <a:xfrm>
          <a:off x="4085" y="194041"/>
          <a:ext cx="2212070" cy="132724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a. Persona que pertenecía al estamento más bajo de la nobleza y generalmente pobre. </a:t>
          </a:r>
          <a:endParaRPr lang="en-US" sz="1200" kern="1200"/>
        </a:p>
      </dsp:txBody>
      <dsp:txXfrm>
        <a:off x="4085" y="194041"/>
        <a:ext cx="2212070" cy="1327242"/>
      </dsp:txXfrm>
    </dsp:sp>
    <dsp:sp modelId="{9A50FD8B-D240-7346-B4C6-89B1B34EDA37}">
      <dsp:nvSpPr>
        <dsp:cNvPr id="0" name=""/>
        <dsp:cNvSpPr/>
      </dsp:nvSpPr>
      <dsp:spPr>
        <a:xfrm>
          <a:off x="2437363" y="194041"/>
          <a:ext cx="2212070" cy="132724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b. El astillero era un estante o soporte donde se colocaban lanzas y otras armas. Lanza en ristre, preparada para ser usada</a:t>
          </a:r>
          <a:endParaRPr lang="en-US" sz="1200" kern="1200" dirty="0"/>
        </a:p>
      </dsp:txBody>
      <dsp:txXfrm>
        <a:off x="2437363" y="194041"/>
        <a:ext cx="2212070" cy="1327242"/>
      </dsp:txXfrm>
    </dsp:sp>
    <dsp:sp modelId="{719DD776-89D3-D346-9682-258A7D3C91CB}">
      <dsp:nvSpPr>
        <dsp:cNvPr id="0" name=""/>
        <dsp:cNvSpPr/>
      </dsp:nvSpPr>
      <dsp:spPr>
        <a:xfrm>
          <a:off x="4870641" y="194041"/>
          <a:ext cx="2212070" cy="132724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c. Es un escudo ovalado o en forma de corazón, hecho de varias capas de cuero curtido y cosido, muy usado en la Península Ibérica por la caballería musulmana y luego cristiana, </a:t>
          </a:r>
          <a:endParaRPr lang="en-US" sz="1200" kern="1200"/>
        </a:p>
      </dsp:txBody>
      <dsp:txXfrm>
        <a:off x="4870641" y="194041"/>
        <a:ext cx="2212070" cy="1327242"/>
      </dsp:txXfrm>
    </dsp:sp>
    <dsp:sp modelId="{183240B6-ED96-E847-AF5B-BACF7DCE4F83}">
      <dsp:nvSpPr>
        <dsp:cNvPr id="0" name=""/>
        <dsp:cNvSpPr/>
      </dsp:nvSpPr>
      <dsp:spPr>
        <a:xfrm>
          <a:off x="7303919" y="194041"/>
          <a:ext cx="2212070" cy="132724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d. Caballo de trabajo no muy grande, descrito como pobre, delgado y de poca fuerza.</a:t>
          </a:r>
          <a:endParaRPr lang="en-US" sz="1200" kern="1200"/>
        </a:p>
      </dsp:txBody>
      <dsp:txXfrm>
        <a:off x="7303919" y="194041"/>
        <a:ext cx="2212070" cy="1327242"/>
      </dsp:txXfrm>
    </dsp:sp>
    <dsp:sp modelId="{1E4C62C0-F63E-D249-A6A3-4B4EAEEA64DF}">
      <dsp:nvSpPr>
        <dsp:cNvPr id="0" name=""/>
        <dsp:cNvSpPr/>
      </dsp:nvSpPr>
      <dsp:spPr>
        <a:xfrm>
          <a:off x="9737197" y="194041"/>
          <a:ext cx="2212070" cy="132724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e. Un perro de la raza galgo, conocido por su gran velocidad y aptitud para correr, especialmente en la caza o en carreras. </a:t>
          </a:r>
          <a:endParaRPr lang="en-US" sz="1200" kern="1200"/>
        </a:p>
      </dsp:txBody>
      <dsp:txXfrm>
        <a:off x="9737197" y="194041"/>
        <a:ext cx="2212070" cy="1327242"/>
      </dsp:txXfrm>
    </dsp:sp>
    <dsp:sp modelId="{93C0DDFB-88B5-884D-AADE-6273AB551784}">
      <dsp:nvSpPr>
        <dsp:cNvPr id="0" name=""/>
        <dsp:cNvSpPr/>
      </dsp:nvSpPr>
      <dsp:spPr>
        <a:xfrm>
          <a:off x="4085" y="1742490"/>
          <a:ext cx="2212070" cy="132724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f.  Un fiambre que se hacía con la carne que había sobrado de la olla, aderezado con vinagre pimienta y sal. </a:t>
          </a:r>
          <a:endParaRPr lang="en-US" sz="1200" kern="1200"/>
        </a:p>
      </dsp:txBody>
      <dsp:txXfrm>
        <a:off x="4085" y="1742490"/>
        <a:ext cx="2212070" cy="1327242"/>
      </dsp:txXfrm>
    </dsp:sp>
    <dsp:sp modelId="{46D1F825-91BD-F946-8208-C272DC71E477}">
      <dsp:nvSpPr>
        <dsp:cNvPr id="0" name=""/>
        <dsp:cNvSpPr/>
      </dsp:nvSpPr>
      <dsp:spPr>
        <a:xfrm>
          <a:off x="2437363" y="1742490"/>
          <a:ext cx="2212070" cy="132724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g. Prenda de vestir holgada y sin botones que cubría el cuerpo hasta la rodilla. </a:t>
          </a:r>
          <a:endParaRPr lang="en-US" sz="1200" kern="1200"/>
        </a:p>
      </dsp:txBody>
      <dsp:txXfrm>
        <a:off x="2437363" y="1742490"/>
        <a:ext cx="2212070" cy="1327242"/>
      </dsp:txXfrm>
    </dsp:sp>
    <dsp:sp modelId="{FDD193DF-B74C-B840-84EB-BA157096AE10}">
      <dsp:nvSpPr>
        <dsp:cNvPr id="0" name=""/>
        <dsp:cNvSpPr/>
      </dsp:nvSpPr>
      <dsp:spPr>
        <a:xfrm>
          <a:off x="4870641" y="1742490"/>
          <a:ext cx="2212070" cy="132724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h. Derivada de «vellón», un paño negro muy fino de lana de gran calidad</a:t>
          </a:r>
          <a:endParaRPr lang="en-US" sz="1200" kern="1200"/>
        </a:p>
      </dsp:txBody>
      <dsp:txXfrm>
        <a:off x="4870641" y="1742490"/>
        <a:ext cx="2212070" cy="1327242"/>
      </dsp:txXfrm>
    </dsp:sp>
    <dsp:sp modelId="{901A491D-E308-904A-80BC-A8F5B03E8B32}">
      <dsp:nvSpPr>
        <dsp:cNvPr id="0" name=""/>
        <dsp:cNvSpPr/>
      </dsp:nvSpPr>
      <dsp:spPr>
        <a:xfrm>
          <a:off x="7303919" y="1742490"/>
          <a:ext cx="2212070" cy="132724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i. Medias que cubrían las piernas </a:t>
          </a:r>
          <a:endParaRPr lang="en-US" sz="1200" kern="1200"/>
        </a:p>
      </dsp:txBody>
      <dsp:txXfrm>
        <a:off x="7303919" y="1742490"/>
        <a:ext cx="2212070" cy="1327242"/>
      </dsp:txXfrm>
    </dsp:sp>
    <dsp:sp modelId="{080142D1-4A77-2943-9AD8-DD31910D7578}">
      <dsp:nvSpPr>
        <dsp:cNvPr id="0" name=""/>
        <dsp:cNvSpPr/>
      </dsp:nvSpPr>
      <dsp:spPr>
        <a:xfrm>
          <a:off x="9737197" y="1742490"/>
          <a:ext cx="2212070" cy="132724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j. Tejido fino y suave como el terciopelo de color pardo</a:t>
          </a:r>
          <a:endParaRPr lang="en-US" sz="1200" kern="1200"/>
        </a:p>
      </dsp:txBody>
      <dsp:txXfrm>
        <a:off x="9737197" y="1742490"/>
        <a:ext cx="2212070" cy="1327242"/>
      </dsp:txXfrm>
    </dsp:sp>
    <dsp:sp modelId="{AE12B9BA-2C43-484A-8E06-D9375A0D66EC}">
      <dsp:nvSpPr>
        <dsp:cNvPr id="0" name=""/>
        <dsp:cNvSpPr/>
      </dsp:nvSpPr>
      <dsp:spPr>
        <a:xfrm>
          <a:off x="4085" y="3290940"/>
          <a:ext cx="2212070" cy="132724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k. Calzado que se ponía sobre otros zapatos para abrigarse o para cubrirlos con un tejido más fino. </a:t>
          </a:r>
          <a:endParaRPr lang="en-US" sz="1200" kern="1200"/>
        </a:p>
      </dsp:txBody>
      <dsp:txXfrm>
        <a:off x="4085" y="3290940"/>
        <a:ext cx="2212070" cy="1327242"/>
      </dsp:txXfrm>
    </dsp:sp>
    <dsp:sp modelId="{71D4FDCF-356B-DB43-983B-04E1EF6112A8}">
      <dsp:nvSpPr>
        <dsp:cNvPr id="0" name=""/>
        <dsp:cNvSpPr/>
      </dsp:nvSpPr>
      <dsp:spPr>
        <a:xfrm>
          <a:off x="2437363" y="3290940"/>
          <a:ext cx="2212070" cy="132724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l.  Paño entrefino, de color crema claro o de lana sin teñir</a:t>
          </a:r>
          <a:endParaRPr lang="en-US" sz="1200" kern="1200"/>
        </a:p>
      </dsp:txBody>
      <dsp:txXfrm>
        <a:off x="2437363" y="3290940"/>
        <a:ext cx="2212070" cy="1327242"/>
      </dsp:txXfrm>
    </dsp:sp>
    <dsp:sp modelId="{3C383702-8F28-3642-94E6-F7CBD648EE83}">
      <dsp:nvSpPr>
        <dsp:cNvPr id="0" name=""/>
        <dsp:cNvSpPr/>
      </dsp:nvSpPr>
      <dsp:spPr>
        <a:xfrm>
          <a:off x="4870641" y="3290940"/>
          <a:ext cx="2212070" cy="132724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m. Herramienta metálica de forma curvada que se usa para podar las ramas o plantas</a:t>
          </a:r>
          <a:endParaRPr lang="en-US" sz="1200" kern="1200"/>
        </a:p>
      </dsp:txBody>
      <dsp:txXfrm>
        <a:off x="4870641" y="3290940"/>
        <a:ext cx="2212070" cy="1327242"/>
      </dsp:txXfrm>
    </dsp:sp>
    <dsp:sp modelId="{B444977D-30DB-634E-A8E9-2BC29B3B9AA4}">
      <dsp:nvSpPr>
        <dsp:cNvPr id="0" name=""/>
        <dsp:cNvSpPr/>
      </dsp:nvSpPr>
      <dsp:spPr>
        <a:xfrm>
          <a:off x="7303919" y="3290940"/>
          <a:ext cx="2212070" cy="132724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n. Estar próximo a algo, normalmente a una edad</a:t>
          </a:r>
          <a:endParaRPr lang="en-US" sz="1200" kern="1200"/>
        </a:p>
      </dsp:txBody>
      <dsp:txXfrm>
        <a:off x="7303919" y="3290940"/>
        <a:ext cx="2212070" cy="1327242"/>
      </dsp:txXfrm>
    </dsp:sp>
    <dsp:sp modelId="{07D58893-E27F-504B-B34F-623105EFC722}">
      <dsp:nvSpPr>
        <dsp:cNvPr id="0" name=""/>
        <dsp:cNvSpPr/>
      </dsp:nvSpPr>
      <dsp:spPr>
        <a:xfrm>
          <a:off x="9737197" y="3290940"/>
          <a:ext cx="2212070" cy="132724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0. Delgado, seco o de pocas carnes</a:t>
          </a:r>
          <a:endParaRPr lang="en-US" sz="1200" kern="1200"/>
        </a:p>
      </dsp:txBody>
      <dsp:txXfrm>
        <a:off x="9737197" y="3290940"/>
        <a:ext cx="2212070" cy="13272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9AAF85-4FCB-F545-9119-FD72B32BC120}">
      <dsp:nvSpPr>
        <dsp:cNvPr id="0" name=""/>
        <dsp:cNvSpPr/>
      </dsp:nvSpPr>
      <dsp:spPr>
        <a:xfrm>
          <a:off x="1087459" y="1529"/>
          <a:ext cx="2286302" cy="13717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i="1" kern="1200"/>
            <a:t>1. Thin, lean, or with little flesh</a:t>
          </a:r>
          <a:endParaRPr lang="en-US" sz="1300" kern="1200"/>
        </a:p>
      </dsp:txBody>
      <dsp:txXfrm>
        <a:off x="1087459" y="1529"/>
        <a:ext cx="2286302" cy="1371781"/>
      </dsp:txXfrm>
    </dsp:sp>
    <dsp:sp modelId="{A2C114B6-2FFA-7C4D-97E9-CCC912EEE27F}">
      <dsp:nvSpPr>
        <dsp:cNvPr id="0" name=""/>
        <dsp:cNvSpPr/>
      </dsp:nvSpPr>
      <dsp:spPr>
        <a:xfrm>
          <a:off x="3602391" y="1529"/>
          <a:ext cx="2286302" cy="13717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i="1" kern="1200" dirty="0"/>
            <a:t>2. </a:t>
          </a:r>
          <a:r>
            <a:rPr lang="es-ES" sz="1300" i="1" kern="1200" dirty="0" err="1"/>
            <a:t>The</a:t>
          </a:r>
          <a:r>
            <a:rPr lang="es-ES" sz="1300" i="1" kern="1200" dirty="0"/>
            <a:t> rack </a:t>
          </a:r>
          <a:r>
            <a:rPr lang="es-ES" sz="1300" i="1" kern="1200" dirty="0" err="1"/>
            <a:t>was</a:t>
          </a:r>
          <a:r>
            <a:rPr lang="es-ES" sz="1300" i="1" kern="1200" dirty="0"/>
            <a:t> a </a:t>
          </a:r>
          <a:r>
            <a:rPr lang="es-ES" sz="1300" i="1" kern="1200" dirty="0" err="1"/>
            <a:t>shelf</a:t>
          </a:r>
          <a:r>
            <a:rPr lang="es-ES" sz="1300" i="1" kern="1200" dirty="0"/>
            <a:t> </a:t>
          </a:r>
          <a:r>
            <a:rPr lang="es-ES" sz="1300" i="1" kern="1200" dirty="0" err="1"/>
            <a:t>or</a:t>
          </a:r>
          <a:r>
            <a:rPr lang="es-ES" sz="1300" i="1" kern="1200" dirty="0"/>
            <a:t> stand </a:t>
          </a:r>
          <a:r>
            <a:rPr lang="es-ES" sz="1300" i="1" kern="1200" dirty="0" err="1"/>
            <a:t>where</a:t>
          </a:r>
          <a:r>
            <a:rPr lang="es-ES" sz="1300" i="1" kern="1200" dirty="0"/>
            <a:t> lances and </a:t>
          </a:r>
          <a:r>
            <a:rPr lang="es-ES" sz="1300" i="1" kern="1200" dirty="0" err="1"/>
            <a:t>other</a:t>
          </a:r>
          <a:r>
            <a:rPr lang="es-ES" sz="1300" i="1" kern="1200" dirty="0"/>
            <a:t> </a:t>
          </a:r>
          <a:r>
            <a:rPr lang="es-ES" sz="1300" i="1" kern="1200" dirty="0" err="1"/>
            <a:t>weapons</a:t>
          </a:r>
          <a:r>
            <a:rPr lang="es-ES" sz="1300" i="1" kern="1200" dirty="0"/>
            <a:t> </a:t>
          </a:r>
          <a:r>
            <a:rPr lang="es-ES" sz="1300" i="1" kern="1200" dirty="0" err="1"/>
            <a:t>were</a:t>
          </a:r>
          <a:r>
            <a:rPr lang="es-ES" sz="1300" i="1" kern="1200" dirty="0"/>
            <a:t> placed. A lance </a:t>
          </a:r>
          <a:r>
            <a:rPr lang="es-ES" sz="1300" i="1" kern="1200" dirty="0" err="1"/>
            <a:t>on</a:t>
          </a:r>
          <a:r>
            <a:rPr lang="es-ES" sz="1300" i="1" kern="1200" dirty="0"/>
            <a:t> </a:t>
          </a:r>
          <a:r>
            <a:rPr lang="es-ES" sz="1300" i="1" kern="1200" dirty="0" err="1"/>
            <a:t>the</a:t>
          </a:r>
          <a:r>
            <a:rPr lang="es-ES" sz="1300" i="1" kern="1200" dirty="0"/>
            <a:t> rack.</a:t>
          </a:r>
          <a:endParaRPr lang="en-US" sz="1300" kern="1200" dirty="0"/>
        </a:p>
      </dsp:txBody>
      <dsp:txXfrm>
        <a:off x="3602391" y="1529"/>
        <a:ext cx="2286302" cy="1371781"/>
      </dsp:txXfrm>
    </dsp:sp>
    <dsp:sp modelId="{86F324A9-94EA-8745-AB3F-582F97BE318B}">
      <dsp:nvSpPr>
        <dsp:cNvPr id="0" name=""/>
        <dsp:cNvSpPr/>
      </dsp:nvSpPr>
      <dsp:spPr>
        <a:xfrm>
          <a:off x="6117324" y="1529"/>
          <a:ext cx="2286302" cy="13717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i="1" kern="1200"/>
            <a:t>3. To be close to something, usually an age</a:t>
          </a:r>
          <a:endParaRPr lang="en-US" sz="1300" kern="1200"/>
        </a:p>
      </dsp:txBody>
      <dsp:txXfrm>
        <a:off x="6117324" y="1529"/>
        <a:ext cx="2286302" cy="1371781"/>
      </dsp:txXfrm>
    </dsp:sp>
    <dsp:sp modelId="{3B53F601-D8B8-5C46-B948-8181F9634E50}">
      <dsp:nvSpPr>
        <dsp:cNvPr id="0" name=""/>
        <dsp:cNvSpPr/>
      </dsp:nvSpPr>
      <dsp:spPr>
        <a:xfrm>
          <a:off x="8632257" y="1529"/>
          <a:ext cx="2286302" cy="13717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i="1" kern="1200"/>
            <a:t>4. A person who belonged to the lowest rank of the nobility and was generally poor</a:t>
          </a:r>
          <a:endParaRPr lang="en-US" sz="1300" kern="1200"/>
        </a:p>
      </dsp:txBody>
      <dsp:txXfrm>
        <a:off x="8632257" y="1529"/>
        <a:ext cx="2286302" cy="1371781"/>
      </dsp:txXfrm>
    </dsp:sp>
    <dsp:sp modelId="{D3C95243-462E-5241-A348-028CF4D89CE0}">
      <dsp:nvSpPr>
        <dsp:cNvPr id="0" name=""/>
        <dsp:cNvSpPr/>
      </dsp:nvSpPr>
      <dsp:spPr>
        <a:xfrm>
          <a:off x="1087459" y="1601941"/>
          <a:ext cx="2286302" cy="13717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i="1" kern="1200"/>
            <a:t>5. A curved metal tool used for pruning branches or plants.</a:t>
          </a:r>
          <a:endParaRPr lang="en-US" sz="1300" kern="1200"/>
        </a:p>
      </dsp:txBody>
      <dsp:txXfrm>
        <a:off x="1087459" y="1601941"/>
        <a:ext cx="2286302" cy="1371781"/>
      </dsp:txXfrm>
    </dsp:sp>
    <dsp:sp modelId="{6434CC98-DBE6-7246-B7B9-3CDD3D3A3128}">
      <dsp:nvSpPr>
        <dsp:cNvPr id="0" name=""/>
        <dsp:cNvSpPr/>
      </dsp:nvSpPr>
      <dsp:spPr>
        <a:xfrm>
          <a:off x="3602391" y="1601941"/>
          <a:ext cx="2286302" cy="13717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i="1" kern="1200"/>
            <a:t>6. It is an oval- or heart-shaped shield, made of several layers of tanned and stitched leather, widely used in the Iberian Peninsula by Muslim cavalry and later by Christian cavalry.</a:t>
          </a:r>
          <a:endParaRPr lang="en-US" sz="1300" kern="1200"/>
        </a:p>
      </dsp:txBody>
      <dsp:txXfrm>
        <a:off x="3602391" y="1601941"/>
        <a:ext cx="2286302" cy="1371781"/>
      </dsp:txXfrm>
    </dsp:sp>
    <dsp:sp modelId="{C2CAB76D-AC53-364C-A1DB-45E94A573930}">
      <dsp:nvSpPr>
        <dsp:cNvPr id="0" name=""/>
        <dsp:cNvSpPr/>
      </dsp:nvSpPr>
      <dsp:spPr>
        <a:xfrm>
          <a:off x="6117324" y="1601941"/>
          <a:ext cx="2286302" cy="13717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i="1" kern="1200"/>
            <a:t>7. A medium-fine cloth, light cream in color or made of undyed wool.</a:t>
          </a:r>
          <a:endParaRPr lang="en-US" sz="1300" kern="1200"/>
        </a:p>
      </dsp:txBody>
      <dsp:txXfrm>
        <a:off x="6117324" y="1601941"/>
        <a:ext cx="2286302" cy="1371781"/>
      </dsp:txXfrm>
    </dsp:sp>
    <dsp:sp modelId="{C8A8E90E-F14C-5C4E-95A4-7AAE4A458994}">
      <dsp:nvSpPr>
        <dsp:cNvPr id="0" name=""/>
        <dsp:cNvSpPr/>
      </dsp:nvSpPr>
      <dsp:spPr>
        <a:xfrm>
          <a:off x="8632257" y="1601941"/>
          <a:ext cx="2286302" cy="13717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i="1" kern="1200"/>
            <a:t>8. A working horse, not very large, described as poor, thin, and of little strength.</a:t>
          </a:r>
          <a:endParaRPr lang="en-US" sz="1300" kern="1200"/>
        </a:p>
      </dsp:txBody>
      <dsp:txXfrm>
        <a:off x="8632257" y="1601941"/>
        <a:ext cx="2286302" cy="1371781"/>
      </dsp:txXfrm>
    </dsp:sp>
    <dsp:sp modelId="{68C10326-DD98-DE45-B44C-DA363901C3EF}">
      <dsp:nvSpPr>
        <dsp:cNvPr id="0" name=""/>
        <dsp:cNvSpPr/>
      </dsp:nvSpPr>
      <dsp:spPr>
        <a:xfrm>
          <a:off x="1087459" y="3202353"/>
          <a:ext cx="2286302" cy="13717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i="1" kern="1200"/>
            <a:t>9. Footwear worn over other shoes for warmth or to cover them with a finer fabric</a:t>
          </a:r>
          <a:endParaRPr lang="en-US" sz="1300" kern="1200"/>
        </a:p>
      </dsp:txBody>
      <dsp:txXfrm>
        <a:off x="1087459" y="3202353"/>
        <a:ext cx="2286302" cy="1371781"/>
      </dsp:txXfrm>
    </dsp:sp>
    <dsp:sp modelId="{383E1F64-9FFF-7340-8DFA-93C5F57A08F7}">
      <dsp:nvSpPr>
        <dsp:cNvPr id="0" name=""/>
        <dsp:cNvSpPr/>
      </dsp:nvSpPr>
      <dsp:spPr>
        <a:xfrm>
          <a:off x="3602391" y="3202353"/>
          <a:ext cx="2286302" cy="13717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i="1" kern="1200"/>
            <a:t>10. A greyhound, a dog breed known for its great speed and ability to run, especially in hunting or racing.</a:t>
          </a:r>
          <a:endParaRPr lang="en-US" sz="1300" kern="1200"/>
        </a:p>
      </dsp:txBody>
      <dsp:txXfrm>
        <a:off x="3602391" y="3202353"/>
        <a:ext cx="2286302" cy="1371781"/>
      </dsp:txXfrm>
    </dsp:sp>
    <dsp:sp modelId="{50B6FD86-D2D7-D640-A7A4-15DB4C263DA9}">
      <dsp:nvSpPr>
        <dsp:cNvPr id="0" name=""/>
        <dsp:cNvSpPr/>
      </dsp:nvSpPr>
      <dsp:spPr>
        <a:xfrm>
          <a:off x="6117324" y="3202353"/>
          <a:ext cx="2286302" cy="13717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i="1" kern="1200"/>
            <a:t>11. A fine, soft fabric similar to velvet, brown in color</a:t>
          </a:r>
          <a:endParaRPr lang="en-US" sz="1300" kern="1200"/>
        </a:p>
      </dsp:txBody>
      <dsp:txXfrm>
        <a:off x="6117324" y="3202353"/>
        <a:ext cx="2286302" cy="1371781"/>
      </dsp:txXfrm>
    </dsp:sp>
    <dsp:sp modelId="{8732BCFA-0B6C-1344-AD45-1EB8DBB53A3B}">
      <dsp:nvSpPr>
        <dsp:cNvPr id="0" name=""/>
        <dsp:cNvSpPr/>
      </dsp:nvSpPr>
      <dsp:spPr>
        <a:xfrm>
          <a:off x="8632257" y="3202353"/>
          <a:ext cx="2286302" cy="13717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i="1" kern="1200"/>
            <a:t>12. A cold meat dish made from leftover stew meat, seasoned with vinegar, pepper, and salt.</a:t>
          </a:r>
          <a:endParaRPr lang="en-US" sz="1300" kern="1200"/>
        </a:p>
      </dsp:txBody>
      <dsp:txXfrm>
        <a:off x="8632257" y="3202353"/>
        <a:ext cx="2286302" cy="1371781"/>
      </dsp:txXfrm>
    </dsp:sp>
    <dsp:sp modelId="{E98DB716-CE3B-E249-B1ED-079FA24B96C0}">
      <dsp:nvSpPr>
        <dsp:cNvPr id="0" name=""/>
        <dsp:cNvSpPr/>
      </dsp:nvSpPr>
      <dsp:spPr>
        <a:xfrm>
          <a:off x="2344925" y="4802764"/>
          <a:ext cx="2286302" cy="13717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i="1" kern="1200"/>
            <a:t>13. Stockings that covered the legs</a:t>
          </a:r>
          <a:endParaRPr lang="en-US" sz="1300" kern="1200"/>
        </a:p>
      </dsp:txBody>
      <dsp:txXfrm>
        <a:off x="2344925" y="4802764"/>
        <a:ext cx="2286302" cy="1371781"/>
      </dsp:txXfrm>
    </dsp:sp>
    <dsp:sp modelId="{64775607-D6F7-884D-960A-70AB59B254C3}">
      <dsp:nvSpPr>
        <dsp:cNvPr id="0" name=""/>
        <dsp:cNvSpPr/>
      </dsp:nvSpPr>
      <dsp:spPr>
        <a:xfrm>
          <a:off x="4859858" y="4802764"/>
          <a:ext cx="2286302" cy="13717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i="1" kern="1200"/>
            <a:t>14. A loose-fitting garment without buttons that covered the body down to the knees.</a:t>
          </a:r>
          <a:endParaRPr lang="en-US" sz="1300" kern="1200"/>
        </a:p>
      </dsp:txBody>
      <dsp:txXfrm>
        <a:off x="4859858" y="4802764"/>
        <a:ext cx="2286302" cy="1371781"/>
      </dsp:txXfrm>
    </dsp:sp>
    <dsp:sp modelId="{D72F1A42-7727-C243-9C0C-5FF7DF22C1F9}">
      <dsp:nvSpPr>
        <dsp:cNvPr id="0" name=""/>
        <dsp:cNvSpPr/>
      </dsp:nvSpPr>
      <dsp:spPr>
        <a:xfrm>
          <a:off x="7374790" y="4802764"/>
          <a:ext cx="2286302" cy="13717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i="1" kern="1200"/>
            <a:t>15. Derived from “fleece,” a very fine black cloth made of high-quality wool</a:t>
          </a:r>
          <a:endParaRPr lang="en-US" sz="1300" kern="1200"/>
        </a:p>
      </dsp:txBody>
      <dsp:txXfrm>
        <a:off x="7374790" y="4802764"/>
        <a:ext cx="2286302" cy="13717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1C4383-BE00-0636-E9C9-A13A4E0870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646C7B1-AF13-DFED-4D34-FCDF29FB51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53301B-B294-7F43-57ED-CAA2BEAE9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243E1-C7B1-2747-A835-6BCA33A44A71}" type="datetimeFigureOut">
              <a:rPr lang="es-ES" smtClean="0"/>
              <a:t>27/5/26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3742B9F-37A1-7E46-75C9-A76941B30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8435A9-A852-D751-05D8-702236647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3DB67-BAD2-6A41-BFA8-9B02A67108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5081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811221-DB9E-820B-4309-D4A94E4BE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C180AD-A005-C4C2-DC27-8B7B79884F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F899AB7-F9B3-8D31-C97E-37E0A543B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243E1-C7B1-2747-A835-6BCA33A44A71}" type="datetimeFigureOut">
              <a:rPr lang="es-ES" smtClean="0"/>
              <a:t>27/5/26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6CC01D8-40C4-46BB-0456-364A9BAF8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D21599D-076A-E5AF-FB2F-46468296D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3DB67-BAD2-6A41-BFA8-9B02A67108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2004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714D35-2441-670E-7988-2C3A9E73A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4821414-3E20-A970-180E-187BD0357B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26DAC7-329C-3C18-03E1-C0DC3E569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243E1-C7B1-2747-A835-6BCA33A44A71}" type="datetimeFigureOut">
              <a:rPr lang="es-ES" smtClean="0"/>
              <a:t>27/5/26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74CDC3C-1C54-D529-8B1F-49DA66C9C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7F025F0-699C-1C3A-113B-3BFAF2EF0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3DB67-BAD2-6A41-BFA8-9B02A67108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2120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6EC9DE-DBA5-C14A-2D78-16E4E0DE6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496B7BF-B874-F01F-21F1-259D81EADD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AC2DE07-5F91-4ADD-C089-6AB5BAE9C9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5A6C39A-4D2C-5121-C920-44D7506A0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243E1-C7B1-2747-A835-6BCA33A44A71}" type="datetimeFigureOut">
              <a:rPr lang="es-ES" smtClean="0"/>
              <a:t>27/5/26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D5DA21D-DE91-AF16-2680-92882A95A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BC24314-657A-28A2-37DF-98C3CE703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3DB67-BAD2-6A41-BFA8-9B02A67108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5678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21449C-AB1A-FC61-6A2D-FA6E75507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FEA063C-45BE-B7B3-2709-B86828E8F0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8823314-5186-E5B6-3CB4-03CE943B87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121184C-52B1-6084-D140-1FC41DB829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460D082-8DCB-CC7B-A4CE-BBF619574C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EF7DA21-C61C-FEAD-7EC0-A3EF62D84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243E1-C7B1-2747-A835-6BCA33A44A71}" type="datetimeFigureOut">
              <a:rPr lang="es-ES" smtClean="0"/>
              <a:t>27/5/26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2D6F5F7-17DD-888C-6668-9222995B7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E5DA05B-2E1A-87DF-388A-C4FAAC895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3DB67-BAD2-6A41-BFA8-9B02A67108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5772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140727-0E4D-9A67-CBAC-86E13B42E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51D81F4-FCF1-D198-30D8-DB2CDA673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243E1-C7B1-2747-A835-6BCA33A44A71}" type="datetimeFigureOut">
              <a:rPr lang="es-ES" smtClean="0"/>
              <a:t>27/5/26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4EF58EF-1408-D44E-28B3-73D9BF050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D2835EE-7756-FDE0-9ED3-11107E29F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3DB67-BAD2-6A41-BFA8-9B02A67108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4748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1A60C42-08BB-B5BA-A46A-CD94C1F62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243E1-C7B1-2747-A835-6BCA33A44A71}" type="datetimeFigureOut">
              <a:rPr lang="es-ES" smtClean="0"/>
              <a:t>27/5/26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FA8236C-0F4F-7358-913E-A5B10EE04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A3F6E5D-D542-54EF-E2C3-3B1A33B06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3DB67-BAD2-6A41-BFA8-9B02A67108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7328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2700E8-BBA1-A3F1-2EBE-D77F897AE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A127E6-F32F-4CC1-B77F-262DBAC61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EF991B0-369B-C7B7-0664-7E1DF45C4A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26A7ADF-5764-C15D-0AFC-E4A633161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243E1-C7B1-2747-A835-6BCA33A44A71}" type="datetimeFigureOut">
              <a:rPr lang="es-ES" smtClean="0"/>
              <a:t>27/5/26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D627B6B-2235-9C5F-3D02-C556A9476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CC15FD-CE89-EB50-34E9-B70980C5C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3DB67-BAD2-6A41-BFA8-9B02A67108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9939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27C441-E74C-B965-0AB0-444FA0616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4C57D8A-0EBC-881D-B6E5-2DBF68F596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30F624F-E3DE-16D8-F57B-C9305CB674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7E04218-175E-E765-EF3B-F6537DBA5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243E1-C7B1-2747-A835-6BCA33A44A71}" type="datetimeFigureOut">
              <a:rPr lang="es-ES" smtClean="0"/>
              <a:t>27/5/26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C4FB795-6FDE-3123-9D44-E678DAF73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969C3CA-A5A5-B0F2-25B1-C51A01414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3DB67-BAD2-6A41-BFA8-9B02A67108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1242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F41DD6-73FE-1C54-868B-ABF628CC8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DA5EE21-F9FC-E2C1-AF7E-9DF4878784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E89A29-B350-9115-110D-4A2176E88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243E1-C7B1-2747-A835-6BCA33A44A71}" type="datetimeFigureOut">
              <a:rPr lang="es-ES" smtClean="0"/>
              <a:t>27/5/26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348C994-87F5-938D-BC46-D864380F7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47C73B9-5C0A-7231-B7EC-4B7892CCE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3DB67-BAD2-6A41-BFA8-9B02A67108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4910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13DB1B8-F2C2-C4E8-9C9F-D8DE5F5AB3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E829D0F-4CE9-9274-CCC5-6CF43E1806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FAA6FD8-35FD-1D7A-3F54-1657FF050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243E1-C7B1-2747-A835-6BCA33A44A71}" type="datetimeFigureOut">
              <a:rPr lang="es-ES" smtClean="0"/>
              <a:t>27/5/26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A7B3461-0781-4DA7-2ECF-D7A3FC2CE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9B07243-6403-8E97-3E39-D0DFF6B7A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3DB67-BAD2-6A41-BFA8-9B02A67108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7938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DC34C29-A2D9-13F0-A1E3-7A4BC953D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9C1C13-1B48-B8BC-CD56-33F8359F57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AD1CB3-5D60-1341-EA53-2E677FE7E9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2243E1-C7B1-2747-A835-6BCA33A44A71}" type="datetimeFigureOut">
              <a:rPr lang="es-ES" smtClean="0"/>
              <a:t>27/5/26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7361794-9281-BB9E-DD48-26BB1F5E4A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0773AE5-3C2E-DA71-5675-3BB0236AE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B3DB67-BAD2-6A41-BFA8-9B02A671087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9114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37EC5D49-E025-9EC7-76DB-E80FD51840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1849" y="0"/>
            <a:ext cx="3249827" cy="407773"/>
          </a:xfrm>
        </p:spPr>
        <p:txBody>
          <a:bodyPr>
            <a:normAutofit lnSpcReduction="10000"/>
          </a:bodyPr>
          <a:lstStyle/>
          <a:p>
            <a:r>
              <a:rPr lang="es-ES" dirty="0"/>
              <a:t>Tema 1, La identidad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44CC28A-B5D7-34E8-2AA6-DC9E39BD1F91}"/>
              </a:ext>
            </a:extLst>
          </p:cNvPr>
          <p:cNvSpPr txBox="1"/>
          <p:nvPr/>
        </p:nvSpPr>
        <p:spPr>
          <a:xfrm>
            <a:off x="518984" y="494270"/>
            <a:ext cx="101078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Texto 1: En un lugar de la Mancha, lo que come, como viste, sus aficiones </a:t>
            </a:r>
          </a:p>
          <a:p>
            <a:r>
              <a:rPr lang="es-ES" dirty="0"/>
              <a:t>Gramática: Usos de los pasados, relativo cuyo </a:t>
            </a:r>
          </a:p>
          <a:p>
            <a:r>
              <a:rPr lang="es-ES" dirty="0"/>
              <a:t>Funciones comunicativas: Hablar de la identidad, qué nos define</a:t>
            </a:r>
          </a:p>
          <a:p>
            <a:r>
              <a:rPr lang="es-ES" dirty="0"/>
              <a:t>Tarea: </a:t>
            </a:r>
          </a:p>
        </p:txBody>
      </p:sp>
    </p:spTree>
    <p:extLst>
      <p:ext uri="{BB962C8B-B14F-4D97-AF65-F5344CB8AC3E}">
        <p14:creationId xmlns:p14="http://schemas.microsoft.com/office/powerpoint/2010/main" val="2403406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E23667-E1EB-E872-3513-0C7050ADC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983" y="548641"/>
            <a:ext cx="11871702" cy="650252"/>
          </a:xfrm>
        </p:spPr>
        <p:txBody>
          <a:bodyPr anchor="t">
            <a:noAutofit/>
          </a:bodyPr>
          <a:lstStyle/>
          <a:p>
            <a:r>
              <a:rPr lang="es-ES_tradnl" sz="2400" dirty="0">
                <a:solidFill>
                  <a:srgbClr val="0070C0"/>
                </a:solidFill>
              </a:rPr>
              <a:t>Avanzado </a:t>
            </a:r>
            <a:br>
              <a:rPr lang="es-ES" sz="2400" dirty="0">
                <a:solidFill>
                  <a:srgbClr val="0070C0"/>
                </a:solidFill>
              </a:rPr>
            </a:br>
            <a:r>
              <a:rPr lang="es-ES_tradnl" sz="2400" dirty="0"/>
              <a:t> </a:t>
            </a:r>
            <a:br>
              <a:rPr lang="es-ES" sz="2400" dirty="0"/>
            </a:br>
            <a:endParaRPr lang="es-ES" sz="2400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CB291BAB-4CF8-9B83-C482-D2B200F6A6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3167" y="548640"/>
            <a:ext cx="4154718" cy="45719"/>
          </a:xfrm>
        </p:spPr>
        <p:txBody>
          <a:bodyPr>
            <a:normAutofit fontScale="25000" lnSpcReduction="20000"/>
          </a:bodyPr>
          <a:lstStyle/>
          <a:p>
            <a:endParaRPr lang="en-US" sz="1800"/>
          </a:p>
        </p:txBody>
      </p:sp>
      <p:pic>
        <p:nvPicPr>
          <p:cNvPr id="9" name="Imagen 8" descr="Imagen en blanco y negro de una persona con un perro&#10;&#10;El contenido generado por IA puede ser incorrecto.">
            <a:extLst>
              <a:ext uri="{FF2B5EF4-FFF2-40B4-BE49-F238E27FC236}">
                <a16:creationId xmlns:a16="http://schemas.microsoft.com/office/drawing/2014/main" id="{0A5D0027-69FC-7BA5-4F31-0ACC7FBDCE1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796" r="1" b="38047"/>
          <a:stretch>
            <a:fillRect/>
          </a:stretch>
        </p:blipFill>
        <p:spPr>
          <a:xfrm>
            <a:off x="19245" y="1198893"/>
            <a:ext cx="6071589" cy="5659107"/>
          </a:xfrm>
          <a:prstGeom prst="rect">
            <a:avLst/>
          </a:prstGeom>
        </p:spPr>
      </p:pic>
      <p:pic>
        <p:nvPicPr>
          <p:cNvPr id="5" name="Marcador de contenido 4" descr="Imagen que contiene persona, ropa, hombre, sostener&#10;&#10;El contenido generado por IA puede ser incorrecto.">
            <a:extLst>
              <a:ext uri="{FF2B5EF4-FFF2-40B4-BE49-F238E27FC236}">
                <a16:creationId xmlns:a16="http://schemas.microsoft.com/office/drawing/2014/main" id="{F35A3152-158F-146B-333F-64674ED565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994" b="-2"/>
          <a:stretch>
            <a:fillRect/>
          </a:stretch>
        </p:blipFill>
        <p:spPr>
          <a:xfrm>
            <a:off x="6127318" y="1244612"/>
            <a:ext cx="6064682" cy="5613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662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7BA167-4E6F-8C8C-247E-6FF52892E4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304" y="134113"/>
            <a:ext cx="7949183" cy="6723888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s-ES" sz="22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En un lugar de la Mancha, </a:t>
            </a:r>
            <a:r>
              <a:rPr lang="es-ES" sz="2200" u="sng" dirty="0">
                <a:latin typeface="Futura Medium" panose="020B0602020204020303" pitchFamily="34" charset="-79"/>
                <a:cs typeface="Futura Medium" panose="020B0602020204020303" pitchFamily="34" charset="-79"/>
              </a:rPr>
              <a:t>de cuyo</a:t>
            </a:r>
            <a:r>
              <a:rPr lang="es-ES" sz="22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 nombre no quiero acordarm</a:t>
            </a:r>
            <a:r>
              <a:rPr lang="es-ES" sz="2200" dirty="0"/>
              <a:t>e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s-ES" dirty="0"/>
              <a:t>                                                                                                                                                                                        </a:t>
            </a:r>
            <a:r>
              <a:rPr lang="es-ES" sz="2100" b="1" dirty="0"/>
              <a:t>1. ¿Por qué el narrador no quiere acordarse del nombre de ese lugar donde </a:t>
            </a:r>
            <a:r>
              <a:rPr lang="es-ES" sz="2100" b="1" u="sng" dirty="0"/>
              <a:t>vivía</a:t>
            </a:r>
            <a:r>
              <a:rPr lang="es-ES" sz="2100" b="1" dirty="0"/>
              <a:t> el protagonista de la historia?  </a:t>
            </a:r>
            <a:r>
              <a:rPr lang="es-ES" sz="2100" b="1" dirty="0">
                <a:solidFill>
                  <a:srgbClr val="0070C0"/>
                </a:solidFill>
              </a:rPr>
              <a:t>Oral </a:t>
            </a:r>
            <a:endParaRPr lang="es-ES" sz="2100" dirty="0">
              <a:solidFill>
                <a:srgbClr val="0070C0"/>
              </a:solidFill>
            </a:endParaRPr>
          </a:p>
          <a:p>
            <a:pPr marL="0" lvl="0" indent="0">
              <a:lnSpc>
                <a:spcPct val="110000"/>
              </a:lnSpc>
              <a:buNone/>
            </a:pPr>
            <a:r>
              <a:rPr lang="es-ES" sz="2100" dirty="0"/>
              <a:t>a. No es importante saber el lugar  </a:t>
            </a:r>
          </a:p>
          <a:p>
            <a:pPr marL="0" lvl="0" indent="0">
              <a:lnSpc>
                <a:spcPct val="110000"/>
              </a:lnSpc>
              <a:buNone/>
            </a:pPr>
            <a:r>
              <a:rPr lang="es-ES" sz="2100" dirty="0"/>
              <a:t>b. Quiere esconder el nombre por alguna razón</a:t>
            </a:r>
          </a:p>
          <a:p>
            <a:pPr marL="0" lvl="0" indent="0">
              <a:lnSpc>
                <a:spcPct val="110000"/>
              </a:lnSpc>
              <a:buNone/>
            </a:pPr>
            <a:r>
              <a:rPr lang="es-ES" sz="2100" dirty="0"/>
              <a:t>c. Puede ser cualquier lugar, cualquier pueblo de la Mancha.    </a:t>
            </a:r>
          </a:p>
          <a:p>
            <a:pPr marL="0" lvl="0" indent="0">
              <a:lnSpc>
                <a:spcPct val="110000"/>
              </a:lnSpc>
              <a:buNone/>
            </a:pPr>
            <a:r>
              <a:rPr lang="es-ES" sz="2100" dirty="0"/>
              <a:t>d. Quiere burlarse del protagonista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s-ES_tradnl" sz="2100" dirty="0"/>
              <a:t> 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s-ES_tradnl" sz="2100" dirty="0"/>
              <a:t>Si tu elección es a)                                                                                                              ¿por qué crees que no es importante saber de dónde es o dónde reside el protagonista de una historia? ¿Conoces algún caso similar?</a:t>
            </a:r>
            <a:endParaRPr lang="es-ES" sz="2100" dirty="0"/>
          </a:p>
          <a:p>
            <a:pPr marL="0" indent="0">
              <a:lnSpc>
                <a:spcPct val="110000"/>
              </a:lnSpc>
              <a:buNone/>
            </a:pPr>
            <a:r>
              <a:rPr lang="es-ES_tradnl" sz="2100" dirty="0"/>
              <a:t>Si tu elección es b)                                                                                                                      ¿por qué esconder el nombre de ese lugar? </a:t>
            </a:r>
            <a:endParaRPr lang="es-ES" sz="2100" dirty="0"/>
          </a:p>
          <a:p>
            <a:pPr marL="0" indent="0">
              <a:lnSpc>
                <a:spcPct val="110000"/>
              </a:lnSpc>
              <a:buNone/>
            </a:pPr>
            <a:r>
              <a:rPr lang="es-ES_tradnl" sz="2100" dirty="0"/>
              <a:t>Si tu elección es c)                                                                                                                 ¿crees que todos los lugares o pueblos de la Mancha son iguales?</a:t>
            </a:r>
            <a:endParaRPr lang="es-ES" sz="2100" dirty="0"/>
          </a:p>
          <a:p>
            <a:pPr marL="0" indent="0">
              <a:lnSpc>
                <a:spcPct val="110000"/>
              </a:lnSpc>
              <a:buNone/>
            </a:pPr>
            <a:r>
              <a:rPr lang="es-ES_tradnl" sz="2100" dirty="0"/>
              <a:t>Si tu elección es d)                                                                                                                     ¿por qué crees que quiere burlarse del protagonista? </a:t>
            </a:r>
            <a:endParaRPr lang="es-ES" sz="2100" dirty="0"/>
          </a:p>
          <a:p>
            <a:pPr>
              <a:lnSpc>
                <a:spcPct val="110000"/>
              </a:lnSpc>
            </a:pPr>
            <a:endParaRPr lang="es-ES" sz="1100" dirty="0"/>
          </a:p>
        </p:txBody>
      </p:sp>
      <p:pic>
        <p:nvPicPr>
          <p:cNvPr id="6" name="Imagen 5" descr="Imagen que contiene texto, libro, foto, viejo&#10;&#10;El contenido generado por IA puede ser incorrecto.">
            <a:extLst>
              <a:ext uri="{FF2B5EF4-FFF2-40B4-BE49-F238E27FC236}">
                <a16:creationId xmlns:a16="http://schemas.microsoft.com/office/drawing/2014/main" id="{B1129DC4-1D25-63C8-5421-CB362D40D9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6815" y="0"/>
            <a:ext cx="4457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854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029044-262E-41FD-717D-D44196C80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85" y="154982"/>
            <a:ext cx="11126741" cy="759417"/>
          </a:xfrm>
        </p:spPr>
        <p:txBody>
          <a:bodyPr>
            <a:normAutofit fontScale="90000"/>
          </a:bodyPr>
          <a:lstStyle/>
          <a:p>
            <a:br>
              <a:rPr lang="es-ES_tradnl" sz="2200" dirty="0"/>
            </a:br>
            <a:br>
              <a:rPr lang="es-ES_tradnl" sz="2200" dirty="0"/>
            </a:br>
            <a:r>
              <a:rPr lang="es-ES_tradnl" sz="2200" dirty="0"/>
              <a:t>2. Compara estas dos versiones, qué diferencias encuentras, cuál te parece más antigua y cuál más moderna:  </a:t>
            </a:r>
            <a:r>
              <a:rPr lang="es-ES_tradnl" sz="2200" dirty="0">
                <a:solidFill>
                  <a:srgbClr val="0070C0"/>
                </a:solidFill>
              </a:rPr>
              <a:t>Oral/ escrita</a:t>
            </a:r>
            <a:br>
              <a:rPr lang="es-ES" dirty="0"/>
            </a:br>
            <a:endParaRPr lang="es-ES" dirty="0"/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8671F9DB-A1C0-4D5A-ED5E-64CE295C5D0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47974" y="914399"/>
          <a:ext cx="11685721" cy="53949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92303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C896B-57A2-324E-0AA8-3380358B9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Marcador de contenido 2">
            <a:extLst>
              <a:ext uri="{FF2B5EF4-FFF2-40B4-BE49-F238E27FC236}">
                <a16:creationId xmlns:a16="http://schemas.microsoft.com/office/drawing/2014/main" id="{CE83A1D7-9A99-3138-54D0-0BAA28926D2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8490" y="2045776"/>
          <a:ext cx="11953354" cy="4812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4F2E0A20-DF9D-24E9-ECED-A22CBB5F6905}"/>
              </a:ext>
            </a:extLst>
          </p:cNvPr>
          <p:cNvSpPr txBox="1"/>
          <p:nvPr/>
        </p:nvSpPr>
        <p:spPr>
          <a:xfrm>
            <a:off x="108489" y="418454"/>
            <a:ext cx="116702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1. Busca el significado de las siguientes palabras. Después escucha y comprueba que coincida con la explicación que vas a escuchar (audio)  </a:t>
            </a:r>
            <a:r>
              <a:rPr lang="es-ES" b="1" dirty="0">
                <a:solidFill>
                  <a:srgbClr val="92D050"/>
                </a:solidFill>
              </a:rPr>
              <a:t>Léxico </a:t>
            </a:r>
            <a:endParaRPr lang="es-ES" dirty="0">
              <a:solidFill>
                <a:srgbClr val="92D050"/>
              </a:solidFill>
            </a:endParaRPr>
          </a:p>
          <a:p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228DD25-BFF7-5A66-5356-9B655BEC1AF5}"/>
              </a:ext>
            </a:extLst>
          </p:cNvPr>
          <p:cNvSpPr txBox="1"/>
          <p:nvPr/>
        </p:nvSpPr>
        <p:spPr>
          <a:xfrm>
            <a:off x="108489" y="1266205"/>
            <a:ext cx="11953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1. Hidalgo 2 lanza en astillero, 3. Adarga, 4. </a:t>
            </a:r>
            <a:r>
              <a:rPr lang="es-ES" dirty="0" err="1"/>
              <a:t>Rocín</a:t>
            </a:r>
            <a:r>
              <a:rPr lang="es-ES" dirty="0"/>
              <a:t>, 5. Galgo, 6 </a:t>
            </a:r>
            <a:r>
              <a:rPr lang="es-ES" dirty="0" err="1"/>
              <a:t>Salpicón</a:t>
            </a:r>
            <a:r>
              <a:rPr lang="es-ES" dirty="0"/>
              <a:t>, 7. Sayo, 8. Velarte, 9. Calzas, 10. Velludo, 11. </a:t>
            </a:r>
            <a:r>
              <a:rPr lang="es-ES" dirty="0" err="1"/>
              <a:t>Pantunflos</a:t>
            </a:r>
            <a:r>
              <a:rPr lang="es-ES" dirty="0"/>
              <a:t>, 12. </a:t>
            </a:r>
            <a:r>
              <a:rPr lang="es-ES" dirty="0" err="1"/>
              <a:t>Vellori</a:t>
            </a:r>
            <a:r>
              <a:rPr lang="es-ES" dirty="0"/>
              <a:t>, 13. Podadera​, 14. Frisar, 15 Enjuto </a:t>
            </a:r>
          </a:p>
        </p:txBody>
      </p:sp>
    </p:spTree>
    <p:extLst>
      <p:ext uri="{BB962C8B-B14F-4D97-AF65-F5344CB8AC3E}">
        <p14:creationId xmlns:p14="http://schemas.microsoft.com/office/powerpoint/2010/main" val="2067423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8818F4-F589-A161-1034-13C59A117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CBB242-8D36-B4F1-621F-43D54F0A6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981" y="116238"/>
            <a:ext cx="12006018" cy="565687"/>
          </a:xfrm>
        </p:spPr>
        <p:txBody>
          <a:bodyPr>
            <a:normAutofit/>
          </a:bodyPr>
          <a:lstStyle/>
          <a:p>
            <a:r>
              <a:rPr lang="es-ES" sz="2000" dirty="0"/>
              <a:t>2. Ahora relaciona las definiciones con su traducción: </a:t>
            </a:r>
            <a:r>
              <a:rPr lang="es-ES" sz="2000" dirty="0">
                <a:solidFill>
                  <a:srgbClr val="92D050"/>
                </a:solidFill>
              </a:rPr>
              <a:t>Léxico 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1ACBA914-3A42-74ED-4143-AFC7DB4BED0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85981" y="681925"/>
          <a:ext cx="12006019" cy="61760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83492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220897-6F98-E6A7-4523-1B4BAAEB9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415" y="333632"/>
            <a:ext cx="11602995" cy="58433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000" dirty="0">
                <a:solidFill>
                  <a:srgbClr val="92D050"/>
                </a:solidFill>
              </a:rPr>
              <a:t>Gramática  </a:t>
            </a:r>
            <a:r>
              <a:rPr lang="es-ES" sz="2000" dirty="0"/>
              <a:t>                                                                                                                                                                                                  3. ¿Qué tiempo predomina en el texto? ¿qué función tiene?:                                                                                                          hablar de acciones puntuales, acciones habituales, describir en el pasado </a:t>
            </a:r>
          </a:p>
          <a:p>
            <a:pPr marL="0" indent="0">
              <a:buNone/>
            </a:pPr>
            <a:r>
              <a:rPr lang="es-ES" sz="2000" dirty="0"/>
              <a:t>4. Reescribe las siguientes frases utilizando otro tiempo de pasado y comprueba las diferencias: </a:t>
            </a:r>
          </a:p>
          <a:p>
            <a:pPr marL="0" indent="0">
              <a:buNone/>
            </a:pPr>
            <a:r>
              <a:rPr lang="es-ES" sz="2000" dirty="0"/>
              <a:t>   a.  «...no ha mucho tiempo que vivía un hidalgo...» </a:t>
            </a:r>
            <a:r>
              <a:rPr lang="es-ES" sz="2000" dirty="0">
                <a:solidFill>
                  <a:srgbClr val="FF0000"/>
                </a:solidFill>
              </a:rPr>
              <a:t>no hace mucho tiempo que vivió un hidalgo</a:t>
            </a:r>
          </a:p>
          <a:p>
            <a:pPr marL="0" indent="0">
              <a:buNone/>
            </a:pPr>
            <a:r>
              <a:rPr lang="es-ES" sz="2000" dirty="0">
                <a:solidFill>
                  <a:srgbClr val="FF0000"/>
                </a:solidFill>
              </a:rPr>
              <a:t>   </a:t>
            </a:r>
            <a:r>
              <a:rPr lang="es-ES" sz="2000" dirty="0"/>
              <a:t>b. «Frisaba la edad de nuestro hidalgo con los cincuenta años.»</a:t>
            </a:r>
          </a:p>
          <a:p>
            <a:pPr marL="0" indent="0">
              <a:buNone/>
            </a:pPr>
            <a:r>
              <a:rPr lang="es-ES" sz="2000" dirty="0"/>
              <a:t>   c. « </a:t>
            </a:r>
            <a:r>
              <a:rPr lang="es-ES" sz="2000" dirty="0" err="1"/>
              <a:t>consumían</a:t>
            </a:r>
            <a:r>
              <a:rPr lang="es-ES" sz="2000" dirty="0"/>
              <a:t> las tres partes de su hacienda.» </a:t>
            </a:r>
          </a:p>
          <a:p>
            <a:pPr marL="0" indent="0">
              <a:buNone/>
            </a:pPr>
            <a:r>
              <a:rPr lang="es-ES" sz="2000" dirty="0"/>
              <a:t>   d. « </a:t>
            </a:r>
            <a:r>
              <a:rPr lang="es-ES" sz="2000" dirty="0" err="1"/>
              <a:t>Tenía</a:t>
            </a:r>
            <a:r>
              <a:rPr lang="es-ES" sz="2000" dirty="0"/>
              <a:t> en su casa una ama que pasaba de los cuarenta y una sobrina que no llegaba a los veinte .» </a:t>
            </a:r>
          </a:p>
          <a:p>
            <a:pPr marL="0" indent="0">
              <a:buNone/>
            </a:pPr>
            <a:r>
              <a:rPr lang="es-ES" sz="2000" dirty="0"/>
              <a:t>   e. «Un mozo de campo y plaza que así ensillaba el rocín como tomaba la podadera.»                                          </a:t>
            </a:r>
          </a:p>
          <a:p>
            <a:pPr marL="0" indent="0">
              <a:buNone/>
            </a:pPr>
            <a:r>
              <a:rPr lang="es-ES" sz="2000" dirty="0"/>
              <a:t>   f. « Era de </a:t>
            </a:r>
            <a:r>
              <a:rPr lang="es-ES" sz="2000" dirty="0" err="1"/>
              <a:t>complexión</a:t>
            </a:r>
            <a:r>
              <a:rPr lang="es-ES" sz="2000" dirty="0"/>
              <a:t> recia .»</a:t>
            </a:r>
          </a:p>
          <a:p>
            <a:pPr marL="0" indent="0">
              <a:buNone/>
            </a:pPr>
            <a:endParaRPr lang="es-ES" sz="2000" dirty="0"/>
          </a:p>
          <a:p>
            <a:pPr marL="0" indent="0">
              <a:buNone/>
            </a:pP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321918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1A0BD5A-1E72-E405-A991-7F8E805F5B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205" y="222422"/>
            <a:ext cx="11069595" cy="5954541"/>
          </a:xfrm>
        </p:spPr>
        <p:txBody>
          <a:bodyPr/>
          <a:lstStyle/>
          <a:p>
            <a:pPr marL="0" indent="0">
              <a:buNone/>
            </a:pPr>
            <a:r>
              <a:rPr lang="es-ES" sz="2000" dirty="0">
                <a:solidFill>
                  <a:srgbClr val="92D050"/>
                </a:solidFill>
              </a:rPr>
              <a:t>Gramática</a:t>
            </a:r>
          </a:p>
          <a:p>
            <a:pPr marL="0" indent="0">
              <a:buNone/>
            </a:pPr>
            <a:r>
              <a:rPr lang="es-ES" sz="2000" dirty="0"/>
              <a:t>5. ¿Qué valor tiene el pronombre relativo cuyo?  </a:t>
            </a:r>
            <a:r>
              <a:rPr lang="es-ES" sz="2000" i="1" dirty="0"/>
              <a:t>«En un lugar de la Mancha, </a:t>
            </a:r>
            <a:r>
              <a:rPr lang="es-ES" sz="2000" b="1" i="1" dirty="0"/>
              <a:t>de cuyo</a:t>
            </a:r>
            <a:r>
              <a:rPr lang="es-ES" sz="2000" i="1" dirty="0"/>
              <a:t> nombre no quiero acordarme...»                                                                                                                                                          Cantidad, lugar, posesión, modo</a:t>
            </a:r>
          </a:p>
          <a:p>
            <a:pPr marL="0" indent="0">
              <a:buNone/>
            </a:pPr>
            <a:endParaRPr lang="es-ES" sz="2000" i="1" dirty="0"/>
          </a:p>
          <a:p>
            <a:pPr marL="0" indent="0">
              <a:buNone/>
            </a:pPr>
            <a:r>
              <a:rPr lang="es-ES" sz="2000" i="1" dirty="0"/>
              <a:t>6. </a:t>
            </a:r>
            <a:r>
              <a:rPr lang="es-ES" sz="2000" dirty="0"/>
              <a:t>Reescribe las siguientes frases uniéndolas con el relativo cuyo </a:t>
            </a:r>
          </a:p>
          <a:p>
            <a:pPr marL="0" indent="0">
              <a:buNone/>
            </a:pPr>
            <a:r>
              <a:rPr lang="es-ES" sz="2000" dirty="0"/>
              <a:t>      a. Don Quijote vivía con una sobrina. Los años de la sobrina no llegaban a los veinte.</a:t>
            </a:r>
          </a:p>
          <a:p>
            <a:pPr marL="0" indent="0">
              <a:buNone/>
            </a:pPr>
            <a:r>
              <a:rPr lang="es-ES" sz="2000" dirty="0"/>
              <a:t>           </a:t>
            </a:r>
            <a:r>
              <a:rPr lang="es-ES" sz="2000" dirty="0">
                <a:solidFill>
                  <a:srgbClr val="FF0000"/>
                </a:solidFill>
              </a:rPr>
              <a:t>Don Quijote vivía con una sobrina cuyos años no llegaban a los veinte</a:t>
            </a:r>
          </a:p>
          <a:p>
            <a:pPr marL="0" indent="0">
              <a:buNone/>
            </a:pPr>
            <a:r>
              <a:rPr lang="es-ES" sz="2000" dirty="0"/>
              <a:t>      b. El hidalgo tenía un caballo flaco. El nombre de este caballo era Rocinante.</a:t>
            </a:r>
          </a:p>
          <a:p>
            <a:pPr marL="0" indent="0">
              <a:buNone/>
            </a:pPr>
            <a:endParaRPr lang="es-ES" sz="2000" dirty="0"/>
          </a:p>
          <a:p>
            <a:pPr marL="0" lvl="0" indent="0">
              <a:buNone/>
            </a:pPr>
            <a:r>
              <a:rPr lang="es-ES" sz="2000" dirty="0"/>
              <a:t>      c. El Hidalgo tenía una complexión recia. Era seco de carnes </a:t>
            </a:r>
          </a:p>
          <a:p>
            <a:pPr marL="0" lvl="0" indent="0">
              <a:buNone/>
            </a:pPr>
            <a:r>
              <a:rPr lang="es-ES" sz="2000" dirty="0"/>
              <a:t> </a:t>
            </a:r>
          </a:p>
          <a:p>
            <a:pPr marL="0" lvl="0" indent="0">
              <a:buNone/>
            </a:pPr>
            <a:r>
              <a:rPr lang="es-ES" sz="2000" dirty="0"/>
              <a:t>      d. El hidalgo tenía aficiones. Le gustaba madrugar, cazar y leer</a:t>
            </a:r>
            <a:r>
              <a:rPr lang="es-ES" dirty="0"/>
              <a:t> </a:t>
            </a:r>
          </a:p>
          <a:p>
            <a:pPr marL="0" indent="0">
              <a:buNone/>
            </a:pPr>
            <a:endParaRPr lang="es-ES" sz="2000" dirty="0"/>
          </a:p>
          <a:p>
            <a:pPr marL="0" indent="0">
              <a:buNone/>
            </a:pPr>
            <a:r>
              <a:rPr lang="es-ES" sz="2000" dirty="0"/>
              <a:t>     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29257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32AB53-FC1B-C46D-52AA-8FC8ECF8E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638" y="222422"/>
            <a:ext cx="12031361" cy="192544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r>
              <a:rPr lang="en-US" sz="2400" dirty="0" err="1"/>
              <a:t>ç</a:t>
            </a: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r>
              <a:rPr lang="en-US" sz="2400" dirty="0">
                <a:solidFill>
                  <a:srgbClr val="0070C0"/>
                </a:solidFill>
              </a:rPr>
              <a:t>Oral   </a:t>
            </a:r>
            <a:r>
              <a:rPr lang="en-US" sz="2400" dirty="0"/>
              <a:t>                </a:t>
            </a:r>
            <a:br>
              <a:rPr lang="en-US" sz="2400" dirty="0"/>
            </a:br>
            <a:r>
              <a:rPr lang="en-US" sz="2400" dirty="0"/>
              <a:t>7. </a:t>
            </a:r>
            <a:r>
              <a:rPr lang="en-US" sz="2400" dirty="0" err="1"/>
              <a:t>Sobre</a:t>
            </a:r>
            <a:r>
              <a:rPr lang="en-US" sz="2400" dirty="0"/>
              <a:t> </a:t>
            </a:r>
            <a:r>
              <a:rPr lang="en-US" sz="2400" dirty="0" err="1"/>
              <a:t>el</a:t>
            </a:r>
            <a:r>
              <a:rPr lang="en-US" sz="2400" dirty="0"/>
              <a:t> </a:t>
            </a:r>
            <a:r>
              <a:rPr lang="en-US" sz="2400" dirty="0" err="1"/>
              <a:t>tema</a:t>
            </a:r>
            <a:r>
              <a:rPr lang="en-US" sz="2400" dirty="0"/>
              <a:t> de la </a:t>
            </a:r>
            <a:r>
              <a:rPr lang="en-US" sz="2400" dirty="0" err="1"/>
              <a:t>identidad</a:t>
            </a:r>
            <a:r>
              <a:rPr lang="en-US" sz="2400" dirty="0"/>
              <a:t>: </a:t>
            </a:r>
            <a:br>
              <a:rPr lang="en-US" sz="2400" dirty="0"/>
            </a:br>
            <a:r>
              <a:rPr lang="en-US" sz="2400" b="0" dirty="0"/>
              <a:t>¿</a:t>
            </a:r>
            <a:r>
              <a:rPr lang="en-US" sz="2400" b="0" dirty="0" err="1"/>
              <a:t>Qué</a:t>
            </a:r>
            <a:r>
              <a:rPr lang="en-US" sz="2400" b="0" dirty="0"/>
              <a:t> define </a:t>
            </a:r>
            <a:r>
              <a:rPr lang="en-US" sz="2400" b="0" dirty="0" err="1"/>
              <a:t>nuestra</a:t>
            </a:r>
            <a:r>
              <a:rPr lang="en-US" sz="2400" b="0" dirty="0"/>
              <a:t> </a:t>
            </a:r>
            <a:r>
              <a:rPr lang="en-US" sz="2400" b="0" dirty="0" err="1"/>
              <a:t>identidad</a:t>
            </a:r>
            <a:r>
              <a:rPr lang="en-US" sz="2400" b="0" dirty="0"/>
              <a:t>?: </a:t>
            </a:r>
            <a:r>
              <a:rPr lang="en-US" sz="2400" b="0" dirty="0" err="1"/>
              <a:t>Dónde</a:t>
            </a:r>
            <a:r>
              <a:rPr lang="en-US" sz="2400" b="0" dirty="0"/>
              <a:t> </a:t>
            </a:r>
            <a:r>
              <a:rPr lang="en-US" sz="2400" b="0" dirty="0" err="1"/>
              <a:t>nacemos</a:t>
            </a:r>
            <a:r>
              <a:rPr lang="en-US" sz="2400" b="0" dirty="0"/>
              <a:t> o </a:t>
            </a:r>
            <a:r>
              <a:rPr lang="en-US" sz="2400" b="0" dirty="0" err="1"/>
              <a:t>vivimos</a:t>
            </a:r>
            <a:r>
              <a:rPr lang="en-US" sz="2400" b="0" dirty="0"/>
              <a:t>, </a:t>
            </a:r>
            <a:r>
              <a:rPr lang="en-US" sz="2400" b="0" dirty="0" err="1"/>
              <a:t>nuestra</a:t>
            </a:r>
            <a:r>
              <a:rPr lang="en-US" sz="2400" b="0" dirty="0"/>
              <a:t> religion, lo </a:t>
            </a:r>
            <a:r>
              <a:rPr lang="en-US" sz="2400" b="0" dirty="0" err="1"/>
              <a:t>que</a:t>
            </a:r>
            <a:r>
              <a:rPr lang="en-US" sz="2400" b="0" dirty="0"/>
              <a:t> </a:t>
            </a:r>
            <a:r>
              <a:rPr lang="en-US" sz="2400" b="0" dirty="0" err="1"/>
              <a:t>comemos</a:t>
            </a:r>
            <a:r>
              <a:rPr lang="en-US" sz="2400" b="0" dirty="0"/>
              <a:t>, </a:t>
            </a:r>
            <a:r>
              <a:rPr lang="en-US" sz="2400" b="0" dirty="0" err="1"/>
              <a:t>nuestra</a:t>
            </a:r>
            <a:r>
              <a:rPr lang="en-US" sz="2400" b="0" dirty="0"/>
              <a:t> forma de </a:t>
            </a:r>
            <a:r>
              <a:rPr lang="en-US" sz="2400" b="0" dirty="0" err="1"/>
              <a:t>vestir</a:t>
            </a:r>
            <a:r>
              <a:rPr lang="en-US" sz="2400" b="0" dirty="0"/>
              <a:t> o </a:t>
            </a:r>
            <a:r>
              <a:rPr lang="en-US" sz="2400" b="0" dirty="0" err="1"/>
              <a:t>nuestra</a:t>
            </a:r>
            <a:r>
              <a:rPr lang="en-US" sz="2400" b="0" dirty="0"/>
              <a:t> </a:t>
            </a:r>
            <a:r>
              <a:rPr lang="en-US" sz="2400" b="0" dirty="0" err="1"/>
              <a:t>ropa</a:t>
            </a:r>
            <a:r>
              <a:rPr lang="en-US" sz="2400" b="0" dirty="0"/>
              <a:t>, </a:t>
            </a:r>
            <a:r>
              <a:rPr lang="en-US" sz="2400" b="0" dirty="0" err="1"/>
              <a:t>nuestro</a:t>
            </a:r>
            <a:r>
              <a:rPr lang="en-US" sz="2400" b="0" dirty="0"/>
              <a:t> </a:t>
            </a:r>
            <a:r>
              <a:rPr lang="en-US" sz="2400" b="0" dirty="0" err="1"/>
              <a:t>aspecto</a:t>
            </a:r>
            <a:r>
              <a:rPr lang="en-US" sz="2400" b="0" dirty="0"/>
              <a:t> </a:t>
            </a:r>
            <a:r>
              <a:rPr lang="en-US" sz="2400" b="0" dirty="0" err="1"/>
              <a:t>físico</a:t>
            </a:r>
            <a:r>
              <a:rPr lang="en-US" sz="2400" b="0" dirty="0"/>
              <a:t>, </a:t>
            </a:r>
            <a:r>
              <a:rPr lang="en-US" sz="2400" b="0" dirty="0" err="1"/>
              <a:t>nuestra</a:t>
            </a:r>
            <a:r>
              <a:rPr lang="en-US" sz="2400" b="0" dirty="0"/>
              <a:t> </a:t>
            </a:r>
            <a:r>
              <a:rPr lang="en-US" sz="2400" b="0" dirty="0" err="1"/>
              <a:t>profesión</a:t>
            </a:r>
            <a:r>
              <a:rPr lang="en-US" sz="2400" b="0" dirty="0"/>
              <a:t>, </a:t>
            </a:r>
            <a:r>
              <a:rPr lang="en-US" sz="2400" b="0" dirty="0" err="1"/>
              <a:t>nuestras</a:t>
            </a:r>
            <a:r>
              <a:rPr lang="en-US" sz="2400" b="0" dirty="0"/>
              <a:t> </a:t>
            </a:r>
            <a:r>
              <a:rPr lang="en-US" sz="2400" b="0" dirty="0" err="1"/>
              <a:t>aficiones</a:t>
            </a:r>
            <a:r>
              <a:rPr lang="en-US" sz="2400" b="0" dirty="0"/>
              <a:t>, </a:t>
            </a:r>
            <a:r>
              <a:rPr lang="en-US" sz="2400" b="0" dirty="0" err="1"/>
              <a:t>nuestros</a:t>
            </a:r>
            <a:r>
              <a:rPr lang="en-US" sz="2400" b="0" dirty="0"/>
              <a:t> </a:t>
            </a:r>
            <a:r>
              <a:rPr lang="en-US" sz="2400" b="0" dirty="0" err="1"/>
              <a:t>gustos</a:t>
            </a:r>
            <a:r>
              <a:rPr lang="en-US" sz="2400" b="0" dirty="0"/>
              <a:t> ¿</a:t>
            </a:r>
            <a:r>
              <a:rPr lang="en-US" sz="2400" b="0" dirty="0" err="1"/>
              <a:t>nuestro</a:t>
            </a:r>
            <a:r>
              <a:rPr lang="en-US" sz="2400" b="0" dirty="0"/>
              <a:t> </a:t>
            </a:r>
            <a:r>
              <a:rPr lang="en-US" sz="2400" b="0" dirty="0" err="1"/>
              <a:t>sexo</a:t>
            </a:r>
            <a:r>
              <a:rPr lang="en-US" sz="2400" b="0" dirty="0"/>
              <a:t>? </a:t>
            </a:r>
            <a:br>
              <a:rPr lang="en-US" sz="2400" b="0" dirty="0"/>
            </a:br>
            <a:endParaRPr lang="en-US" sz="2400" b="0" dirty="0"/>
          </a:p>
        </p:txBody>
      </p:sp>
      <p:pic>
        <p:nvPicPr>
          <p:cNvPr id="7" name="Imagen 6" descr="Imagen que contiene texto, libro, interior, foto&#10;&#10;El contenido generado por IA puede ser incorrecto.">
            <a:extLst>
              <a:ext uri="{FF2B5EF4-FFF2-40B4-BE49-F238E27FC236}">
                <a16:creationId xmlns:a16="http://schemas.microsoft.com/office/drawing/2014/main" id="{50F74F88-4608-EC3A-CA5A-585E84250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417" y="2147870"/>
            <a:ext cx="5336583" cy="4710132"/>
          </a:xfrm>
          <a:prstGeom prst="rect">
            <a:avLst/>
          </a:prstGeom>
        </p:spPr>
      </p:pic>
      <p:pic>
        <p:nvPicPr>
          <p:cNvPr id="5" name="Marcador de contenido 4" descr="Diagrama&#10;&#10;El contenido generado por IA puede ser incorrecto.">
            <a:extLst>
              <a:ext uri="{FF2B5EF4-FFF2-40B4-BE49-F238E27FC236}">
                <a16:creationId xmlns:a16="http://schemas.microsoft.com/office/drawing/2014/main" id="{6D4F368D-BB34-8198-5171-1FC6267C67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96000" y="2147869"/>
            <a:ext cx="5155769" cy="472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943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F6A879-8BA5-ACC3-7FBC-0CFFAFD9E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85" y="247973"/>
            <a:ext cx="10879810" cy="117787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b="1" dirty="0"/>
              <a:t>8</a:t>
            </a:r>
            <a:r>
              <a: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 </a:t>
            </a:r>
            <a:r>
              <a:rPr lang="en-US" sz="24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Comparemos</a:t>
            </a:r>
            <a:r>
              <a: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los</a:t>
            </a:r>
            <a:r>
              <a: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libros</a:t>
            </a:r>
            <a:r>
              <a: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24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caballerías</a:t>
            </a:r>
            <a:r>
              <a: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con Don Quijote de la Mancha</a:t>
            </a:r>
            <a:br>
              <a: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¿A </a:t>
            </a:r>
            <a:r>
              <a:rPr lang="en-US" sz="24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quién</a:t>
            </a:r>
            <a:r>
              <a: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corresponden</a:t>
            </a:r>
            <a:r>
              <a: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las </a:t>
            </a:r>
            <a:r>
              <a:rPr lang="en-US" sz="24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siguientes</a:t>
            </a:r>
            <a:r>
              <a: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afirmaciones</a:t>
            </a:r>
            <a:r>
              <a: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a LC o a DQ?  </a:t>
            </a:r>
            <a:r>
              <a:rPr lang="en-US" sz="2400" b="1" kern="120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Oral </a:t>
            </a:r>
            <a:br>
              <a: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 </a:t>
            </a:r>
            <a:br>
              <a: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24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Imagen 5" descr="Imagen en blanco y negro de una persona&#10;&#10;El contenido generado por IA puede ser incorrecto.">
            <a:extLst>
              <a:ext uri="{FF2B5EF4-FFF2-40B4-BE49-F238E27FC236}">
                <a16:creationId xmlns:a16="http://schemas.microsoft.com/office/drawing/2014/main" id="{5D2184E2-00B9-46C4-B996-A857ABBF44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" b="4908"/>
          <a:stretch>
            <a:fillRect/>
          </a:stretch>
        </p:blipFill>
        <p:spPr>
          <a:xfrm>
            <a:off x="0" y="1424768"/>
            <a:ext cx="3158993" cy="5433232"/>
          </a:xfrm>
          <a:prstGeom prst="rect">
            <a:avLst/>
          </a:prstGeom>
        </p:spPr>
      </p:pic>
      <p:pic>
        <p:nvPicPr>
          <p:cNvPr id="4" name="Marcador de contenido 3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4F5379EC-746E-F6B3-6751-0F197C60C8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54" r="24524" b="-2"/>
          <a:stretch>
            <a:fillRect/>
          </a:stretch>
        </p:blipFill>
        <p:spPr>
          <a:xfrm>
            <a:off x="3158993" y="1565329"/>
            <a:ext cx="3163824" cy="529267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1E9833D-8655-9BDD-65F0-D816DF17BCA0}"/>
              </a:ext>
            </a:extLst>
          </p:cNvPr>
          <p:cNvSpPr txBox="1"/>
          <p:nvPr/>
        </p:nvSpPr>
        <p:spPr>
          <a:xfrm>
            <a:off x="6540286" y="1425844"/>
            <a:ext cx="5651714" cy="488351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457200" lvl="0" indent="-457200">
              <a:lnSpc>
                <a:spcPct val="120000"/>
              </a:lnSpc>
              <a:spcAft>
                <a:spcPts val="600"/>
              </a:spcAft>
              <a:buAutoNum type="alphaLcPeriod"/>
            </a:pPr>
            <a:r>
              <a:rPr lang="en-US" sz="2400" dirty="0" err="1"/>
              <a:t>Geografía</a:t>
            </a:r>
            <a:r>
              <a:rPr lang="en-US" sz="2400" dirty="0"/>
              <a:t> real, </a:t>
            </a:r>
            <a:r>
              <a:rPr lang="en-US" sz="2400" dirty="0" err="1"/>
              <a:t>conocida</a:t>
            </a:r>
            <a:r>
              <a:rPr lang="en-US" sz="2400" dirty="0"/>
              <a:t> y </a:t>
            </a:r>
            <a:r>
              <a:rPr lang="en-US" sz="2400" dirty="0" err="1"/>
              <a:t>cercana</a:t>
            </a:r>
            <a:r>
              <a:rPr lang="en-US" sz="2400" dirty="0"/>
              <a:t>   </a:t>
            </a:r>
          </a:p>
          <a:p>
            <a:pPr lvl="0">
              <a:lnSpc>
                <a:spcPct val="120000"/>
              </a:lnSpc>
              <a:spcAft>
                <a:spcPts val="600"/>
              </a:spcAft>
            </a:pPr>
            <a:r>
              <a:rPr lang="en-US" sz="2400" dirty="0"/>
              <a:t>      </a:t>
            </a:r>
            <a:r>
              <a:rPr lang="en-US" sz="2400" dirty="0" err="1"/>
              <a:t>pero</a:t>
            </a:r>
            <a:r>
              <a:rPr lang="en-US" sz="2400" dirty="0"/>
              <a:t> algo </a:t>
            </a:r>
            <a:r>
              <a:rPr lang="en-US" sz="2400" dirty="0" err="1"/>
              <a:t>imprecisa</a:t>
            </a:r>
            <a:r>
              <a:rPr lang="en-US" sz="2400" dirty="0"/>
              <a:t>. DQ</a:t>
            </a:r>
          </a:p>
          <a:p>
            <a:pPr lvl="0">
              <a:lnSpc>
                <a:spcPct val="120000"/>
              </a:lnSpc>
              <a:spcAft>
                <a:spcPts val="600"/>
              </a:spcAft>
            </a:pPr>
            <a:r>
              <a:rPr lang="en-US" sz="2400" dirty="0"/>
              <a:t>b. </a:t>
            </a:r>
            <a:r>
              <a:rPr lang="en-US" sz="2400" dirty="0" err="1"/>
              <a:t>Lugares</a:t>
            </a:r>
            <a:r>
              <a:rPr lang="en-US" sz="2400" dirty="0"/>
              <a:t> </a:t>
            </a:r>
            <a:r>
              <a:rPr lang="en-US" sz="2400" dirty="0" err="1"/>
              <a:t>precisos</a:t>
            </a:r>
            <a:r>
              <a:rPr lang="en-US" sz="2400" dirty="0"/>
              <a:t>, </a:t>
            </a:r>
            <a:r>
              <a:rPr lang="en-US" sz="2400" dirty="0" err="1"/>
              <a:t>aunque</a:t>
            </a:r>
            <a:r>
              <a:rPr lang="en-US" sz="2400" dirty="0"/>
              <a:t> </a:t>
            </a:r>
            <a:r>
              <a:rPr lang="en-US" sz="2400" dirty="0" err="1"/>
              <a:t>lejanos</a:t>
            </a:r>
            <a:endParaRPr lang="en-US" sz="2400" dirty="0"/>
          </a:p>
          <a:p>
            <a:pPr lvl="0">
              <a:lnSpc>
                <a:spcPct val="120000"/>
              </a:lnSpc>
              <a:spcAft>
                <a:spcPts val="600"/>
              </a:spcAft>
            </a:pPr>
            <a:r>
              <a:rPr lang="en-US" sz="2400" dirty="0"/>
              <a:t>c. </a:t>
            </a:r>
            <a:r>
              <a:rPr lang="en-US" sz="2400" dirty="0" err="1"/>
              <a:t>Lugares</a:t>
            </a:r>
            <a:r>
              <a:rPr lang="en-US" sz="2400" dirty="0"/>
              <a:t> reales, </a:t>
            </a:r>
            <a:r>
              <a:rPr lang="en-US" sz="2400" dirty="0" err="1"/>
              <a:t>pero</a:t>
            </a:r>
            <a:r>
              <a:rPr lang="en-US" sz="2400" dirty="0"/>
              <a:t> </a:t>
            </a:r>
            <a:r>
              <a:rPr lang="en-US" sz="2400" dirty="0" err="1"/>
              <a:t>exóticos</a:t>
            </a:r>
            <a:r>
              <a:rPr lang="en-US" sz="2400" dirty="0"/>
              <a:t> o      </a:t>
            </a:r>
          </a:p>
          <a:p>
            <a:pPr lvl="0">
              <a:lnSpc>
                <a:spcPct val="120000"/>
              </a:lnSpc>
              <a:spcAft>
                <a:spcPts val="600"/>
              </a:spcAft>
            </a:pPr>
            <a:r>
              <a:rPr lang="en-US" sz="2400" dirty="0"/>
              <a:t>    </a:t>
            </a:r>
            <a:r>
              <a:rPr lang="en-US" sz="2400" dirty="0" err="1"/>
              <a:t>imaginarios</a:t>
            </a:r>
            <a:r>
              <a:rPr lang="en-US" sz="2400" dirty="0"/>
              <a:t> (</a:t>
            </a:r>
            <a:r>
              <a:rPr lang="en-US" sz="2400" dirty="0" err="1"/>
              <a:t>Normandía</a:t>
            </a:r>
            <a:r>
              <a:rPr lang="en-US" sz="2400" dirty="0"/>
              <a:t>,       </a:t>
            </a:r>
          </a:p>
          <a:p>
            <a:pPr lvl="0">
              <a:lnSpc>
                <a:spcPct val="120000"/>
              </a:lnSpc>
              <a:spcAft>
                <a:spcPts val="600"/>
              </a:spcAft>
            </a:pPr>
            <a:r>
              <a:rPr lang="en-US" sz="2400" dirty="0"/>
              <a:t>    </a:t>
            </a:r>
            <a:r>
              <a:rPr lang="en-US" sz="2400" dirty="0" err="1"/>
              <a:t>Constantinopla</a:t>
            </a:r>
            <a:r>
              <a:rPr lang="en-US" sz="2400" dirty="0"/>
              <a:t>, Gaula, Camelot…)</a:t>
            </a:r>
          </a:p>
          <a:p>
            <a:pPr lvl="0">
              <a:lnSpc>
                <a:spcPct val="120000"/>
              </a:lnSpc>
              <a:spcAft>
                <a:spcPts val="600"/>
              </a:spcAft>
            </a:pPr>
            <a:r>
              <a:rPr lang="en-US" sz="2400" dirty="0"/>
              <a:t>d. </a:t>
            </a:r>
            <a:r>
              <a:rPr lang="en-US" sz="2400" dirty="0" err="1"/>
              <a:t>Lugares</a:t>
            </a:r>
            <a:r>
              <a:rPr lang="en-US" sz="2400" dirty="0"/>
              <a:t> reales, </a:t>
            </a:r>
            <a:r>
              <a:rPr lang="en-US" sz="2400" dirty="0" err="1"/>
              <a:t>pero</a:t>
            </a:r>
            <a:r>
              <a:rPr lang="en-US" sz="2400" dirty="0"/>
              <a:t> (</a:t>
            </a:r>
            <a:r>
              <a:rPr lang="en-US" sz="2400" dirty="0" err="1"/>
              <a:t>en</a:t>
            </a:r>
            <a:r>
              <a:rPr lang="en-US" sz="2400" dirty="0"/>
              <a:t> la </a:t>
            </a:r>
            <a:r>
              <a:rPr lang="en-US" sz="2400" dirty="0" err="1"/>
              <a:t>primera</a:t>
            </a:r>
            <a:r>
              <a:rPr lang="en-US" sz="2400" dirty="0"/>
              <a:t>   </a:t>
            </a:r>
          </a:p>
          <a:p>
            <a:pPr lvl="0">
              <a:lnSpc>
                <a:spcPct val="120000"/>
              </a:lnSpc>
              <a:spcAft>
                <a:spcPts val="600"/>
              </a:spcAft>
            </a:pPr>
            <a:r>
              <a:rPr lang="en-US" sz="2400" dirty="0"/>
              <a:t>     </a:t>
            </a:r>
            <a:r>
              <a:rPr lang="en-US" sz="2400" dirty="0" err="1"/>
              <a:t>parte</a:t>
            </a:r>
            <a:r>
              <a:rPr lang="en-US" sz="2400" dirty="0"/>
              <a:t>) </a:t>
            </a:r>
            <a:r>
              <a:rPr lang="en-US" sz="2400" dirty="0" err="1"/>
              <a:t>sencillos</a:t>
            </a:r>
            <a:r>
              <a:rPr lang="en-US" sz="2400" dirty="0"/>
              <a:t>, </a:t>
            </a:r>
            <a:r>
              <a:rPr lang="en-US" sz="2400" dirty="0" err="1"/>
              <a:t>pobres</a:t>
            </a:r>
            <a:r>
              <a:rPr lang="en-US" sz="2400" dirty="0"/>
              <a:t> y </a:t>
            </a:r>
            <a:r>
              <a:rPr lang="en-US" sz="2400" dirty="0" err="1"/>
              <a:t>rústicos</a:t>
            </a:r>
            <a:r>
              <a:rPr lang="en-US" sz="2400" dirty="0"/>
              <a:t>    </a:t>
            </a:r>
          </a:p>
          <a:p>
            <a:pPr lvl="0">
              <a:lnSpc>
                <a:spcPct val="120000"/>
              </a:lnSpc>
              <a:spcAft>
                <a:spcPts val="600"/>
              </a:spcAft>
            </a:pPr>
            <a:r>
              <a:rPr lang="en-US" sz="2400" dirty="0"/>
              <a:t>    (La Mancha, El </a:t>
            </a:r>
            <a:r>
              <a:rPr lang="en-US" sz="2400" dirty="0" err="1"/>
              <a:t>Toboso</a:t>
            </a:r>
            <a:r>
              <a:rPr lang="en-US" sz="2400" dirty="0"/>
              <a:t>, Puerto </a:t>
            </a:r>
          </a:p>
          <a:p>
            <a:pPr lvl="0">
              <a:lnSpc>
                <a:spcPct val="120000"/>
              </a:lnSpc>
              <a:spcAft>
                <a:spcPts val="600"/>
              </a:spcAft>
            </a:pPr>
            <a:r>
              <a:rPr lang="en-US" sz="2400" dirty="0"/>
              <a:t>    </a:t>
            </a:r>
            <a:r>
              <a:rPr lang="en-US" sz="2400" dirty="0" err="1"/>
              <a:t>Lapice</a:t>
            </a:r>
            <a:r>
              <a:rPr lang="en-US" sz="2400" dirty="0"/>
              <a:t>, </a:t>
            </a:r>
            <a:r>
              <a:rPr lang="en-US" sz="2400" dirty="0" err="1"/>
              <a:t>sierra</a:t>
            </a:r>
            <a:r>
              <a:rPr lang="en-US" sz="2400" dirty="0"/>
              <a:t> Morena…)                                                      </a:t>
            </a:r>
          </a:p>
          <a:p>
            <a:pPr indent="-2286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3481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F8650C6-EBCF-04CF-CBC0-146B8E085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32486"/>
            <a:ext cx="10515600" cy="57444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000" dirty="0">
                <a:solidFill>
                  <a:srgbClr val="0070C0"/>
                </a:solidFill>
              </a:rPr>
              <a:t>Escritura</a:t>
            </a:r>
          </a:p>
          <a:p>
            <a:pPr marL="0" indent="0">
              <a:buNone/>
            </a:pPr>
            <a:r>
              <a:rPr lang="es-ES" sz="2000" dirty="0"/>
              <a:t>9. Tarea. Reescribe el fragmento completo en un español moderno y en un registro periodístico, como si fuera la presentación de un personaje en un artículo de revista, </a:t>
            </a:r>
            <a:r>
              <a:rPr lang="es-ES" sz="2000" dirty="0" err="1"/>
              <a:t>manten</a:t>
            </a:r>
            <a:r>
              <a:rPr lang="es-ES" sz="2000" dirty="0"/>
              <a:t> </a:t>
            </a:r>
            <a:r>
              <a:rPr lang="es-ES" sz="2000"/>
              <a:t>la información, </a:t>
            </a:r>
            <a:r>
              <a:rPr lang="es-ES" sz="2000" dirty="0"/>
              <a:t>pero moderniza el tono, el vocabulario y </a:t>
            </a:r>
            <a:r>
              <a:rPr lang="es-ES" sz="2000"/>
              <a:t>la gramática. 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4551544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2BB705-C863-CA5D-585E-CF6D4910D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855" y="0"/>
            <a:ext cx="7246826" cy="1078992"/>
          </a:xfrm>
        </p:spPr>
        <p:txBody>
          <a:bodyPr anchor="b">
            <a:noAutofit/>
          </a:bodyPr>
          <a:lstStyle/>
          <a:p>
            <a:br>
              <a:rPr lang="es-ES" sz="1800" dirty="0"/>
            </a:br>
            <a:br>
              <a:rPr lang="es-ES" sz="1800" dirty="0"/>
            </a:br>
            <a:br>
              <a:rPr lang="es-ES" sz="1800" dirty="0"/>
            </a:br>
            <a:br>
              <a:rPr lang="es-ES" sz="1800" dirty="0"/>
            </a:br>
            <a:br>
              <a:rPr lang="es-ES" sz="1800" dirty="0"/>
            </a:br>
            <a:br>
              <a:rPr lang="es-ES" sz="1800" dirty="0"/>
            </a:br>
            <a:br>
              <a:rPr lang="es-ES" sz="1800" dirty="0"/>
            </a:br>
            <a:r>
              <a:rPr lang="es-ES" sz="1800" dirty="0"/>
              <a:t> Texto 2  </a:t>
            </a:r>
            <a:r>
              <a:rPr lang="es-ES" sz="1800" dirty="0">
                <a:solidFill>
                  <a:srgbClr val="0070C0"/>
                </a:solidFill>
              </a:rPr>
              <a:t>Avanzado (B2-C1) </a:t>
            </a:r>
            <a:br>
              <a:rPr lang="es-ES" sz="1800" dirty="0">
                <a:solidFill>
                  <a:srgbClr val="0070C0"/>
                </a:solidFill>
              </a:rPr>
            </a:br>
            <a:br>
              <a:rPr lang="es-ES" sz="1800" dirty="0">
                <a:solidFill>
                  <a:srgbClr val="0070C0"/>
                </a:solidFill>
              </a:rPr>
            </a:br>
            <a:endParaRPr lang="es-ES" sz="1800" dirty="0">
              <a:solidFill>
                <a:srgbClr val="0070C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0F1F243-E320-5273-8291-9789094AFC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304" y="804672"/>
            <a:ext cx="6851373" cy="5828040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s-ES" dirty="0"/>
              <a:t>1</a:t>
            </a:r>
            <a:r>
              <a:rPr lang="es-ES" b="1" dirty="0"/>
              <a:t>. Qué raza o tipo de caballo te parece más adecuada para el caballo de un caballero? ¿Cuál crees que es el caballo de Don Quijote?                                                         </a:t>
            </a:r>
            <a:r>
              <a:rPr lang="es-ES" b="1" dirty="0">
                <a:solidFill>
                  <a:srgbClr val="0070C0"/>
                </a:solidFill>
              </a:rPr>
              <a:t>Oral                                                                                                   </a:t>
            </a:r>
            <a:r>
              <a:rPr lang="es-ES" b="1" dirty="0"/>
              <a:t> </a:t>
            </a:r>
            <a:r>
              <a:rPr lang="es-ES" dirty="0"/>
              <a:t>a. Un caballo pura sangre                                                                                                                 b. un caballo andaluz o pura raza española                                                                                 c. un caballo de raza árabe                                                                                                             d. un rocín o caballo de trabajo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s-ES" dirty="0"/>
              <a:t> 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s-ES" b="1" dirty="0"/>
              <a:t>2. </a:t>
            </a:r>
            <a:r>
              <a:rPr lang="es-ES" dirty="0"/>
              <a:t>Según el diccionario de la RAE un rocín es:                                                                               “un caballo de mala traza, basto y de poca alzada” y lo clasifica como caballo de trabajo. Si el caballo de Don Quijote es un rocín, </a:t>
            </a:r>
            <a:r>
              <a:rPr lang="es-ES" b="1" dirty="0"/>
              <a:t>¿cómo debería ser el caballo para ser un verdadero caballero?:                                                 </a:t>
            </a:r>
            <a:r>
              <a:rPr lang="es-ES" b="1" dirty="0">
                <a:solidFill>
                  <a:srgbClr val="0070C0"/>
                </a:solidFill>
              </a:rPr>
              <a:t>Oral/ escrita</a:t>
            </a:r>
          </a:p>
          <a:p>
            <a:pPr marL="0" lvl="0" indent="0">
              <a:lnSpc>
                <a:spcPct val="110000"/>
              </a:lnSpc>
              <a:buNone/>
            </a:pPr>
            <a:r>
              <a:rPr lang="es-ES" b="1" dirty="0"/>
              <a:t> </a:t>
            </a:r>
            <a:r>
              <a:rPr lang="es-ES" dirty="0">
                <a:solidFill>
                  <a:srgbClr val="FF0000"/>
                </a:solidFill>
              </a:rPr>
              <a:t>un caballo de buena traza…</a:t>
            </a:r>
          </a:p>
          <a:p>
            <a:pPr>
              <a:lnSpc>
                <a:spcPct val="110000"/>
              </a:lnSpc>
            </a:pPr>
            <a:endParaRPr lang="es-ES" sz="1700" dirty="0"/>
          </a:p>
        </p:txBody>
      </p:sp>
      <p:pic>
        <p:nvPicPr>
          <p:cNvPr id="5" name="Imagen 4" descr="Caballo de pie sobre pasto&#10;&#10;El contenido generado por IA puede ser incorrecto.">
            <a:extLst>
              <a:ext uri="{FF2B5EF4-FFF2-40B4-BE49-F238E27FC236}">
                <a16:creationId xmlns:a16="http://schemas.microsoft.com/office/drawing/2014/main" id="{7983108E-DE42-A80F-2168-DD58A576A8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358" r="18976"/>
          <a:stretch>
            <a:fillRect/>
          </a:stretch>
        </p:blipFill>
        <p:spPr>
          <a:xfrm>
            <a:off x="7345680" y="10"/>
            <a:ext cx="484632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7361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5A2DD6F-5ED0-BC95-D7BB-42CF306D3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296" y="0"/>
            <a:ext cx="11711935" cy="646519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sz="2400" b="1" dirty="0"/>
          </a:p>
          <a:p>
            <a:pPr marL="0" indent="0">
              <a:buNone/>
            </a:pPr>
            <a:r>
              <a:rPr lang="es-ES" sz="2400" b="1" dirty="0"/>
              <a:t>3. Escucha, completa el texto y responde a las preguntas (</a:t>
            </a:r>
            <a:r>
              <a:rPr lang="es-ES" sz="2400" b="1" dirty="0">
                <a:solidFill>
                  <a:srgbClr val="00B050"/>
                </a:solidFill>
              </a:rPr>
              <a:t>Audio 1)</a:t>
            </a:r>
            <a:r>
              <a:rPr lang="es-ES" sz="2400" b="1" dirty="0"/>
              <a:t> </a:t>
            </a:r>
          </a:p>
          <a:p>
            <a:pPr marL="0" indent="0">
              <a:buNone/>
            </a:pPr>
            <a:r>
              <a:rPr lang="es-ES" sz="2400" dirty="0"/>
              <a:t>Texto 2a</a:t>
            </a:r>
          </a:p>
          <a:p>
            <a:pPr marL="0" indent="0">
              <a:buNone/>
            </a:pPr>
            <a:r>
              <a:rPr lang="es-ES" sz="2400" dirty="0"/>
              <a:t>Fue luego a ver a su 1.</a:t>
            </a:r>
            <a:r>
              <a:rPr lang="es-ES" sz="2400" u="sng" dirty="0">
                <a:solidFill>
                  <a:srgbClr val="FF0000"/>
                </a:solidFill>
              </a:rPr>
              <a:t>rocín</a:t>
            </a:r>
            <a:r>
              <a:rPr lang="es-ES" sz="2400" dirty="0"/>
              <a:t>, y aunque </a:t>
            </a:r>
            <a:r>
              <a:rPr lang="es-ES" sz="2400" dirty="0" err="1"/>
              <a:t>tenía</a:t>
            </a:r>
            <a:r>
              <a:rPr lang="es-ES" sz="2400" dirty="0"/>
              <a:t> </a:t>
            </a:r>
            <a:r>
              <a:rPr lang="es-ES" sz="2400" dirty="0" err="1"/>
              <a:t>más</a:t>
            </a:r>
            <a:r>
              <a:rPr lang="es-ES" sz="2400" dirty="0"/>
              <a:t> “cuartos” que un real y </a:t>
            </a:r>
            <a:r>
              <a:rPr lang="es-ES" sz="2400" dirty="0" err="1"/>
              <a:t>más</a:t>
            </a:r>
            <a:r>
              <a:rPr lang="es-ES" sz="2400" dirty="0"/>
              <a:t> tachas que el caballo de Gonela, que “tantum </a:t>
            </a:r>
            <a:r>
              <a:rPr lang="es-ES" sz="2400" dirty="0" err="1"/>
              <a:t>pelli</a:t>
            </a:r>
            <a:r>
              <a:rPr lang="es-ES" sz="2400" dirty="0"/>
              <a:t> et </a:t>
            </a:r>
            <a:r>
              <a:rPr lang="es-ES" sz="2400" dirty="0" err="1"/>
              <a:t>ossa</a:t>
            </a:r>
            <a:r>
              <a:rPr lang="es-ES" sz="2400" dirty="0"/>
              <a:t> </a:t>
            </a:r>
            <a:r>
              <a:rPr lang="es-ES" sz="2400" dirty="0" err="1"/>
              <a:t>fuit</a:t>
            </a:r>
            <a:r>
              <a:rPr lang="es-ES" sz="2400" dirty="0"/>
              <a:t>” (‘era solo piel y huesos’),y le </a:t>
            </a:r>
            <a:r>
              <a:rPr lang="es-ES" sz="2400" dirty="0" err="1"/>
              <a:t>parecio</a:t>
            </a:r>
            <a:r>
              <a:rPr lang="es-ES" sz="2400" dirty="0"/>
              <a:t>́ que ni el </a:t>
            </a:r>
            <a:r>
              <a:rPr lang="es-ES" sz="2400" dirty="0" err="1"/>
              <a:t>Bucéfalo</a:t>
            </a:r>
            <a:r>
              <a:rPr lang="es-ES" sz="2400" dirty="0"/>
              <a:t> de Alejandro ni Babieca el del Cid con </a:t>
            </a:r>
            <a:r>
              <a:rPr lang="es-ES" sz="2400" dirty="0" err="1"/>
              <a:t>él</a:t>
            </a:r>
            <a:r>
              <a:rPr lang="es-ES" sz="2400" dirty="0"/>
              <a:t> se igualaban. 2.</a:t>
            </a:r>
            <a:r>
              <a:rPr lang="es-ES" sz="2400" dirty="0">
                <a:solidFill>
                  <a:srgbClr val="FF0000"/>
                </a:solidFill>
              </a:rPr>
              <a:t>Cuatro </a:t>
            </a:r>
            <a:r>
              <a:rPr lang="es-ES" sz="2400" dirty="0" err="1">
                <a:solidFill>
                  <a:srgbClr val="FF0000"/>
                </a:solidFill>
              </a:rPr>
              <a:t>días</a:t>
            </a:r>
            <a:r>
              <a:rPr lang="es-ES" sz="2400" dirty="0">
                <a:solidFill>
                  <a:srgbClr val="FF0000"/>
                </a:solidFill>
              </a:rPr>
              <a:t> </a:t>
            </a:r>
            <a:r>
              <a:rPr lang="es-ES" sz="2400" dirty="0"/>
              <a:t>se le pasaron en imaginar qué nombre le </a:t>
            </a:r>
            <a:r>
              <a:rPr lang="es-ES" sz="2400" dirty="0" err="1"/>
              <a:t>pondría</a:t>
            </a:r>
            <a:r>
              <a:rPr lang="es-ES" sz="2400" dirty="0"/>
              <a:t>; porque — </a:t>
            </a:r>
            <a:r>
              <a:rPr lang="es-ES" sz="2400" dirty="0" err="1"/>
              <a:t>según</a:t>
            </a:r>
            <a:r>
              <a:rPr lang="es-ES" sz="2400" dirty="0"/>
              <a:t> se </a:t>
            </a:r>
            <a:r>
              <a:rPr lang="es-ES" sz="2400" dirty="0" err="1"/>
              <a:t>decía</a:t>
            </a:r>
            <a:r>
              <a:rPr lang="es-ES" sz="2400" dirty="0"/>
              <a:t> </a:t>
            </a:r>
            <a:r>
              <a:rPr lang="es-ES" sz="2400" dirty="0" err="1"/>
              <a:t>él</a:t>
            </a:r>
            <a:r>
              <a:rPr lang="es-ES" sz="2400" dirty="0"/>
              <a:t> a sí mismo— no era </a:t>
            </a:r>
            <a:r>
              <a:rPr lang="es-ES" sz="2400" dirty="0" err="1"/>
              <a:t>razón</a:t>
            </a:r>
            <a:r>
              <a:rPr lang="es-ES" sz="2400" dirty="0"/>
              <a:t> que caballo de caballero tan famoso, y tan bueno </a:t>
            </a:r>
            <a:r>
              <a:rPr lang="es-ES" sz="2400" dirty="0" err="1"/>
              <a:t>él</a:t>
            </a:r>
            <a:r>
              <a:rPr lang="es-ES" sz="2400" dirty="0"/>
              <a:t> por sí, estuviese 3. </a:t>
            </a:r>
            <a:r>
              <a:rPr lang="es-ES" sz="2400" dirty="0">
                <a:solidFill>
                  <a:srgbClr val="FF0000"/>
                </a:solidFill>
              </a:rPr>
              <a:t>sin nombre </a:t>
            </a:r>
            <a:r>
              <a:rPr lang="es-ES" sz="2400" dirty="0"/>
              <a:t>conocido; y </a:t>
            </a:r>
            <a:r>
              <a:rPr lang="es-ES" sz="2400" dirty="0" err="1"/>
              <a:t>asi</a:t>
            </a:r>
            <a:r>
              <a:rPr lang="es-ES" sz="2400" dirty="0"/>
              <a:t>́ procuraba </a:t>
            </a:r>
            <a:r>
              <a:rPr lang="es-ES" sz="2400" dirty="0" err="1"/>
              <a:t>acomodársele</a:t>
            </a:r>
            <a:r>
              <a:rPr lang="es-ES" sz="2400" dirty="0"/>
              <a:t>, de manera que declarase </a:t>
            </a:r>
            <a:r>
              <a:rPr lang="es-ES" sz="2400" dirty="0" err="1"/>
              <a:t>quién</a:t>
            </a:r>
            <a:r>
              <a:rPr lang="es-ES" sz="2400" dirty="0"/>
              <a:t> </a:t>
            </a:r>
            <a:r>
              <a:rPr lang="es-ES" sz="2400" dirty="0" err="1"/>
              <a:t>había</a:t>
            </a:r>
            <a:r>
              <a:rPr lang="es-ES" sz="2400" dirty="0"/>
              <a:t> sido antes que fuese de 4. </a:t>
            </a:r>
            <a:r>
              <a:rPr lang="es-ES" sz="2400" dirty="0">
                <a:solidFill>
                  <a:srgbClr val="FF0000"/>
                </a:solidFill>
              </a:rPr>
              <a:t>caballero andante </a:t>
            </a:r>
            <a:r>
              <a:rPr lang="es-ES" sz="2400" dirty="0"/>
              <a:t>y lo que era entonces; pues estaba muy puesto en </a:t>
            </a:r>
            <a:r>
              <a:rPr lang="es-ES" sz="2400" dirty="0" err="1"/>
              <a:t>razón</a:t>
            </a:r>
            <a:r>
              <a:rPr lang="es-ES" sz="2400" dirty="0"/>
              <a:t> que, mudando su </a:t>
            </a:r>
            <a:r>
              <a:rPr lang="es-ES" sz="2400" dirty="0" err="1"/>
              <a:t>señor</a:t>
            </a:r>
            <a:r>
              <a:rPr lang="es-ES" sz="2400" dirty="0"/>
              <a:t> estado, mudase </a:t>
            </a:r>
            <a:r>
              <a:rPr lang="es-ES" sz="2400" dirty="0" err="1"/>
              <a:t>él</a:t>
            </a:r>
            <a:r>
              <a:rPr lang="es-ES" sz="2400" dirty="0"/>
              <a:t> </a:t>
            </a:r>
            <a:r>
              <a:rPr lang="es-ES" sz="2400" dirty="0" err="1"/>
              <a:t>también</a:t>
            </a:r>
            <a:r>
              <a:rPr lang="es-ES" sz="2400" dirty="0"/>
              <a:t> el nombre, y le cobrase famoso y de estruendo, como </a:t>
            </a:r>
            <a:r>
              <a:rPr lang="es-ES" sz="2400" dirty="0" err="1"/>
              <a:t>convenía</a:t>
            </a:r>
            <a:r>
              <a:rPr lang="es-ES" sz="2400" dirty="0"/>
              <a:t> a la nueva orden y al nuevo ejercicio que ya profesaba, Y </a:t>
            </a:r>
            <a:r>
              <a:rPr lang="es-ES" sz="2400" dirty="0" err="1"/>
              <a:t>asi</a:t>
            </a:r>
            <a:r>
              <a:rPr lang="es-ES" sz="2400" dirty="0"/>
              <a:t>́, </a:t>
            </a:r>
            <a:r>
              <a:rPr lang="es-ES" sz="2400" dirty="0" err="1"/>
              <a:t>después</a:t>
            </a:r>
            <a:r>
              <a:rPr lang="es-ES" sz="2400" dirty="0"/>
              <a:t> de muchos nombres que formó, 5. borró y quitó, </a:t>
            </a:r>
            <a:r>
              <a:rPr lang="es-ES" sz="2400" dirty="0" err="1"/>
              <a:t>añadio</a:t>
            </a:r>
            <a:r>
              <a:rPr lang="es-ES" sz="2400" dirty="0"/>
              <a:t>́, deshizo y tornó a hacer en su memoria e </a:t>
            </a:r>
            <a:r>
              <a:rPr lang="es-ES" sz="2400" dirty="0" err="1"/>
              <a:t>imaginación</a:t>
            </a:r>
            <a:r>
              <a:rPr lang="es-ES" sz="2400" dirty="0"/>
              <a:t>, al fin le vino a llamar «6. </a:t>
            </a:r>
            <a:r>
              <a:rPr lang="es-ES" sz="2400" dirty="0">
                <a:solidFill>
                  <a:srgbClr val="FF0000"/>
                </a:solidFill>
              </a:rPr>
              <a:t>Rocinante</a:t>
            </a:r>
            <a:r>
              <a:rPr lang="es-ES" sz="2400" dirty="0"/>
              <a:t>»: nombre, a su parecer, alto, sonoro y 7. </a:t>
            </a:r>
            <a:r>
              <a:rPr lang="es-ES" sz="2400" dirty="0">
                <a:solidFill>
                  <a:srgbClr val="FF0000"/>
                </a:solidFill>
              </a:rPr>
              <a:t>significativo</a:t>
            </a:r>
            <a:r>
              <a:rPr lang="es-ES" sz="2400" dirty="0"/>
              <a:t> de lo que </a:t>
            </a:r>
            <a:r>
              <a:rPr lang="es-ES" sz="2400" dirty="0" err="1"/>
              <a:t>había</a:t>
            </a:r>
            <a:r>
              <a:rPr lang="es-ES" sz="2400" dirty="0"/>
              <a:t> sido cuando fue </a:t>
            </a:r>
            <a:r>
              <a:rPr lang="es-ES" sz="2400" dirty="0" err="1"/>
              <a:t>rocín</a:t>
            </a:r>
            <a:r>
              <a:rPr lang="es-ES" sz="2400" dirty="0"/>
              <a:t>, antes de lo que ahora era, que era antes y primero de todos los rocines del 8. </a:t>
            </a:r>
            <a:r>
              <a:rPr lang="es-ES" sz="2400" dirty="0">
                <a:solidFill>
                  <a:srgbClr val="FF0000"/>
                </a:solidFill>
              </a:rPr>
              <a:t>mundo</a:t>
            </a:r>
            <a:r>
              <a:rPr lang="es-ES" sz="2400" dirty="0"/>
              <a:t>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965207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35B27D-CDAF-4406-25E6-CFA93A6FD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18301" y="-38638"/>
            <a:ext cx="318302" cy="45719"/>
          </a:xfrm>
        </p:spPr>
        <p:txBody>
          <a:bodyPr anchor="b">
            <a:normAutofit fontScale="90000"/>
          </a:bodyPr>
          <a:lstStyle/>
          <a:p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4CF42DE-EA2E-75BD-7DB0-7CF4FEF96B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025" y="360608"/>
            <a:ext cx="5618606" cy="5948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400" b="1" dirty="0"/>
              <a:t>4. ¿Cuál es el tono predominante al describir al caballo de Don Quijote? </a:t>
            </a:r>
            <a:r>
              <a:rPr lang="es-ES" sz="2400" b="1" dirty="0">
                <a:solidFill>
                  <a:srgbClr val="0070C0"/>
                </a:solidFill>
              </a:rPr>
              <a:t>Oral/ escrita </a:t>
            </a:r>
          </a:p>
          <a:p>
            <a:pPr marL="0" indent="0">
              <a:buNone/>
            </a:pPr>
            <a:r>
              <a:rPr lang="es-ES" sz="2400" b="1" dirty="0"/>
              <a:t>5. ¿Por qué crees que el narrador menciona a otros caballos?          </a:t>
            </a:r>
            <a:r>
              <a:rPr lang="es-ES" sz="2400" b="1" dirty="0">
                <a:solidFill>
                  <a:srgbClr val="0070C0"/>
                </a:solidFill>
              </a:rPr>
              <a:t>Oral/ escrita </a:t>
            </a:r>
            <a:endParaRPr lang="es-ES" sz="2400" b="1" dirty="0"/>
          </a:p>
          <a:p>
            <a:pPr marL="0" indent="0">
              <a:buNone/>
            </a:pPr>
            <a:r>
              <a:rPr lang="es-ES" sz="2400" b="1" dirty="0"/>
              <a:t>6. ¿Cómo justifica Don Quijote el cambio de nombre de su caballo? </a:t>
            </a:r>
            <a:r>
              <a:rPr lang="es-ES" sz="2400" b="1" dirty="0">
                <a:solidFill>
                  <a:srgbClr val="0070C0"/>
                </a:solidFill>
              </a:rPr>
              <a:t>Oral/ escrita </a:t>
            </a:r>
          </a:p>
          <a:p>
            <a:pPr marL="0" indent="0">
              <a:buNone/>
            </a:pPr>
            <a:endParaRPr lang="es-ES" sz="2400" b="1" dirty="0"/>
          </a:p>
          <a:p>
            <a:endParaRPr lang="es-ES" sz="1800" dirty="0"/>
          </a:p>
        </p:txBody>
      </p:sp>
      <p:pic>
        <p:nvPicPr>
          <p:cNvPr id="5" name="Imagen 4" descr="Un dibujo de un animal&#10;&#10;El contenido generado por IA puede ser incorrecto.">
            <a:extLst>
              <a:ext uri="{FF2B5EF4-FFF2-40B4-BE49-F238E27FC236}">
                <a16:creationId xmlns:a16="http://schemas.microsoft.com/office/drawing/2014/main" id="{585B0BC1-B65D-5E2A-3681-AAF9EA73CD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73" r="-1" b="-1"/>
          <a:stretch>
            <a:fillRect/>
          </a:stretch>
        </p:blipFill>
        <p:spPr>
          <a:xfrm>
            <a:off x="5818632" y="-1"/>
            <a:ext cx="637336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0831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0EF667-BB73-F9FB-B09D-4E4028273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612648" y="-553792"/>
            <a:ext cx="10653578" cy="373488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8174ADA-8529-C364-C09F-C722AA027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425" y="154546"/>
            <a:ext cx="11848564" cy="615481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s-ES" b="1" dirty="0"/>
              <a:t>1. Escucha, completa el texto y responde a las preguntas (</a:t>
            </a:r>
            <a:r>
              <a:rPr lang="es-ES" b="1" dirty="0">
                <a:solidFill>
                  <a:srgbClr val="00B050"/>
                </a:solidFill>
              </a:rPr>
              <a:t>Audio 2</a:t>
            </a:r>
            <a:r>
              <a:rPr lang="es-ES" b="1" dirty="0"/>
              <a:t>)</a:t>
            </a:r>
          </a:p>
          <a:p>
            <a:pPr marL="0" indent="0">
              <a:buNone/>
            </a:pPr>
            <a:r>
              <a:rPr lang="es-ES" dirty="0"/>
              <a:t>Texto 2b                                                                                                                                                                                      Puesto nombre, y tan a su gusto, a su 1. </a:t>
            </a:r>
            <a:r>
              <a:rPr lang="es-ES" dirty="0">
                <a:solidFill>
                  <a:srgbClr val="FF0000"/>
                </a:solidFill>
              </a:rPr>
              <a:t>caballo</a:t>
            </a:r>
            <a:r>
              <a:rPr lang="es-ES" dirty="0"/>
              <a:t>, quiso </a:t>
            </a:r>
            <a:r>
              <a:rPr lang="es-ES" dirty="0" err="1"/>
              <a:t>ponérsele</a:t>
            </a:r>
            <a:r>
              <a:rPr lang="es-ES" dirty="0"/>
              <a:t> a sí mismo, y en este pensamiento duró otros 2. </a:t>
            </a:r>
            <a:r>
              <a:rPr lang="es-ES" dirty="0">
                <a:solidFill>
                  <a:srgbClr val="FF0000"/>
                </a:solidFill>
              </a:rPr>
              <a:t>ocho </a:t>
            </a:r>
            <a:r>
              <a:rPr lang="es-ES" dirty="0" err="1">
                <a:solidFill>
                  <a:srgbClr val="FF0000"/>
                </a:solidFill>
              </a:rPr>
              <a:t>días</a:t>
            </a:r>
            <a:r>
              <a:rPr lang="es-ES" dirty="0"/>
              <a:t>, y al cabo se vino a llamar «don Quijote»; de donde —como queda dicho— tomaron </a:t>
            </a:r>
            <a:r>
              <a:rPr lang="es-ES" dirty="0" err="1"/>
              <a:t>ocasión</a:t>
            </a:r>
            <a:r>
              <a:rPr lang="es-ES" dirty="0"/>
              <a:t> los autores </a:t>
            </a:r>
            <a:r>
              <a:rPr lang="es-ES" dirty="0" err="1"/>
              <a:t>desta</a:t>
            </a:r>
            <a:r>
              <a:rPr lang="es-ES" dirty="0"/>
              <a:t> tan 3. </a:t>
            </a:r>
            <a:r>
              <a:rPr lang="es-ES" dirty="0">
                <a:solidFill>
                  <a:srgbClr val="FF0000"/>
                </a:solidFill>
              </a:rPr>
              <a:t>verdadera historia </a:t>
            </a:r>
            <a:r>
              <a:rPr lang="es-ES" dirty="0"/>
              <a:t>que, sin duda, se </a:t>
            </a:r>
            <a:r>
              <a:rPr lang="es-ES" dirty="0" err="1"/>
              <a:t>debía</a:t>
            </a:r>
            <a:r>
              <a:rPr lang="es-ES" dirty="0"/>
              <a:t> llamar Quijada, y no Quesada, como otros quisieron decir. Pero, </a:t>
            </a:r>
            <a:r>
              <a:rPr lang="es-ES" dirty="0" err="1"/>
              <a:t>acordándose</a:t>
            </a:r>
            <a:r>
              <a:rPr lang="es-ES" dirty="0"/>
              <a:t> que el valeroso </a:t>
            </a:r>
            <a:r>
              <a:rPr lang="es-ES" dirty="0" err="1"/>
              <a:t>Amadís</a:t>
            </a:r>
            <a:r>
              <a:rPr lang="es-ES" dirty="0"/>
              <a:t> no solo se </a:t>
            </a:r>
            <a:r>
              <a:rPr lang="es-ES" dirty="0" err="1"/>
              <a:t>había</a:t>
            </a:r>
            <a:r>
              <a:rPr lang="es-ES" dirty="0"/>
              <a:t> contentado con llamarse </a:t>
            </a:r>
            <a:r>
              <a:rPr lang="es-ES" dirty="0" err="1"/>
              <a:t>Amadís</a:t>
            </a:r>
            <a:r>
              <a:rPr lang="es-ES" dirty="0"/>
              <a:t> a secas, sino que </a:t>
            </a:r>
            <a:r>
              <a:rPr lang="es-ES" dirty="0" err="1"/>
              <a:t>añadio</a:t>
            </a:r>
            <a:r>
              <a:rPr lang="es-ES" dirty="0"/>
              <a:t>́ el nombre de 4. </a:t>
            </a:r>
            <a:r>
              <a:rPr lang="es-ES" dirty="0">
                <a:solidFill>
                  <a:srgbClr val="FF0000"/>
                </a:solidFill>
              </a:rPr>
              <a:t>su reino </a:t>
            </a:r>
            <a:r>
              <a:rPr lang="es-ES" dirty="0"/>
              <a:t>y patria, por hacerla famosa, y se llamó </a:t>
            </a:r>
            <a:r>
              <a:rPr lang="es-ES" dirty="0" err="1"/>
              <a:t>Amadís</a:t>
            </a:r>
            <a:r>
              <a:rPr lang="es-ES" dirty="0"/>
              <a:t> de Gaula, </a:t>
            </a:r>
            <a:r>
              <a:rPr lang="es-ES" dirty="0" err="1"/>
              <a:t>asi</a:t>
            </a:r>
            <a:r>
              <a:rPr lang="es-ES" dirty="0"/>
              <a:t>́ quiso, como buen caballero, </a:t>
            </a:r>
            <a:r>
              <a:rPr lang="es-ES" dirty="0" err="1"/>
              <a:t>añadir</a:t>
            </a:r>
            <a:r>
              <a:rPr lang="es-ES" dirty="0"/>
              <a:t> al suyo el nombre de la suya y llamarse «don Quijote de la Mancha», con que, a su parecer, declaraba muy al vivo su linaje y 5.</a:t>
            </a:r>
            <a:r>
              <a:rPr lang="es-ES" dirty="0">
                <a:solidFill>
                  <a:srgbClr val="FF0000"/>
                </a:solidFill>
              </a:rPr>
              <a:t>patria,</a:t>
            </a:r>
            <a:r>
              <a:rPr lang="es-ES" dirty="0"/>
              <a:t> y la honraba con tomar el sobrenombre </a:t>
            </a:r>
            <a:r>
              <a:rPr lang="es-ES" dirty="0" err="1"/>
              <a:t>della</a:t>
            </a:r>
            <a:r>
              <a:rPr lang="es-ES" dirty="0"/>
              <a:t>. </a:t>
            </a:r>
          </a:p>
          <a:p>
            <a:pPr marL="0" indent="0">
              <a:buNone/>
            </a:pPr>
            <a:r>
              <a:rPr lang="es-ES" dirty="0"/>
              <a:t>6. </a:t>
            </a:r>
            <a:r>
              <a:rPr lang="es-ES" dirty="0">
                <a:solidFill>
                  <a:srgbClr val="FF0000"/>
                </a:solidFill>
              </a:rPr>
              <a:t>Limpias</a:t>
            </a:r>
            <a:r>
              <a:rPr lang="es-ES" dirty="0"/>
              <a:t>, pues, sus armas, hecho del </a:t>
            </a:r>
            <a:r>
              <a:rPr lang="es-ES" dirty="0" err="1"/>
              <a:t>morrión</a:t>
            </a:r>
            <a:r>
              <a:rPr lang="es-ES" dirty="0"/>
              <a:t> celada, puesto nombre a su </a:t>
            </a:r>
            <a:r>
              <a:rPr lang="es-ES" dirty="0" err="1"/>
              <a:t>rocín</a:t>
            </a:r>
            <a:r>
              <a:rPr lang="es-ES" dirty="0"/>
              <a:t> y </a:t>
            </a:r>
            <a:r>
              <a:rPr lang="es-ES" dirty="0" err="1"/>
              <a:t>confirmándose</a:t>
            </a:r>
            <a:r>
              <a:rPr lang="es-ES" dirty="0"/>
              <a:t> a sí mismo, se dio a entender que no le faltaba otra cosa sino buscar una dama de quien 7. </a:t>
            </a:r>
            <a:r>
              <a:rPr lang="es-ES" dirty="0">
                <a:solidFill>
                  <a:srgbClr val="FF0000"/>
                </a:solidFill>
              </a:rPr>
              <a:t>enamorarse</a:t>
            </a:r>
            <a:r>
              <a:rPr lang="es-ES" dirty="0"/>
              <a:t>, porque el caballero andante sin amores era </a:t>
            </a:r>
            <a:r>
              <a:rPr lang="es-ES" dirty="0" err="1"/>
              <a:t>árbol</a:t>
            </a:r>
            <a:r>
              <a:rPr lang="es-ES" dirty="0"/>
              <a:t> 8. </a:t>
            </a:r>
            <a:r>
              <a:rPr lang="es-ES" dirty="0">
                <a:solidFill>
                  <a:srgbClr val="FF0000"/>
                </a:solidFill>
              </a:rPr>
              <a:t>sin hojas </a:t>
            </a:r>
            <a:r>
              <a:rPr lang="es-ES" dirty="0"/>
              <a:t>y sin fruto y cuerpo sin alma. </a:t>
            </a:r>
          </a:p>
          <a:p>
            <a:pPr marL="0" indent="0">
              <a:buNone/>
            </a:pPr>
            <a:r>
              <a:rPr lang="es-ES" dirty="0"/>
              <a:t>¡Oh, </a:t>
            </a:r>
            <a:r>
              <a:rPr lang="es-ES" dirty="0" err="1"/>
              <a:t>cómo</a:t>
            </a:r>
            <a:r>
              <a:rPr lang="es-ES" dirty="0"/>
              <a:t> se </a:t>
            </a:r>
            <a:r>
              <a:rPr lang="es-ES" dirty="0" err="1"/>
              <a:t>holgo</a:t>
            </a:r>
            <a:r>
              <a:rPr lang="es-ES" dirty="0"/>
              <a:t>́ nuestro buen caballero cuando hubo hecho este discurso, y </a:t>
            </a:r>
            <a:r>
              <a:rPr lang="es-ES" dirty="0" err="1"/>
              <a:t>más</a:t>
            </a:r>
            <a:r>
              <a:rPr lang="es-ES" dirty="0"/>
              <a:t> cuando halló a quien dar nombre de 9 </a:t>
            </a:r>
            <a:r>
              <a:rPr lang="es-ES" dirty="0">
                <a:solidFill>
                  <a:srgbClr val="FF0000"/>
                </a:solidFill>
              </a:rPr>
              <a:t>su dama</a:t>
            </a:r>
            <a:r>
              <a:rPr lang="es-ES" dirty="0"/>
              <a:t>! Y fue, a lo que se cree, que en un lugar cerca del suyo </a:t>
            </a:r>
            <a:r>
              <a:rPr lang="es-ES" dirty="0" err="1"/>
              <a:t>había</a:t>
            </a:r>
            <a:r>
              <a:rPr lang="es-ES" dirty="0"/>
              <a:t> una moza 10. </a:t>
            </a:r>
            <a:r>
              <a:rPr lang="es-ES" dirty="0">
                <a:solidFill>
                  <a:srgbClr val="FF0000"/>
                </a:solidFill>
              </a:rPr>
              <a:t>labradora</a:t>
            </a:r>
            <a:r>
              <a:rPr lang="es-ES" dirty="0"/>
              <a:t> de muy buen parecer, de quien </a:t>
            </a:r>
            <a:r>
              <a:rPr lang="es-ES" dirty="0" err="1"/>
              <a:t>él</a:t>
            </a:r>
            <a:r>
              <a:rPr lang="es-ES" dirty="0"/>
              <a:t> un tiempo 11. </a:t>
            </a:r>
            <a:r>
              <a:rPr lang="es-ES" dirty="0">
                <a:solidFill>
                  <a:srgbClr val="FF0000"/>
                </a:solidFill>
              </a:rPr>
              <a:t>anduvo</a:t>
            </a:r>
            <a:r>
              <a:rPr lang="es-ES" dirty="0"/>
              <a:t> enamorado, aunque, </a:t>
            </a:r>
            <a:r>
              <a:rPr lang="es-ES" dirty="0" err="1"/>
              <a:t>según</a:t>
            </a:r>
            <a:r>
              <a:rPr lang="es-ES" dirty="0"/>
              <a:t> se entiende, ella </a:t>
            </a:r>
            <a:r>
              <a:rPr lang="es-ES" dirty="0" err="1"/>
              <a:t>jamás</a:t>
            </a:r>
            <a:r>
              <a:rPr lang="es-ES" dirty="0"/>
              <a:t> lo supo ni se dio cata </a:t>
            </a:r>
            <a:r>
              <a:rPr lang="es-ES" dirty="0" err="1"/>
              <a:t>dello</a:t>
            </a:r>
            <a:r>
              <a:rPr lang="es-ES" dirty="0"/>
              <a:t>. </a:t>
            </a:r>
            <a:r>
              <a:rPr lang="es-ES" dirty="0" err="1"/>
              <a:t>Llamábase</a:t>
            </a:r>
            <a:r>
              <a:rPr lang="es-ES" dirty="0"/>
              <a:t> </a:t>
            </a:r>
            <a:r>
              <a:rPr lang="es-ES" dirty="0" err="1"/>
              <a:t>Aidonza</a:t>
            </a:r>
            <a:r>
              <a:rPr lang="es-ES" dirty="0"/>
              <a:t> Lorenzo, y a esta le </a:t>
            </a:r>
            <a:r>
              <a:rPr lang="es-ES" dirty="0" err="1"/>
              <a:t>parecio</a:t>
            </a:r>
            <a:r>
              <a:rPr lang="es-ES" dirty="0"/>
              <a:t>́ ser bien darle </a:t>
            </a:r>
            <a:r>
              <a:rPr lang="es-ES" dirty="0" err="1"/>
              <a:t>título</a:t>
            </a:r>
            <a:r>
              <a:rPr lang="es-ES" dirty="0"/>
              <a:t> de </a:t>
            </a:r>
            <a:r>
              <a:rPr lang="es-ES" dirty="0" err="1"/>
              <a:t>señora</a:t>
            </a:r>
            <a:r>
              <a:rPr lang="es-ES" dirty="0"/>
              <a:t> de sus 12. </a:t>
            </a:r>
            <a:r>
              <a:rPr lang="es-ES" dirty="0">
                <a:solidFill>
                  <a:srgbClr val="FF0000"/>
                </a:solidFill>
              </a:rPr>
              <a:t>pensamientos</a:t>
            </a:r>
            <a:r>
              <a:rPr lang="es-ES" dirty="0"/>
              <a:t>; y, </a:t>
            </a:r>
            <a:r>
              <a:rPr lang="es-ES" dirty="0" err="1"/>
              <a:t>buscándole</a:t>
            </a:r>
            <a:r>
              <a:rPr lang="es-ES" dirty="0"/>
              <a:t> nombre que no desdijese mucho del suyo y que tirase y se encaminase al de princesa y gran </a:t>
            </a:r>
            <a:r>
              <a:rPr lang="es-ES" dirty="0" err="1"/>
              <a:t>señora</a:t>
            </a:r>
            <a:r>
              <a:rPr lang="es-ES" dirty="0"/>
              <a:t>, 13. </a:t>
            </a:r>
            <a:r>
              <a:rPr lang="es-ES" dirty="0">
                <a:solidFill>
                  <a:srgbClr val="FF0000"/>
                </a:solidFill>
              </a:rPr>
              <a:t>vino</a:t>
            </a:r>
            <a:r>
              <a:rPr lang="es-ES" dirty="0"/>
              <a:t> a llamarla «Dulcinea del Toboso» porque era natural del Toboso; nombre, a su parecer, </a:t>
            </a:r>
            <a:r>
              <a:rPr lang="es-ES" dirty="0" err="1"/>
              <a:t>músico</a:t>
            </a:r>
            <a:r>
              <a:rPr lang="es-ES" dirty="0"/>
              <a:t> y peregrino y 14. </a:t>
            </a:r>
            <a:r>
              <a:rPr lang="es-ES" dirty="0">
                <a:solidFill>
                  <a:srgbClr val="FF0000"/>
                </a:solidFill>
              </a:rPr>
              <a:t>significativo</a:t>
            </a:r>
            <a:r>
              <a:rPr lang="es-ES" dirty="0"/>
              <a:t>, como todos los </a:t>
            </a:r>
            <a:r>
              <a:rPr lang="es-ES" dirty="0" err="1"/>
              <a:t>demás</a:t>
            </a:r>
            <a:r>
              <a:rPr lang="es-ES" dirty="0"/>
              <a:t> que a </a:t>
            </a:r>
            <a:r>
              <a:rPr lang="es-ES" dirty="0" err="1"/>
              <a:t>él</a:t>
            </a:r>
            <a:r>
              <a:rPr lang="es-ES" dirty="0"/>
              <a:t> y a sus cosas </a:t>
            </a:r>
            <a:r>
              <a:rPr lang="es-ES" dirty="0" err="1"/>
              <a:t>había</a:t>
            </a:r>
            <a:r>
              <a:rPr lang="es-ES" dirty="0"/>
              <a:t> puesto.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182829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51A15809-764D-3374-6940-3ED30AD8AD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00" r="18825" b="-2"/>
          <a:stretch>
            <a:fillRect/>
          </a:stretch>
        </p:blipFill>
        <p:spPr>
          <a:xfrm>
            <a:off x="1" y="10"/>
            <a:ext cx="5264205" cy="685799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CAB5AAC-8560-4045-A5C0-1354DD210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2158" y="244699"/>
            <a:ext cx="6452315" cy="6064661"/>
          </a:xfrm>
        </p:spPr>
        <p:txBody>
          <a:bodyPr>
            <a:normAutofit fontScale="55000" lnSpcReduction="20000"/>
          </a:bodyPr>
          <a:lstStyle/>
          <a:p>
            <a:pPr marL="0" lvl="0" indent="0">
              <a:lnSpc>
                <a:spcPct val="110000"/>
              </a:lnSpc>
              <a:buNone/>
            </a:pPr>
            <a:r>
              <a:rPr lang="es-ES" sz="2900" b="1" dirty="0"/>
              <a:t>2. ¿Qué función crees que tiene la confusión de nombres     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s-ES" sz="2900" b="1" dirty="0"/>
              <a:t>     Quijano, Quijote, Quijada y Quesada? </a:t>
            </a:r>
            <a:r>
              <a:rPr lang="es-ES" sz="3200" b="1" dirty="0">
                <a:solidFill>
                  <a:srgbClr val="0070C0"/>
                </a:solidFill>
              </a:rPr>
              <a:t>Oral </a:t>
            </a:r>
          </a:p>
          <a:p>
            <a:pPr marL="0" lvl="0" indent="0">
              <a:lnSpc>
                <a:spcPct val="110000"/>
              </a:lnSpc>
              <a:buNone/>
            </a:pPr>
            <a:r>
              <a:rPr lang="es-ES" sz="2900" b="1" dirty="0"/>
              <a:t>    ¿Cómo defines el tono del texto</a:t>
            </a:r>
            <a:r>
              <a:rPr lang="es-ES" sz="2900" dirty="0"/>
              <a:t>: serio, heroico, humorístico,   </a:t>
            </a:r>
          </a:p>
          <a:p>
            <a:pPr marL="0" lvl="0" indent="0">
              <a:lnSpc>
                <a:spcPct val="110000"/>
              </a:lnSpc>
              <a:buNone/>
            </a:pPr>
            <a:r>
              <a:rPr lang="es-ES" sz="2900" dirty="0"/>
              <a:t>    paródico?                                                      </a:t>
            </a:r>
          </a:p>
          <a:p>
            <a:pPr marL="0" lvl="0" indent="0">
              <a:lnSpc>
                <a:spcPct val="110000"/>
              </a:lnSpc>
              <a:buNone/>
            </a:pPr>
            <a:r>
              <a:rPr lang="es-ES" sz="2900" dirty="0"/>
              <a:t>   ¿En qué se nota? </a:t>
            </a:r>
          </a:p>
          <a:p>
            <a:pPr>
              <a:lnSpc>
                <a:spcPct val="110000"/>
              </a:lnSpc>
            </a:pPr>
            <a:endParaRPr lang="es-ES" sz="2900" dirty="0"/>
          </a:p>
          <a:p>
            <a:pPr marL="0" lvl="0" indent="0">
              <a:lnSpc>
                <a:spcPct val="110000"/>
              </a:lnSpc>
              <a:buNone/>
            </a:pPr>
            <a:r>
              <a:rPr lang="es-ES" sz="2900" b="1" dirty="0"/>
              <a:t>3. Relaciona los nombres con su posible significado:   </a:t>
            </a:r>
            <a:r>
              <a:rPr lang="es-ES" sz="2900" b="1" dirty="0">
                <a:solidFill>
                  <a:srgbClr val="92D050"/>
                </a:solidFill>
              </a:rPr>
              <a:t>Léxico  </a:t>
            </a:r>
            <a:r>
              <a:rPr lang="es-ES" sz="2900" b="1" dirty="0"/>
              <a:t>  </a:t>
            </a:r>
          </a:p>
          <a:p>
            <a:pPr marL="0" lvl="0" indent="0">
              <a:lnSpc>
                <a:spcPct val="110000"/>
              </a:lnSpc>
              <a:buNone/>
            </a:pPr>
            <a:r>
              <a:rPr lang="es-ES" sz="2900" dirty="0"/>
              <a:t>    Quijote, Quijada y Quesada</a:t>
            </a:r>
          </a:p>
          <a:p>
            <a:pPr marL="0" lvl="0" indent="0">
              <a:lnSpc>
                <a:spcPct val="110000"/>
              </a:lnSpc>
              <a:buNone/>
            </a:pPr>
            <a:r>
              <a:rPr lang="es-ES" sz="2900" dirty="0"/>
              <a:t>    a. Parte de mandíbula de los vertebrados                                     </a:t>
            </a:r>
          </a:p>
          <a:p>
            <a:pPr marL="0" lvl="0" indent="0">
              <a:lnSpc>
                <a:spcPct val="110000"/>
              </a:lnSpc>
              <a:buNone/>
            </a:pPr>
            <a:r>
              <a:rPr lang="es-ES" sz="2900" dirty="0"/>
              <a:t>    b. pieza de la armadura que cubre el muslo                       </a:t>
            </a:r>
          </a:p>
          <a:p>
            <a:pPr marL="0" lvl="0" indent="0">
              <a:lnSpc>
                <a:spcPct val="110000"/>
              </a:lnSpc>
              <a:buNone/>
            </a:pPr>
            <a:r>
              <a:rPr lang="es-ES" sz="2900" dirty="0"/>
              <a:t>    c. referido al queso</a:t>
            </a:r>
          </a:p>
          <a:p>
            <a:pPr marL="0" lvl="0" indent="0">
              <a:lnSpc>
                <a:spcPct val="110000"/>
              </a:lnSpc>
              <a:buNone/>
            </a:pPr>
            <a:endParaRPr lang="es-ES" sz="2900" dirty="0"/>
          </a:p>
          <a:p>
            <a:pPr marL="0" lvl="0" indent="0">
              <a:lnSpc>
                <a:spcPct val="110000"/>
              </a:lnSpc>
              <a:buNone/>
            </a:pPr>
            <a:r>
              <a:rPr lang="es-ES" sz="2900" b="1" dirty="0"/>
              <a:t>4. Qué tienen en común las siguientes palabras. </a:t>
            </a:r>
            <a:r>
              <a:rPr lang="es-ES" sz="2900" b="1" dirty="0">
                <a:solidFill>
                  <a:srgbClr val="92D050"/>
                </a:solidFill>
              </a:rPr>
              <a:t>Léxico</a:t>
            </a:r>
            <a:r>
              <a:rPr lang="es-ES" sz="2900" b="1" dirty="0"/>
              <a:t>                                                                                         </a:t>
            </a:r>
          </a:p>
          <a:p>
            <a:pPr marL="0" lvl="0" indent="0">
              <a:lnSpc>
                <a:spcPct val="110000"/>
              </a:lnSpc>
              <a:buNone/>
            </a:pPr>
            <a:r>
              <a:rPr lang="es-ES" sz="2900" dirty="0"/>
              <a:t>    Rocinante, feriante, repugnante                                                                                                                                        </a:t>
            </a:r>
          </a:p>
          <a:p>
            <a:pPr marL="0" lvl="0" indent="0">
              <a:lnSpc>
                <a:spcPct val="110000"/>
              </a:lnSpc>
              <a:buNone/>
            </a:pPr>
            <a:r>
              <a:rPr lang="es-ES" sz="2900" dirty="0"/>
              <a:t>    Quijote, grandote, angelote, guapote                                                   </a:t>
            </a:r>
          </a:p>
          <a:p>
            <a:pPr marL="0" lvl="0" indent="0">
              <a:lnSpc>
                <a:spcPct val="110000"/>
              </a:lnSpc>
              <a:buNone/>
            </a:pPr>
            <a:r>
              <a:rPr lang="es-ES" sz="2900" dirty="0"/>
              <a:t>    Dulcinea, gigantea, terrea, ronronea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s-ES" sz="2900" dirty="0"/>
              <a:t> </a:t>
            </a:r>
          </a:p>
          <a:p>
            <a:pPr>
              <a:lnSpc>
                <a:spcPct val="110000"/>
              </a:lnSpc>
            </a:pPr>
            <a:endParaRPr lang="es-ES" sz="7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3DCA233-E533-6C2B-0EBD-73B211C04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553793"/>
            <a:ext cx="10653578" cy="296215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662254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E50965-7027-E262-0463-F2C8D7E69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502276"/>
            <a:ext cx="10653578" cy="502276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E04EAA9-3407-64E4-99CB-E970B99329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789" y="167425"/>
            <a:ext cx="11137437" cy="6141935"/>
          </a:xfrm>
        </p:spPr>
        <p:txBody>
          <a:bodyPr>
            <a:normAutofit fontScale="92500"/>
          </a:bodyPr>
          <a:lstStyle/>
          <a:p>
            <a:pPr marL="0" lvl="0" indent="0">
              <a:buNone/>
            </a:pPr>
            <a:r>
              <a:rPr lang="es-ES" sz="2600" b="1" dirty="0"/>
              <a:t>5. Relaciona con los sufijos con su posible explicación</a:t>
            </a:r>
            <a:r>
              <a:rPr lang="es-ES" sz="2600" dirty="0"/>
              <a:t>: EA OTE ANTE. </a:t>
            </a:r>
            <a:r>
              <a:rPr lang="es-ES" sz="2600" b="1" dirty="0">
                <a:solidFill>
                  <a:srgbClr val="92D050"/>
                </a:solidFill>
              </a:rPr>
              <a:t>Léxico</a:t>
            </a:r>
            <a:endParaRPr lang="es-ES" sz="2600" dirty="0"/>
          </a:p>
          <a:p>
            <a:pPr marL="0" indent="0">
              <a:buNone/>
            </a:pPr>
            <a:r>
              <a:rPr lang="es-ES" sz="2600" dirty="0"/>
              <a:t> El sufijo </a:t>
            </a:r>
            <a:r>
              <a:rPr lang="es-ES" sz="2600" b="1" dirty="0"/>
              <a:t>_____ </a:t>
            </a:r>
            <a:r>
              <a:rPr lang="es-ES" sz="2600" dirty="0"/>
              <a:t>deriva del latín </a:t>
            </a:r>
            <a:r>
              <a:rPr lang="es-ES" sz="2600" i="1" dirty="0"/>
              <a:t>-</a:t>
            </a:r>
            <a:r>
              <a:rPr lang="es-ES" sz="2600" i="1" dirty="0" err="1"/>
              <a:t>ĕus</a:t>
            </a:r>
            <a:r>
              <a:rPr lang="es-ES" sz="2600" i="1" dirty="0"/>
              <a:t>/-</a:t>
            </a:r>
            <a:r>
              <a:rPr lang="es-ES" sz="2600" i="1" dirty="0" err="1"/>
              <a:t>ĕa</a:t>
            </a:r>
            <a:r>
              <a:rPr lang="es-ES" sz="2600" dirty="0"/>
              <a:t>, es utilizado principalmente en adjetivos cultos para indicar materia, pertenencia o relación. </a:t>
            </a:r>
          </a:p>
          <a:p>
            <a:pPr marL="0" indent="0">
              <a:buNone/>
            </a:pPr>
            <a:r>
              <a:rPr lang="es-ES" sz="2600" i="1" dirty="0"/>
              <a:t> El sufijo _____ Puede indicar condición, oficio o profesión y suele tener su correspondencia en sustantivos en –</a:t>
            </a:r>
            <a:r>
              <a:rPr lang="es-ES" sz="2600" i="1" dirty="0" err="1"/>
              <a:t>ancia</a:t>
            </a:r>
            <a:r>
              <a:rPr lang="es-ES" sz="2600" i="1" dirty="0"/>
              <a:t>.</a:t>
            </a:r>
            <a:endParaRPr lang="es-ES" sz="2600" dirty="0"/>
          </a:p>
          <a:p>
            <a:pPr marL="0" indent="0">
              <a:buNone/>
            </a:pPr>
            <a:r>
              <a:rPr lang="es-ES" sz="2600" i="1" dirty="0"/>
              <a:t>.</a:t>
            </a:r>
            <a:r>
              <a:rPr lang="es-ES" sz="2600" dirty="0"/>
              <a:t>El sufijo </a:t>
            </a:r>
            <a:r>
              <a:rPr lang="es-ES" sz="2600" b="1" dirty="0"/>
              <a:t>____</a:t>
            </a:r>
            <a:r>
              <a:rPr lang="es-ES" sz="2600" dirty="0"/>
              <a:t> suele funcionar como un aumentativo y con sustantivos y adjetivos indica gran tamaño o intensidad. Frecuentemente tiene un matiz despectivo, </a:t>
            </a:r>
            <a:r>
              <a:rPr lang="es-ES" sz="2600" dirty="0" err="1"/>
              <a:t>rículo</a:t>
            </a:r>
            <a:r>
              <a:rPr lang="es-ES" sz="2600" dirty="0"/>
              <a:t> o irónico. </a:t>
            </a:r>
          </a:p>
          <a:p>
            <a:pPr marL="0" indent="0">
              <a:buNone/>
            </a:pPr>
            <a:r>
              <a:rPr lang="es-ES" sz="2600" dirty="0"/>
              <a:t> </a:t>
            </a:r>
          </a:p>
          <a:p>
            <a:pPr marL="0" indent="0">
              <a:buNone/>
            </a:pPr>
            <a:r>
              <a:rPr lang="es-ES" sz="2600" b="1" dirty="0"/>
              <a:t>6. Qué más palabras conoces con estas terminaciones</a:t>
            </a:r>
            <a:r>
              <a:rPr lang="es-ES" sz="2600" dirty="0"/>
              <a:t>: </a:t>
            </a:r>
            <a:r>
              <a:rPr lang="es-ES" sz="2600" b="1" dirty="0">
                <a:solidFill>
                  <a:srgbClr val="92D050"/>
                </a:solidFill>
              </a:rPr>
              <a:t>Léxico</a:t>
            </a:r>
            <a:endParaRPr lang="es-ES" sz="2600" dirty="0"/>
          </a:p>
          <a:p>
            <a:pPr marL="0" indent="0">
              <a:buNone/>
            </a:pPr>
            <a:r>
              <a:rPr lang="es-ES" sz="2600" dirty="0"/>
              <a:t>EA      </a:t>
            </a:r>
            <a:r>
              <a:rPr lang="es-ES" sz="2600" dirty="0">
                <a:solidFill>
                  <a:srgbClr val="FF0000"/>
                </a:solidFill>
              </a:rPr>
              <a:t>Chimenea  </a:t>
            </a:r>
            <a:r>
              <a:rPr lang="es-ES" sz="2600" dirty="0"/>
              <a:t>                                                                                                                                      OTE    </a:t>
            </a:r>
            <a:r>
              <a:rPr lang="es-ES" sz="2600" dirty="0">
                <a:solidFill>
                  <a:srgbClr val="FF0000"/>
                </a:solidFill>
              </a:rPr>
              <a:t>Coyote  </a:t>
            </a:r>
            <a:r>
              <a:rPr lang="es-ES" sz="2600" dirty="0"/>
              <a:t>                                                                                                                                         ANTE  </a:t>
            </a:r>
            <a:r>
              <a:rPr lang="es-ES" sz="2600" dirty="0">
                <a:solidFill>
                  <a:srgbClr val="FF0000"/>
                </a:solidFill>
              </a:rPr>
              <a:t>Abundante</a:t>
            </a:r>
          </a:p>
          <a:p>
            <a:pPr marL="0" indent="0">
              <a:buNone/>
            </a:pPr>
            <a:r>
              <a:rPr lang="es-ES" dirty="0"/>
              <a:t> </a:t>
            </a:r>
          </a:p>
          <a:p>
            <a:r>
              <a:rPr 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375622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5DA48D-2FDB-829B-80A2-0DD002BD6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612648" y="-321972"/>
            <a:ext cx="10653578" cy="180304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9F3F1FE-A5FF-DBF7-1F03-DF125AE421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183" y="218941"/>
            <a:ext cx="11835685" cy="6639059"/>
          </a:xfrm>
        </p:spPr>
        <p:txBody>
          <a:bodyPr/>
          <a:lstStyle/>
          <a:p>
            <a:pPr marL="0" lvl="0" indent="0">
              <a:buNone/>
            </a:pPr>
            <a:r>
              <a:rPr lang="es-ES" sz="2000" b="1" dirty="0"/>
              <a:t>Léxico</a:t>
            </a:r>
          </a:p>
          <a:p>
            <a:pPr marL="0" lvl="0" indent="0">
              <a:buNone/>
            </a:pPr>
            <a:r>
              <a:rPr lang="es-ES" sz="2000" b="1" dirty="0"/>
              <a:t>7. Relaciona las palabras sinónimas</a:t>
            </a:r>
            <a:r>
              <a:rPr lang="es-ES" sz="2000" dirty="0"/>
              <a:t>:                                                                                                                                              </a:t>
            </a:r>
          </a:p>
          <a:p>
            <a:pPr marL="0" lvl="0" indent="0">
              <a:buNone/>
            </a:pPr>
            <a:r>
              <a:rPr lang="es-ES" sz="2000" dirty="0"/>
              <a:t>1. Campesina 2. aproximarse 3. familia 4. cambiar 5. original 6. ruido 7. Alegrarse 8. Dar prestigio 9. notar</a:t>
            </a:r>
          </a:p>
          <a:p>
            <a:pPr marL="0" indent="0">
              <a:buNone/>
            </a:pPr>
            <a:r>
              <a:rPr lang="es-ES" sz="2000" dirty="0"/>
              <a:t> a. Linaje b. Labradora c. mudar d. peregrino e. estruendo f. honrar g. darse cata h. tirase i. holgarse</a:t>
            </a:r>
          </a:p>
          <a:p>
            <a:pPr marL="0" indent="0">
              <a:buNone/>
            </a:pPr>
            <a:endParaRPr lang="es-ES" sz="2000" dirty="0"/>
          </a:p>
          <a:p>
            <a:pPr marL="0" indent="0">
              <a:buNone/>
            </a:pPr>
            <a:r>
              <a:rPr lang="es-ES" sz="2000" dirty="0"/>
              <a:t>Escrita</a:t>
            </a:r>
          </a:p>
          <a:p>
            <a:pPr marL="0" lvl="0" indent="0">
              <a:buNone/>
            </a:pPr>
            <a:r>
              <a:rPr lang="es-ES" sz="2000" b="1" dirty="0"/>
              <a:t>8. Tarea final. Describe con tus palabras el proceso en el que el hidalgo lector, Alonso Quijano, se convierte en el caballero Don Quijote.  </a:t>
            </a:r>
            <a:endParaRPr lang="es-ES" sz="2000" b="1" dirty="0">
              <a:solidFill>
                <a:srgbClr val="0070C0"/>
              </a:solidFill>
            </a:endParaRPr>
          </a:p>
          <a:p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A439BE6-E06B-ECAA-062E-C83D118ED1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" y="3559721"/>
            <a:ext cx="4354688" cy="311024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2F3CD85-CCBF-037C-4EF1-5D6361CB02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3569" y="3559721"/>
            <a:ext cx="3924904" cy="3110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0187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98EACC9-0BFD-1A16-A7CA-FF890D7DEF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750" y="0"/>
            <a:ext cx="11687175" cy="68580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s-ES" sz="2900" dirty="0"/>
          </a:p>
          <a:p>
            <a:pPr marL="0" indent="0">
              <a:buNone/>
            </a:pPr>
            <a:r>
              <a:rPr lang="es-ES" sz="2200" dirty="0"/>
              <a:t>Texto 3 Avanzado</a:t>
            </a:r>
          </a:p>
          <a:p>
            <a:pPr marL="0" indent="0">
              <a:buNone/>
            </a:pPr>
            <a:r>
              <a:rPr lang="es-ES" sz="2900" i="1" dirty="0">
                <a:solidFill>
                  <a:srgbClr val="00B0F0"/>
                </a:solidFill>
              </a:rPr>
              <a:t> </a:t>
            </a:r>
            <a:r>
              <a:rPr lang="es-ES" sz="2400" i="1" dirty="0">
                <a:solidFill>
                  <a:srgbClr val="00B0F0"/>
                </a:solidFill>
              </a:rPr>
              <a:t>La primera salida de Don Quijote no terminó bien, acabó molido a palos y quedó tirado en el suelo, hasta que un labrador vecino suyo lo encontró en medio del camino. Don Quijote no podía levantarse debido a los golpes que había recibido y deliraba con sus historias de caballeros. Confundió al pobre labrador con un personaje de un conocido romance.</a:t>
            </a:r>
            <a:endParaRPr lang="es-ES" sz="240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s-ES" sz="2400" dirty="0"/>
              <a:t>	El labrador estaba admirado oyendo aquellos disparates; y </a:t>
            </a:r>
            <a:r>
              <a:rPr lang="es-ES" sz="2400" dirty="0" err="1"/>
              <a:t>quitándole</a:t>
            </a:r>
            <a:r>
              <a:rPr lang="es-ES" sz="2400" dirty="0"/>
              <a:t> la visera, que ya estaba hecha pedazos, de los palos, le limpió el rostro, que lo </a:t>
            </a:r>
            <a:r>
              <a:rPr lang="es-ES" sz="2400" dirty="0" err="1"/>
              <a:t>tenía</a:t>
            </a:r>
            <a:r>
              <a:rPr lang="es-ES" sz="2400" dirty="0"/>
              <a:t> cubierto de polvo; y apenas lo hubo limpiado, cuando lo </a:t>
            </a:r>
            <a:r>
              <a:rPr lang="es-ES" sz="2400" dirty="0" err="1"/>
              <a:t>reconocio</a:t>
            </a:r>
            <a:r>
              <a:rPr lang="es-ES" sz="2400" dirty="0"/>
              <a:t>́ y le dijo:                                                                                                                                                                                           —</a:t>
            </a:r>
            <a:r>
              <a:rPr lang="es-ES" sz="2400" dirty="0" err="1"/>
              <a:t>Señor</a:t>
            </a:r>
            <a:r>
              <a:rPr lang="es-ES" sz="2400" dirty="0"/>
              <a:t> </a:t>
            </a:r>
            <a:r>
              <a:rPr lang="es-ES" sz="2400" dirty="0" err="1"/>
              <a:t>Quijana</a:t>
            </a:r>
            <a:r>
              <a:rPr lang="es-ES" sz="2400" dirty="0"/>
              <a:t> —que </a:t>
            </a:r>
            <a:r>
              <a:rPr lang="es-ES" sz="2400" dirty="0" err="1"/>
              <a:t>asi</a:t>
            </a:r>
            <a:r>
              <a:rPr lang="es-ES" sz="2400" dirty="0"/>
              <a:t>́ se </a:t>
            </a:r>
            <a:r>
              <a:rPr lang="es-ES" sz="2400" dirty="0" err="1"/>
              <a:t>debía</a:t>
            </a:r>
            <a:r>
              <a:rPr lang="es-ES" sz="2400" dirty="0"/>
              <a:t> de llamar cuando </a:t>
            </a:r>
            <a:r>
              <a:rPr lang="es-ES" sz="2400" dirty="0" err="1"/>
              <a:t>tenía</a:t>
            </a:r>
            <a:r>
              <a:rPr lang="es-ES" sz="2400" dirty="0"/>
              <a:t> juicio y no </a:t>
            </a:r>
            <a:r>
              <a:rPr lang="es-ES" sz="2400" dirty="0" err="1"/>
              <a:t>había</a:t>
            </a:r>
            <a:r>
              <a:rPr lang="es-ES" sz="2400" dirty="0"/>
              <a:t> pasado de hidalgo sosegado a caballero andante—, ¿</a:t>
            </a:r>
            <a:r>
              <a:rPr lang="es-ES" sz="2400" dirty="0" err="1"/>
              <a:t>quién</a:t>
            </a:r>
            <a:r>
              <a:rPr lang="es-ES" sz="2400" dirty="0"/>
              <a:t> le ha puesto de esta suerte a vuestra merced?                                                                                —Sepa vuestra merced, </a:t>
            </a:r>
            <a:r>
              <a:rPr lang="es-ES" sz="2400" dirty="0" err="1"/>
              <a:t>señor</a:t>
            </a:r>
            <a:r>
              <a:rPr lang="es-ES" sz="2400" dirty="0"/>
              <a:t> don Rodrigo de </a:t>
            </a:r>
            <a:r>
              <a:rPr lang="es-ES" sz="2400" dirty="0" err="1"/>
              <a:t>Narváez</a:t>
            </a:r>
            <a:r>
              <a:rPr lang="es-ES" sz="2400" dirty="0"/>
              <a:t> —</a:t>
            </a:r>
            <a:r>
              <a:rPr lang="es-ES" sz="2400" dirty="0" err="1"/>
              <a:t>prosiguio</a:t>
            </a:r>
            <a:r>
              <a:rPr lang="es-ES" sz="2400" dirty="0"/>
              <a:t>́ don Quijote—, que esta hermosa Jarifa que he dicho es ahora la linda Dulcinea del Toboso, por quien yo he hecho, hago y haré los </a:t>
            </a:r>
            <a:r>
              <a:rPr lang="es-ES" sz="2400" dirty="0" err="1"/>
              <a:t>más</a:t>
            </a:r>
            <a:r>
              <a:rPr lang="es-ES" sz="2400" dirty="0"/>
              <a:t> famosos hechos de </a:t>
            </a:r>
            <a:r>
              <a:rPr lang="es-ES" sz="2400" dirty="0" err="1"/>
              <a:t>caballerías</a:t>
            </a:r>
            <a:r>
              <a:rPr lang="es-ES" sz="2400" dirty="0"/>
              <a:t> que se han visto, ven ni </a:t>
            </a:r>
            <a:r>
              <a:rPr lang="es-ES" sz="2400" dirty="0" err="1"/>
              <a:t>verán</a:t>
            </a:r>
            <a:r>
              <a:rPr lang="es-ES" sz="2400" dirty="0"/>
              <a:t> en el mundo.</a:t>
            </a:r>
            <a:br>
              <a:rPr lang="es-ES" sz="2400" dirty="0"/>
            </a:br>
            <a:r>
              <a:rPr lang="es-ES" sz="2400" dirty="0"/>
              <a:t>—Mire vuestra merced, </a:t>
            </a:r>
            <a:r>
              <a:rPr lang="es-ES" sz="2400" dirty="0" err="1"/>
              <a:t>señor</a:t>
            </a:r>
            <a:r>
              <a:rPr lang="es-ES" sz="2400" dirty="0"/>
              <a:t>, ¡pecador de mí!, que yo no soy don Rodrigo de </a:t>
            </a:r>
            <a:r>
              <a:rPr lang="es-ES" sz="2400" dirty="0" err="1"/>
              <a:t>Narváez</a:t>
            </a:r>
            <a:r>
              <a:rPr lang="es-ES" sz="2400" dirty="0"/>
              <a:t>, ni el </a:t>
            </a:r>
            <a:r>
              <a:rPr lang="es-ES" sz="2400" dirty="0" err="1"/>
              <a:t>marqués</a:t>
            </a:r>
            <a:r>
              <a:rPr lang="es-ES" sz="2400" dirty="0"/>
              <a:t> de Mantua, sino Pedro Alonso, su vecino; ni vuestra merced es Valdovinos, ni </a:t>
            </a:r>
            <a:r>
              <a:rPr lang="es-ES" sz="2400" dirty="0" err="1"/>
              <a:t>Abindarráez</a:t>
            </a:r>
            <a:r>
              <a:rPr lang="es-ES" sz="2400" dirty="0"/>
              <a:t>, sino el honrado hidalgo </a:t>
            </a:r>
            <a:r>
              <a:rPr lang="es-ES" sz="2400" dirty="0" err="1"/>
              <a:t>señor</a:t>
            </a:r>
            <a:r>
              <a:rPr lang="es-ES" sz="2400" dirty="0"/>
              <a:t> </a:t>
            </a:r>
            <a:r>
              <a:rPr lang="es-ES" sz="2400" dirty="0" err="1"/>
              <a:t>Quijana</a:t>
            </a:r>
            <a:r>
              <a:rPr lang="es-ES" sz="2400" dirty="0"/>
              <a:t>.                                                                                                                                                                                        —Yo sé </a:t>
            </a:r>
            <a:r>
              <a:rPr lang="es-ES" sz="2400" dirty="0" err="1"/>
              <a:t>quién</a:t>
            </a:r>
            <a:r>
              <a:rPr lang="es-ES" sz="2400" dirty="0"/>
              <a:t> soy —</a:t>
            </a:r>
            <a:r>
              <a:rPr lang="es-ES" sz="2400" dirty="0" err="1"/>
              <a:t>respondio</a:t>
            </a:r>
            <a:r>
              <a:rPr lang="es-ES" sz="2400" dirty="0"/>
              <a:t>́ don Quijote—, y sé que puedo ser, no solo esos que he dicho, sino los Doce Pares de Francia, y aun todos los Nueve de la Fama, pues a todas las </a:t>
            </a:r>
            <a:r>
              <a:rPr lang="es-ES" sz="2400" dirty="0" err="1"/>
              <a:t>hazañas</a:t>
            </a:r>
            <a:r>
              <a:rPr lang="es-ES" sz="2400" dirty="0"/>
              <a:t> que ellos todos juntos y cada uno por sí hicieron se </a:t>
            </a:r>
            <a:r>
              <a:rPr lang="es-ES" sz="2400" dirty="0" err="1"/>
              <a:t>aventajarán</a:t>
            </a:r>
            <a:r>
              <a:rPr lang="es-ES" sz="2400" dirty="0"/>
              <a:t> las </a:t>
            </a:r>
            <a:r>
              <a:rPr lang="es-ES" sz="2400" dirty="0" err="1"/>
              <a:t>mías</a:t>
            </a:r>
            <a:r>
              <a:rPr lang="es-ES" sz="2400" dirty="0"/>
              <a:t>. </a:t>
            </a:r>
          </a:p>
          <a:p>
            <a:pPr marL="0" indent="0">
              <a:buNone/>
            </a:pPr>
            <a:r>
              <a:rPr lang="es-ES" sz="2400" dirty="0"/>
              <a:t> 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496676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E32C18D-924D-26AC-5AC0-1708D0D5D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0"/>
            <a:ext cx="1148715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sz="2200" b="1" dirty="0"/>
          </a:p>
          <a:p>
            <a:pPr marL="0" indent="0">
              <a:buNone/>
            </a:pPr>
            <a:r>
              <a:rPr lang="es-ES" sz="2200" b="1" dirty="0"/>
              <a:t>1. Relaciona las palabras con su sinónimo   </a:t>
            </a:r>
            <a:r>
              <a:rPr lang="es-ES" sz="2200" b="1" dirty="0">
                <a:solidFill>
                  <a:srgbClr val="92D050"/>
                </a:solidFill>
              </a:rPr>
              <a:t> Léxico                                                                                               </a:t>
            </a:r>
            <a:r>
              <a:rPr lang="es-ES" sz="2200" dirty="0"/>
              <a:t>1.</a:t>
            </a:r>
            <a:r>
              <a:rPr lang="es-ES" sz="2200" b="1" dirty="0"/>
              <a:t> </a:t>
            </a:r>
            <a:r>
              <a:rPr lang="es-ES" sz="2200" dirty="0"/>
              <a:t>molido, 2. sosegado, 3. delirar, 4. hazaña, 5. tener juicio                                                                         a. tranquilo, b. desvariar, c. proezas, d. estar cuerdo e apaleado </a:t>
            </a:r>
          </a:p>
          <a:p>
            <a:pPr marL="0" indent="0">
              <a:buNone/>
            </a:pPr>
            <a:r>
              <a:rPr lang="es-ES" sz="2200" b="1" dirty="0"/>
              <a:t>2. Completa las frases con los antónimos de los adjetivos marcados en negrita </a:t>
            </a:r>
            <a:r>
              <a:rPr lang="es-ES" sz="2200" b="1" dirty="0">
                <a:solidFill>
                  <a:srgbClr val="92D050"/>
                </a:solidFill>
              </a:rPr>
              <a:t>Léxico</a:t>
            </a:r>
            <a:endParaRPr lang="es-ES" sz="220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s-ES" sz="2200" b="1" dirty="0"/>
              <a:t>           </a:t>
            </a:r>
            <a:r>
              <a:rPr lang="es-ES" sz="2200" i="1" dirty="0"/>
              <a:t>cuerdo, cobarde, agitado, sanar, juiciosos </a:t>
            </a:r>
            <a:endParaRPr lang="es-ES" sz="2200" dirty="0"/>
          </a:p>
          <a:p>
            <a:pPr marL="0" indent="0">
              <a:buNone/>
            </a:pPr>
            <a:r>
              <a:rPr lang="es-ES" sz="2200" dirty="0"/>
              <a:t>1. Don Quijote estaba </a:t>
            </a:r>
            <a:r>
              <a:rPr lang="es-ES" sz="2200" b="1" dirty="0"/>
              <a:t>molido</a:t>
            </a:r>
            <a:r>
              <a:rPr lang="es-ES" sz="2200" dirty="0"/>
              <a:t>. El caballero logró __________ tras el descanso.                                  2. Era un hidalgo </a:t>
            </a:r>
            <a:r>
              <a:rPr lang="es-ES" sz="2200" b="1" dirty="0"/>
              <a:t>sosegado</a:t>
            </a:r>
            <a:r>
              <a:rPr lang="es-ES" sz="2200" dirty="0"/>
              <a:t>. Se convirtió en un hombre __________ por la lectura de libros de caballería                                                                                                                                                                                 3. Don Quijote </a:t>
            </a:r>
            <a:r>
              <a:rPr lang="es-ES" sz="2200" b="1" dirty="0"/>
              <a:t>deliraba</a:t>
            </a:r>
            <a:r>
              <a:rPr lang="es-ES" sz="2200" dirty="0"/>
              <a:t> mientras su vecino parecía bastante _______                                                   4. Don Quijote es famoso por sus </a:t>
            </a:r>
            <a:r>
              <a:rPr lang="es-ES" sz="2200" b="1" dirty="0"/>
              <a:t>hazañas. </a:t>
            </a:r>
            <a:r>
              <a:rPr lang="es-ES" sz="2200" dirty="0"/>
              <a:t>Sancho Panza</a:t>
            </a:r>
            <a:r>
              <a:rPr lang="es-ES" sz="2200" b="1" dirty="0"/>
              <a:t> </a:t>
            </a:r>
            <a:r>
              <a:rPr lang="es-ES" sz="2200" dirty="0"/>
              <a:t>es temeroso un poco  _____                5. Don Quijote unas veces decía </a:t>
            </a:r>
            <a:r>
              <a:rPr lang="es-ES" sz="2200" b="1" dirty="0"/>
              <a:t>disparates</a:t>
            </a:r>
            <a:r>
              <a:rPr lang="es-ES" sz="2200" dirty="0"/>
              <a:t> y otras sus razonamientos eran muy ______</a:t>
            </a:r>
          </a:p>
          <a:p>
            <a:pPr marL="0" indent="0">
              <a:buNone/>
            </a:pPr>
            <a:r>
              <a:rPr lang="es-ES" sz="2200" b="1" dirty="0"/>
              <a:t>3. Identifica el intruso en cada serie </a:t>
            </a:r>
            <a:r>
              <a:rPr lang="es-ES" sz="2200" b="1" dirty="0">
                <a:solidFill>
                  <a:srgbClr val="92D050"/>
                </a:solidFill>
              </a:rPr>
              <a:t>Léxico</a:t>
            </a:r>
            <a:r>
              <a:rPr lang="es-ES" sz="2200" b="1" dirty="0"/>
              <a:t>                                                                                                              </a:t>
            </a:r>
            <a:r>
              <a:rPr lang="es-ES" sz="2200" dirty="0"/>
              <a:t>1. rostro – cara – visera – semblante.                                                                                                                            2. pedazos – trozos – fragmentos –integro.                                                                                                              3. admirado – asombrado – sosegado – extrañado.                                                                                            4. hazaña, aventura, heroico, ruindad                                                                                                                       5. visera, peto, espaldar, herida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924484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37DCFA-4A30-AF83-93B0-A6BE382B5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3007" y="-548642"/>
            <a:ext cx="4361693" cy="548641"/>
          </a:xfrm>
        </p:spPr>
        <p:txBody>
          <a:bodyPr anchor="b">
            <a:normAutofit fontScale="90000"/>
          </a:bodyPr>
          <a:lstStyle/>
          <a:p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5AB3A52-1818-6EC8-AB45-13AAD7D00D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0" r="17074" b="1"/>
          <a:stretch>
            <a:fillRect/>
          </a:stretch>
        </p:blipFill>
        <p:spPr>
          <a:xfrm>
            <a:off x="1" y="10"/>
            <a:ext cx="6373368" cy="685799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F5E5C6-6CD9-5C98-BDB2-6A3F4D319C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6551" y="400050"/>
            <a:ext cx="5286374" cy="5909309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s-ES" sz="2600" b="1" dirty="0"/>
              <a:t>4. Une las dos frases utilizando el  pronombre relativo adecuado </a:t>
            </a:r>
            <a:r>
              <a:rPr lang="es-ES" sz="2600" dirty="0"/>
              <a:t> (</a:t>
            </a:r>
            <a:r>
              <a:rPr lang="es-ES" sz="2600" i="1" dirty="0"/>
              <a:t>que, el que/ la que, el cual/ la cual, cuyo/a</a:t>
            </a:r>
            <a:r>
              <a:rPr lang="es-ES" sz="2600" dirty="0"/>
              <a:t>.). </a:t>
            </a:r>
            <a:r>
              <a:rPr lang="es-ES" sz="2600" dirty="0">
                <a:solidFill>
                  <a:srgbClr val="00B0F0"/>
                </a:solidFill>
              </a:rPr>
              <a:t>Gramática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s-ES" sz="2600" dirty="0"/>
              <a:t>1. El labrador encontró a Don Quijote. Don Quijote estaba tirado en el suelo.                   _______________________________________2. El labrador le limpio el rostro. Don Quijote lo tenía lleno de polvo.  _______________________________________3. Don Quijote quería a Dulcinea. Por ella había hecho grandes hazañas.  _______________________________________4. El labrador le quitó la visera. La visera estaba hecha pedazos. _______________________________________5. Don Quijote tenía una enamorada. Su nombre era Dulcinea del Toboso  </a:t>
            </a:r>
          </a:p>
          <a:p>
            <a:pPr>
              <a:lnSpc>
                <a:spcPct val="110000"/>
              </a:lnSpc>
            </a:pPr>
            <a:endParaRPr lang="es-ES" sz="1100" dirty="0"/>
          </a:p>
        </p:txBody>
      </p:sp>
    </p:spTree>
    <p:extLst>
      <p:ext uri="{BB962C8B-B14F-4D97-AF65-F5344CB8AC3E}">
        <p14:creationId xmlns:p14="http://schemas.microsoft.com/office/powerpoint/2010/main" val="36785927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9C4AFB1-3A7B-0900-27AA-87BA78B2B1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962" r="11397" b="1"/>
          <a:stretch>
            <a:fillRect/>
          </a:stretch>
        </p:blipFill>
        <p:spPr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845047A-236A-E45E-E98E-5D685FB090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9024" y="336005"/>
            <a:ext cx="5401055" cy="576668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s-ES" sz="2000" dirty="0">
                <a:solidFill>
                  <a:srgbClr val="0070C0"/>
                </a:solidFill>
              </a:rPr>
              <a:t>Gramática </a:t>
            </a:r>
          </a:p>
          <a:p>
            <a:pPr marL="0" indent="0">
              <a:buNone/>
            </a:pPr>
            <a:r>
              <a:rPr lang="es-ES" sz="2000" b="1" dirty="0"/>
              <a:t>5. Transforma las frases de estilo directo a indirecto como en el ejemplo</a:t>
            </a:r>
            <a:r>
              <a:rPr lang="es-ES" sz="2000" dirty="0"/>
              <a:t>:  </a:t>
            </a:r>
          </a:p>
          <a:p>
            <a:pPr marL="0" indent="0">
              <a:buNone/>
            </a:pPr>
            <a:r>
              <a:rPr lang="es-ES" sz="2000" i="1" dirty="0">
                <a:solidFill>
                  <a:srgbClr val="FF0000"/>
                </a:solidFill>
              </a:rPr>
              <a:t>El labrador le dijo: Señor </a:t>
            </a:r>
            <a:r>
              <a:rPr lang="es-ES" sz="2000" i="1" dirty="0" err="1">
                <a:solidFill>
                  <a:srgbClr val="FF0000"/>
                </a:solidFill>
              </a:rPr>
              <a:t>Quijana</a:t>
            </a:r>
            <a:r>
              <a:rPr lang="es-ES" sz="2000" i="1" dirty="0">
                <a:solidFill>
                  <a:srgbClr val="FF0000"/>
                </a:solidFill>
              </a:rPr>
              <a:t>, ¿está usted bien?                                                                                       El labrador le pregunto al señor </a:t>
            </a:r>
            <a:r>
              <a:rPr lang="es-ES" sz="2000" i="1" dirty="0" err="1">
                <a:solidFill>
                  <a:srgbClr val="FF0000"/>
                </a:solidFill>
              </a:rPr>
              <a:t>Quijana</a:t>
            </a:r>
            <a:r>
              <a:rPr lang="es-ES" sz="2000" i="1" dirty="0">
                <a:solidFill>
                  <a:srgbClr val="FF0000"/>
                </a:solidFill>
              </a:rPr>
              <a:t> si estaba bien</a:t>
            </a:r>
            <a:r>
              <a:rPr lang="es-ES" sz="20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endParaRPr lang="es-ES" sz="2000" dirty="0"/>
          </a:p>
          <a:p>
            <a:pPr marL="0" indent="0">
              <a:buNone/>
            </a:pPr>
            <a:r>
              <a:rPr lang="es-ES" sz="2000" dirty="0"/>
              <a:t>1. Pedro Alonso preguntó a Don Quijote: ¿quién ha puesto a vuestra merced </a:t>
            </a:r>
            <a:r>
              <a:rPr lang="es-ES" sz="2000" dirty="0" err="1"/>
              <a:t>desta</a:t>
            </a:r>
            <a:r>
              <a:rPr lang="es-ES" sz="2000" dirty="0"/>
              <a:t> suerte? ____________________________________________________                                                                                              2. Don Quijote dijo: esta hermosa Jarifa que he dicho es ahora la linda Dulcinea del Toboso  ____________________________________________________                                                    3. Pedro Alonso Contestó: Yo no soy don Rodrigo de Narváez, sino su vecino ____________________________________________________                                                                                                      4. Don Quijote afirmo: “Haré los más famosos hechos de caballería” ____________________________________________________                                               5. Don Quijote aseguró:  Yo sé quien soy, y sé que puedo ser”                             ____________________________________________________</a:t>
            </a:r>
          </a:p>
          <a:p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24832492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4AA8B6-E7BB-AE45-518F-FFC4C78EA7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032" y="0"/>
            <a:ext cx="11862816" cy="6629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200" b="1" dirty="0"/>
              <a:t>6. En el texto hay varios arcaísmos y expresiones antiguas, aquí tienes su traducción moderna, encuentra en el texto original su equivalente.  </a:t>
            </a:r>
            <a:r>
              <a:rPr lang="es-ES" sz="2200" b="1" dirty="0">
                <a:solidFill>
                  <a:srgbClr val="92D050"/>
                </a:solidFill>
              </a:rPr>
              <a:t>Léxico</a:t>
            </a:r>
            <a:r>
              <a:rPr lang="es-ES" sz="2200" b="1" dirty="0"/>
              <a:t> </a:t>
            </a:r>
            <a:endParaRPr lang="es-ES" sz="2200" dirty="0"/>
          </a:p>
          <a:p>
            <a:pPr marL="0" indent="0">
              <a:buNone/>
            </a:pPr>
            <a:r>
              <a:rPr lang="es-ES" sz="2200" dirty="0"/>
              <a:t>a. "¿Quién lo ha dejado así?"                                                                                                                                               b. "Le contestó con las mismas palabras y argumentos que el prisionero".                                                c. "Sepa usted, señor Rodrigo de Narváez"                                                                                                                     d. - Mire usted, señor, ¡pobre de mí!..."</a:t>
            </a:r>
          </a:p>
          <a:p>
            <a:pPr marL="0" indent="0">
              <a:buNone/>
            </a:pPr>
            <a:r>
              <a:rPr lang="es-ES" sz="2200" dirty="0">
                <a:solidFill>
                  <a:srgbClr val="FF0000"/>
                </a:solidFill>
              </a:rPr>
              <a:t>1.¿quién ha puesto a vuestra merced </a:t>
            </a:r>
            <a:r>
              <a:rPr lang="es-ES" sz="2200" dirty="0" err="1">
                <a:solidFill>
                  <a:srgbClr val="FF0000"/>
                </a:solidFill>
              </a:rPr>
              <a:t>desta</a:t>
            </a:r>
            <a:r>
              <a:rPr lang="es-ES" sz="2200" dirty="0">
                <a:solidFill>
                  <a:srgbClr val="FF0000"/>
                </a:solidFill>
              </a:rPr>
              <a:t> suerte?                                                                                                  2. le respondió las mesmas palabras y razones que el cautivo                                                                            3. —Sepa vuestra merced, señor don Rodrigo de Narváez.                                                                                   4. —Mire vuestra merced, señor, pecador de mí,</a:t>
            </a:r>
          </a:p>
          <a:p>
            <a:pPr marL="0" indent="0">
              <a:buNone/>
            </a:pPr>
            <a:r>
              <a:rPr lang="es-ES" sz="2200" b="1" dirty="0"/>
              <a:t>7. Don Quijote utiliza una figura retórica llamada políptoton, que consiste en repetir una palabra con diferentes morfemas flexivos (genero, numero, tiempo verbal) </a:t>
            </a:r>
            <a:r>
              <a:rPr lang="es-ES" sz="2200" dirty="0"/>
              <a:t>Ejemplos de poliptoton son: “amigo de sus amigos” o “Lo que queremos nos quiere, / aunque no quiera querernos”). </a:t>
            </a:r>
            <a:r>
              <a:rPr lang="es-ES" sz="2200" dirty="0">
                <a:solidFill>
                  <a:srgbClr val="0070C0"/>
                </a:solidFill>
              </a:rPr>
              <a:t> Escrita                                                                                                                                                                   </a:t>
            </a:r>
            <a:r>
              <a:rPr lang="es-ES" sz="2200" dirty="0"/>
              <a:t>¿  Puedes encontrar el políptoton de Don Quijote en texto? (Pistas: 1.Lo dice Don </a:t>
            </a:r>
            <a:r>
              <a:rPr lang="es-ES" sz="2200" dirty="0" err="1"/>
              <a:t>Qujote</a:t>
            </a:r>
            <a:r>
              <a:rPr lang="es-ES" sz="2200" dirty="0"/>
              <a:t>, 2. busca repeticiones de palabras.)                                                                                                                                                     </a:t>
            </a:r>
            <a:r>
              <a:rPr lang="es-ES" sz="2200" dirty="0">
                <a:solidFill>
                  <a:srgbClr val="FF0000"/>
                </a:solidFill>
              </a:rPr>
              <a:t>“yo he hecho, hago y haré los más famosos hechos de caballerías que se han visto, vean ni verán en el mundo”                                                                                                                                                                          </a:t>
            </a:r>
            <a:r>
              <a:rPr lang="es-ES" sz="2200" dirty="0"/>
              <a:t>¿Puedes crear tus propios poliptoton?       </a:t>
            </a:r>
          </a:p>
          <a:p>
            <a:pPr marL="457200" indent="-457200">
              <a:buAutoNum type="arabicPeriod"/>
            </a:pPr>
            <a:endParaRPr lang="es-ES" dirty="0">
              <a:solidFill>
                <a:srgbClr val="FF0000"/>
              </a:solidFill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058652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C70DE5C1-7623-06F1-9108-6021CBF2F7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5188"/>
          <a:stretch>
            <a:fillRect/>
          </a:stretch>
        </p:blipFill>
        <p:spPr>
          <a:xfrm>
            <a:off x="1" y="10"/>
            <a:ext cx="6373368" cy="6857990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6ED80346-410E-072D-B288-C58D30441F5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373369" y="0"/>
            <a:ext cx="5818630" cy="681228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s-ES" altLang="es-ES" sz="2000" b="1" dirty="0">
                <a:solidFill>
                  <a:srgbClr val="0070C0"/>
                </a:solidFill>
                <a:latin typeface="Google Sans Text"/>
                <a:ea typeface="Aptos" panose="020B0004020202020204" pitchFamily="34" charset="0"/>
                <a:cs typeface="Times New Roman" panose="02020603050405020304" pitchFamily="18" charset="0"/>
              </a:rPr>
              <a:t>Oral</a:t>
            </a:r>
          </a:p>
          <a:p>
            <a:pPr marL="0" marR="0" lvl="0" indent="0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s-ES" altLang="es-ES" sz="2000" b="1" dirty="0">
                <a:latin typeface="Google Sans Text"/>
                <a:ea typeface="Aptos" panose="020B0004020202020204" pitchFamily="34" charset="0"/>
                <a:cs typeface="Times New Roman" panose="02020603050405020304" pitchFamily="18" charset="0"/>
              </a:rPr>
              <a:t>8</a:t>
            </a:r>
            <a:r>
              <a:rPr kumimoji="0" lang="es-ES" altLang="es-ES" sz="2000" b="1" i="0" u="none" strike="noStrike" cap="none" normalizeH="0" baseline="0" dirty="0">
                <a:ln>
                  <a:noFill/>
                </a:ln>
                <a:effectLst/>
                <a:latin typeface="Google Sans Text"/>
                <a:ea typeface="Aptos" panose="020B0004020202020204" pitchFamily="34" charset="0"/>
                <a:cs typeface="Times New Roman" panose="02020603050405020304" pitchFamily="18" charset="0"/>
              </a:rPr>
              <a:t>. Responde libremente a las siguientes preguntas:</a:t>
            </a:r>
            <a:endParaRPr kumimoji="0" lang="es-ES" altLang="es-ES" sz="20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</a:endParaRPr>
          </a:p>
          <a:p>
            <a:pPr marL="0" marR="0" lvl="0" indent="0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s-ES" altLang="es-ES" sz="2000" b="0" i="0" u="none" strike="noStrike" cap="none" normalizeH="0" baseline="0" dirty="0">
                <a:ln>
                  <a:noFill/>
                </a:ln>
                <a:effectLst/>
                <a:latin typeface="Google Sans Text"/>
                <a:ea typeface="Aptos" panose="020B0004020202020204" pitchFamily="34" charset="0"/>
                <a:cs typeface="Times New Roman" panose="02020603050405020304" pitchFamily="18" charset="0"/>
              </a:rPr>
              <a:t>a. </a:t>
            </a:r>
            <a:r>
              <a:rPr kumimoji="0" lang="es-ES" altLang="es-ES" sz="2000" b="0" i="0" u="none" strike="noStrike" cap="none" normalizeH="0" baseline="0" dirty="0">
                <a:ln>
                  <a:noFill/>
                </a:ln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¿</a:t>
            </a:r>
            <a:r>
              <a:rPr kumimoji="0" lang="es-ES" altLang="es-ES" sz="2000" b="0" i="0" u="none" strike="noStrike" cap="none" normalizeH="0" baseline="0" dirty="0">
                <a:ln>
                  <a:noFill/>
                </a:ln>
                <a:effectLst/>
                <a:latin typeface="Google Sans Text"/>
                <a:ea typeface="Aptos" panose="020B0004020202020204" pitchFamily="34" charset="0"/>
                <a:cs typeface="Times New Roman" panose="02020603050405020304" pitchFamily="18" charset="0"/>
              </a:rPr>
              <a:t>C</a:t>
            </a:r>
            <a:r>
              <a:rPr kumimoji="0" lang="es-ES" altLang="es-ES" sz="2000" b="0" i="0" u="none" strike="noStrike" cap="none" normalizeH="0" baseline="0" dirty="0">
                <a:ln>
                  <a:noFill/>
                </a:ln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ó</a:t>
            </a:r>
            <a:r>
              <a:rPr kumimoji="0" lang="es-ES" altLang="es-ES" sz="2000" b="0" i="0" u="none" strike="noStrike" cap="none" normalizeH="0" baseline="0" dirty="0">
                <a:ln>
                  <a:noFill/>
                </a:ln>
                <a:effectLst/>
                <a:latin typeface="Google Sans Text"/>
                <a:ea typeface="Aptos" panose="020B0004020202020204" pitchFamily="34" charset="0"/>
                <a:cs typeface="Times New Roman" panose="02020603050405020304" pitchFamily="18" charset="0"/>
              </a:rPr>
              <a:t>mo entiendes su afirmaci</a:t>
            </a:r>
            <a:r>
              <a:rPr kumimoji="0" lang="es-ES" altLang="es-ES" sz="2000" b="0" i="0" u="none" strike="noStrike" cap="none" normalizeH="0" baseline="0" dirty="0">
                <a:ln>
                  <a:noFill/>
                </a:ln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ó</a:t>
            </a:r>
            <a:r>
              <a:rPr kumimoji="0" lang="es-ES" altLang="es-ES" sz="2000" b="0" i="0" u="none" strike="noStrike" cap="none" normalizeH="0" baseline="0" dirty="0">
                <a:ln>
                  <a:noFill/>
                </a:ln>
                <a:effectLst/>
                <a:latin typeface="Google Sans Text"/>
                <a:ea typeface="Aptos" panose="020B0004020202020204" pitchFamily="34" charset="0"/>
                <a:cs typeface="Times New Roman" panose="02020603050405020304" pitchFamily="18" charset="0"/>
              </a:rPr>
              <a:t>n final? ¿c</a:t>
            </a:r>
            <a:r>
              <a:rPr kumimoji="0" lang="es-ES" altLang="es-ES" sz="2000" b="0" i="0" u="none" strike="noStrike" cap="none" normalizeH="0" baseline="0" dirty="0">
                <a:ln>
                  <a:noFill/>
                </a:ln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ó</a:t>
            </a:r>
            <a:r>
              <a:rPr kumimoji="0" lang="es-ES" altLang="es-ES" sz="2000" b="0" i="0" u="none" strike="noStrike" cap="none" normalizeH="0" baseline="0" dirty="0">
                <a:ln>
                  <a:noFill/>
                </a:ln>
                <a:effectLst/>
                <a:latin typeface="Google Sans Text"/>
                <a:ea typeface="Aptos" panose="020B0004020202020204" pitchFamily="34" charset="0"/>
                <a:cs typeface="Times New Roman" panose="02020603050405020304" pitchFamily="18" charset="0"/>
              </a:rPr>
              <a:t>mo se relaciona con la identidad?:                                                                                                  </a:t>
            </a:r>
            <a:r>
              <a:rPr kumimoji="0" lang="es-ES" altLang="es-ES" sz="2000" b="0" i="0" u="none" strike="noStrike" cap="none" normalizeH="0" baseline="0" dirty="0">
                <a:ln>
                  <a:noFill/>
                </a:ln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—</a:t>
            </a:r>
            <a:r>
              <a:rPr kumimoji="0" lang="es-ES" altLang="es-ES" sz="20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Yo s</a:t>
            </a:r>
            <a:r>
              <a:rPr kumimoji="0" lang="es-ES" altLang="es-ES" sz="2000" b="0" i="0" u="none" strike="noStrike" cap="none" normalizeH="0" baseline="0" dirty="0">
                <a:ln>
                  <a:noFill/>
                </a:ln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</a:t>
            </a:r>
            <a:r>
              <a:rPr kumimoji="0" lang="es-ES" altLang="es-ES" sz="20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qui</a:t>
            </a:r>
            <a:r>
              <a:rPr kumimoji="0" lang="es-ES" altLang="es-ES" sz="2000" b="0" i="0" u="none" strike="noStrike" cap="none" normalizeH="0" baseline="0" dirty="0">
                <a:ln>
                  <a:noFill/>
                </a:ln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</a:t>
            </a:r>
            <a:r>
              <a:rPr kumimoji="0" lang="es-ES" altLang="es-ES" sz="20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 soy</a:t>
            </a:r>
            <a:r>
              <a:rPr kumimoji="0" lang="es-ES" altLang="es-ES" sz="2000" b="0" i="0" u="none" strike="noStrike" cap="none" normalizeH="0" baseline="0" dirty="0">
                <a:ln>
                  <a:noFill/>
                </a:ln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—</a:t>
            </a:r>
            <a:r>
              <a:rPr kumimoji="0" lang="es-ES" altLang="es-ES" sz="20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respondi</a:t>
            </a:r>
            <a:r>
              <a:rPr kumimoji="0" lang="es-ES" altLang="es-ES" sz="2000" b="0" i="0" u="none" strike="noStrike" cap="none" normalizeH="0" baseline="0" dirty="0">
                <a:ln>
                  <a:noFill/>
                </a:ln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ó</a:t>
            </a:r>
            <a:r>
              <a:rPr kumimoji="0" lang="es-ES" altLang="es-ES" sz="20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don Quijote</a:t>
            </a:r>
            <a:r>
              <a:rPr kumimoji="0" lang="es-ES" altLang="es-ES" sz="2000" b="0" i="0" u="none" strike="noStrike" cap="none" normalizeH="0" baseline="0" dirty="0">
                <a:ln>
                  <a:noFill/>
                </a:ln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—</a:t>
            </a:r>
            <a:r>
              <a:rPr kumimoji="0" lang="es-ES" altLang="es-ES" sz="20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y s</a:t>
            </a:r>
            <a:r>
              <a:rPr kumimoji="0" lang="es-ES" altLang="es-ES" sz="2000" b="0" i="0" u="none" strike="noStrike" cap="none" normalizeH="0" baseline="0" dirty="0">
                <a:ln>
                  <a:noFill/>
                </a:ln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</a:t>
            </a:r>
            <a:r>
              <a:rPr kumimoji="0" lang="es-ES" altLang="es-ES" sz="20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que puedo ser </a:t>
            </a:r>
            <a:endParaRPr kumimoji="0" lang="es-ES" altLang="es-ES" sz="20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s-ES" altLang="es-ES" sz="2000" b="0" i="0" u="none" strike="noStrike" cap="none" normalizeH="0" baseline="0" dirty="0">
                <a:ln>
                  <a:noFill/>
                </a:ln>
                <a:effectLst/>
                <a:latin typeface="Google Sans Text"/>
                <a:ea typeface="Aptos" panose="020B0004020202020204" pitchFamily="34" charset="0"/>
                <a:cs typeface="Times New Roman" panose="02020603050405020304" pitchFamily="18" charset="0"/>
              </a:rPr>
              <a:t>b. </a:t>
            </a:r>
            <a:r>
              <a:rPr kumimoji="0" lang="es-ES" altLang="es-ES" sz="2000" b="0" i="0" u="none" strike="noStrike" cap="none" normalizeH="0" baseline="0" dirty="0">
                <a:ln>
                  <a:noFill/>
                </a:ln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¿</a:t>
            </a:r>
            <a:r>
              <a:rPr kumimoji="0" lang="es-ES" altLang="es-ES" sz="2000" b="0" i="0" u="none" strike="noStrike" cap="none" normalizeH="0" baseline="0" dirty="0">
                <a:ln>
                  <a:noFill/>
                </a:ln>
                <a:effectLst/>
                <a:latin typeface="Google Sans Text"/>
                <a:ea typeface="Aptos" panose="020B0004020202020204" pitchFamily="34" charset="0"/>
                <a:cs typeface="Times New Roman" panose="02020603050405020304" pitchFamily="18" charset="0"/>
              </a:rPr>
              <a:t>Crees que Don Quijote un loco que no reconoce la realidad o es un hombre valiente que decide crear su propia realidad?</a:t>
            </a:r>
            <a:endParaRPr kumimoji="0" lang="es-ES" altLang="es-ES" sz="20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s-ES" altLang="es-ES" sz="2000" b="0" i="0" u="none" strike="noStrike" cap="none" normalizeH="0" baseline="0" dirty="0">
                <a:ln>
                  <a:noFill/>
                </a:ln>
                <a:effectLst/>
                <a:latin typeface="Google Sans Text"/>
                <a:ea typeface="Aptos" panose="020B0004020202020204" pitchFamily="34" charset="0"/>
                <a:cs typeface="Times New Roman" panose="02020603050405020304" pitchFamily="18" charset="0"/>
              </a:rPr>
              <a:t>c. </a:t>
            </a:r>
            <a:r>
              <a:rPr kumimoji="0" lang="es-ES" altLang="es-ES" sz="2000" b="0" i="0" u="none" strike="noStrike" cap="none" normalizeH="0" baseline="0" dirty="0">
                <a:ln>
                  <a:noFill/>
                </a:ln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¿</a:t>
            </a:r>
            <a:r>
              <a:rPr kumimoji="0" lang="es-ES" altLang="es-ES" sz="2000" b="0" i="0" u="none" strike="noStrike" cap="none" normalizeH="0" baseline="0" dirty="0">
                <a:ln>
                  <a:noFill/>
                </a:ln>
                <a:effectLst/>
                <a:latin typeface="Google Sans Text"/>
                <a:ea typeface="Aptos" panose="020B0004020202020204" pitchFamily="34" charset="0"/>
                <a:cs typeface="Times New Roman" panose="02020603050405020304" pitchFamily="18" charset="0"/>
              </a:rPr>
              <a:t>Podemos ser otro u otros sin estar locos?</a:t>
            </a:r>
          </a:p>
          <a:p>
            <a:pPr marL="0" lvl="0" indent="0" eaLnBrk="0" fontAlgn="base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None/>
            </a:pPr>
            <a:endParaRPr lang="es-ES" altLang="es-ES" sz="2000" b="1" dirty="0">
              <a:solidFill>
                <a:srgbClr val="0070C0"/>
              </a:solidFill>
              <a:latin typeface="Google Sans Tex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s-ES" altLang="es-ES" sz="2000" b="1" dirty="0">
                <a:solidFill>
                  <a:srgbClr val="0070C0"/>
                </a:solidFill>
                <a:latin typeface="Google Sans Text"/>
                <a:ea typeface="Aptos" panose="020B0004020202020204" pitchFamily="34" charset="0"/>
                <a:cs typeface="Times New Roman" panose="02020603050405020304" pitchFamily="18" charset="0"/>
              </a:rPr>
              <a:t>Escrita</a:t>
            </a:r>
          </a:p>
          <a:p>
            <a:pPr marL="0" lvl="0" indent="0" eaLnBrk="0" fontAlgn="base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s-ES" altLang="es-ES" sz="2000" b="1" dirty="0">
                <a:latin typeface="Google Sans Text"/>
                <a:ea typeface="Aptos" panose="020B0004020202020204" pitchFamily="34" charset="0"/>
                <a:cs typeface="Times New Roman" panose="02020603050405020304" pitchFamily="18" charset="0"/>
              </a:rPr>
              <a:t>9. Tarea: Haz dos resumes de esta historia, el primero desde el punto de vista de Pedro Alonso y el segundo desde el punto de vista Don Quijote.  </a:t>
            </a:r>
            <a:endParaRPr kumimoji="0" lang="es-ES" altLang="es-ES" sz="2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DCDFA8F-4096-C5C7-FE64-BF49C156B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5568534" y="-571500"/>
            <a:ext cx="5916169" cy="45719"/>
          </a:xfrm>
        </p:spPr>
        <p:txBody>
          <a:bodyPr anchor="b">
            <a:normAutofit fontScale="90000"/>
          </a:bodyPr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832787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C633B7-25A9-3169-F5E3-5A4943825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1059"/>
          </a:xfrm>
        </p:spPr>
        <p:txBody>
          <a:bodyPr>
            <a:normAutofit/>
          </a:bodyPr>
          <a:lstStyle/>
          <a:p>
            <a:r>
              <a:rPr lang="es-ES" sz="2400" dirty="0"/>
              <a:t>Tema 1, La identidad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65A0111-1948-6298-929C-DE4C9EB844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4566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s-ES" dirty="0"/>
              <a:t>Nivel avanzado</a:t>
            </a:r>
          </a:p>
          <a:p>
            <a:pPr marL="0" indent="0">
              <a:buNone/>
            </a:pPr>
            <a:r>
              <a:rPr lang="es-ES" dirty="0"/>
              <a:t>Texto 1: </a:t>
            </a:r>
          </a:p>
        </p:txBody>
      </p:sp>
    </p:spTree>
    <p:extLst>
      <p:ext uri="{BB962C8B-B14F-4D97-AF65-F5344CB8AC3E}">
        <p14:creationId xmlns:p14="http://schemas.microsoft.com/office/powerpoint/2010/main" val="17094866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4128</Words>
  <Application>Microsoft Macintosh PowerPoint</Application>
  <PresentationFormat>Panorámica</PresentationFormat>
  <Paragraphs>170</Paragraphs>
  <Slides>25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2" baseType="lpstr">
      <vt:lpstr>Aptos</vt:lpstr>
      <vt:lpstr>Aptos Display</vt:lpstr>
      <vt:lpstr>Arial</vt:lpstr>
      <vt:lpstr>Futura Medium</vt:lpstr>
      <vt:lpstr>Google Sans Text</vt:lpstr>
      <vt:lpstr>Verdana</vt:lpstr>
      <vt:lpstr>Tema de Office</vt:lpstr>
      <vt:lpstr>Presentación de PowerPoint</vt:lpstr>
      <vt:lpstr>Avanzado    </vt:lpstr>
      <vt:lpstr>Presentación de PowerPoint</vt:lpstr>
      <vt:lpstr>  2. Compara estas dos versiones, qué diferencias encuentras, cuál te parece más antigua y cuál más moderna:  Oral/ escrita </vt:lpstr>
      <vt:lpstr>Presentación de PowerPoint</vt:lpstr>
      <vt:lpstr>2. Ahora relaciona las definiciones con su traducción: Léxico </vt:lpstr>
      <vt:lpstr>Presentación de PowerPoint</vt:lpstr>
      <vt:lpstr>Presentación de PowerPoint</vt:lpstr>
      <vt:lpstr>            ç                     Oral                    7. Sobre el tema de la identidad:  ¿Qué define nuestra identidad?: Dónde nacemos o vivimos, nuestra religion, lo que comemos, nuestra forma de vestir o nuestra ropa, nuestro aspecto físico, nuestra profesión, nuestras aficiones, nuestros gustos ¿nuestro sexo?  </vt:lpstr>
      <vt:lpstr>8. Comparemos los libros de caballerías con Don Quijote de la Mancha ¿A quién corresponden las siguientes afirmaciones a LC o a DQ?  Oral    </vt:lpstr>
      <vt:lpstr>Presentación de PowerPoint</vt:lpstr>
      <vt:lpstr>        Texto 2  Avanzado (B2-C1) 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Tema 1, La identidad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Juan Trouillhet</dc:creator>
  <cp:lastModifiedBy>Juan Trouillhet</cp:lastModifiedBy>
  <cp:revision>4</cp:revision>
  <dcterms:created xsi:type="dcterms:W3CDTF">2026-05-25T19:03:04Z</dcterms:created>
  <dcterms:modified xsi:type="dcterms:W3CDTF">2026-05-27T08:56:42Z</dcterms:modified>
</cp:coreProperties>
</file>