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8" r:id="rId2"/>
    <p:sldId id="302" r:id="rId3"/>
    <p:sldId id="281" r:id="rId4"/>
    <p:sldId id="303" r:id="rId5"/>
    <p:sldId id="280" r:id="rId6"/>
    <p:sldId id="282" r:id="rId7"/>
    <p:sldId id="283" r:id="rId8"/>
    <p:sldId id="284" r:id="rId9"/>
    <p:sldId id="285" r:id="rId10"/>
    <p:sldId id="291" r:id="rId11"/>
    <p:sldId id="286" r:id="rId12"/>
    <p:sldId id="289" r:id="rId13"/>
    <p:sldId id="288" r:id="rId14"/>
    <p:sldId id="290" r:id="rId15"/>
    <p:sldId id="292" r:id="rId16"/>
    <p:sldId id="293" r:id="rId17"/>
    <p:sldId id="294" r:id="rId18"/>
    <p:sldId id="295" r:id="rId19"/>
    <p:sldId id="296" r:id="rId20"/>
    <p:sldId id="297" r:id="rId21"/>
    <p:sldId id="298" r:id="rId22"/>
    <p:sldId id="299" r:id="rId23"/>
    <p:sldId id="300" r:id="rId24"/>
    <p:sldId id="301"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30"/>
    <p:restoredTop sz="94683"/>
  </p:normalViewPr>
  <p:slideViewPr>
    <p:cSldViewPr snapToGrid="0">
      <p:cViewPr varScale="1">
        <p:scale>
          <a:sx n="96" d="100"/>
          <a:sy n="96" d="100"/>
        </p:scale>
        <p:origin x="17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9E7D1E-2297-8196-9AEB-A6F548FA714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F324FD5-25C6-505A-DB87-3514E5E1AF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593DD36-2190-2105-BCAB-0526DEF8F6E9}"/>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5" name="Marcador de pie de página 4">
            <a:extLst>
              <a:ext uri="{FF2B5EF4-FFF2-40B4-BE49-F238E27FC236}">
                <a16:creationId xmlns:a16="http://schemas.microsoft.com/office/drawing/2014/main" id="{1C4402BA-1877-6590-AFCB-6BA3A80779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2DED1E-4B3E-E7D9-FA08-E28DEFF58971}"/>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41592062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8E912F-1D3C-9446-3406-29EAB0BD192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AF2CE76-03F5-6BB7-1374-E2A5FC5D9D1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220B57-4EE7-A460-89DE-02BE22ADCC62}"/>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5" name="Marcador de pie de página 4">
            <a:extLst>
              <a:ext uri="{FF2B5EF4-FFF2-40B4-BE49-F238E27FC236}">
                <a16:creationId xmlns:a16="http://schemas.microsoft.com/office/drawing/2014/main" id="{35B05D36-922F-900B-54EB-E596D786BE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943F013-FFEF-028F-EADC-81E8C931028D}"/>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871508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C4A6FB-A697-1F5C-6B99-D6DCB93460F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26C2EFE6-AEB3-0B1D-B364-D244890C75D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6E411BF0-851C-3515-2704-70187F8555EB}"/>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5" name="Marcador de pie de página 4">
            <a:extLst>
              <a:ext uri="{FF2B5EF4-FFF2-40B4-BE49-F238E27FC236}">
                <a16:creationId xmlns:a16="http://schemas.microsoft.com/office/drawing/2014/main" id="{C89403AF-5BBE-EA10-D016-B85AFD13C04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4BE0CA-E90E-75D7-3720-E675AD255111}"/>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3334310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87056C-31AE-8FAA-AC85-842C1998AFE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6DAE1EB-922A-62BF-864D-C754D14CC9A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997A577E-B818-57B5-A8C0-080919158A5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9EAC38FF-58E0-6F3A-B526-EEC12B3222B7}"/>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6" name="Marcador de pie de página 5">
            <a:extLst>
              <a:ext uri="{FF2B5EF4-FFF2-40B4-BE49-F238E27FC236}">
                <a16:creationId xmlns:a16="http://schemas.microsoft.com/office/drawing/2014/main" id="{16BD115A-F3FC-8D7A-0F3E-E8F663A48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D35D2FA-C59C-DD5B-12E9-5E313AD5E0E7}"/>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103166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2D59D6-89FD-BBF1-43B0-29D6A0992B5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50D9E80-05D6-661A-6EC5-2801ECEA61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A44D329-88F6-E4CF-40F0-1F4AD742D05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90ACA4B-F355-E142-68DC-1FE78E625B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F4DD0A88-6D0C-7E10-3782-A09E246520E1}"/>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70CDF73-60B8-AEA3-20BC-B1897E01AD74}"/>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8" name="Marcador de pie de página 7">
            <a:extLst>
              <a:ext uri="{FF2B5EF4-FFF2-40B4-BE49-F238E27FC236}">
                <a16:creationId xmlns:a16="http://schemas.microsoft.com/office/drawing/2014/main" id="{A1CDE3A3-15BB-7D6B-F7B3-57A1936F4C3F}"/>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5692314-18D2-5102-AAE7-32C332B1C9EC}"/>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418097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65330B-E718-3C54-74D0-0A50A19B7C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B6ADBDC-F6D1-BF8E-6BE1-01EF60505F58}"/>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4" name="Marcador de pie de página 3">
            <a:extLst>
              <a:ext uri="{FF2B5EF4-FFF2-40B4-BE49-F238E27FC236}">
                <a16:creationId xmlns:a16="http://schemas.microsoft.com/office/drawing/2014/main" id="{FC41987A-B9C0-3899-5CEF-1D2645EDEFD9}"/>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632EA64-4C0B-9E49-A3F3-D36594369DDF}"/>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3140044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E8834344-9A5B-875C-B198-14C189B4AB33}"/>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3" name="Marcador de pie de página 2">
            <a:extLst>
              <a:ext uri="{FF2B5EF4-FFF2-40B4-BE49-F238E27FC236}">
                <a16:creationId xmlns:a16="http://schemas.microsoft.com/office/drawing/2014/main" id="{BF28754C-F817-8606-F9D8-420871791F6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8604B92-89F2-C43E-EC2A-7F7BED6CCDFF}"/>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2875008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D4CADA-21EC-14D2-0DF7-36B4815E3B9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808281-A39B-981A-A8B3-2E9A257590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EAD8032B-7BF9-86B3-3DB2-747A32ADD4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1660094-17B9-048D-CB94-716267D9CC2F}"/>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6" name="Marcador de pie de página 5">
            <a:extLst>
              <a:ext uri="{FF2B5EF4-FFF2-40B4-BE49-F238E27FC236}">
                <a16:creationId xmlns:a16="http://schemas.microsoft.com/office/drawing/2014/main" id="{D9C7E3B4-D28E-6C80-0101-A422AACEA09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66F6F6C-29CF-DA7C-626E-B5C018D0EAB6}"/>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932635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E75A6F-DBBD-E2A2-2CC7-F63875A2E2E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3D99391-7971-D2CD-F9E2-585E6A3665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746D5539-58C6-66DA-BE07-F74AA7962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5F6910-A877-08C6-0920-2F0D0498372C}"/>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6" name="Marcador de pie de página 5">
            <a:extLst>
              <a:ext uri="{FF2B5EF4-FFF2-40B4-BE49-F238E27FC236}">
                <a16:creationId xmlns:a16="http://schemas.microsoft.com/office/drawing/2014/main" id="{05BE4C3A-2EDF-388F-3CBE-78FF699DC5E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6B8B801-DFB1-FB1C-5AE1-E43393561787}"/>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2480121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8439B0-D5AF-B0A6-BD3D-2D3F4DFECD0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DC6709A-3551-B02B-2DB2-781045A0000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1551D73-C68D-61B4-FC04-4BFAF9A4AD7D}"/>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5" name="Marcador de pie de página 4">
            <a:extLst>
              <a:ext uri="{FF2B5EF4-FFF2-40B4-BE49-F238E27FC236}">
                <a16:creationId xmlns:a16="http://schemas.microsoft.com/office/drawing/2014/main" id="{8981B156-9953-469C-3C2A-5F8DE8279E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B1B2572-445C-78ED-1E57-920ACFE52DCD}"/>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633210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7C6A753-B740-1B71-24CF-B67AF384B741}"/>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73FBE2A-E954-FA9D-3268-523E06F6C45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B22169-B67A-A81E-0DDF-9424D9930A08}"/>
              </a:ext>
            </a:extLst>
          </p:cNvPr>
          <p:cNvSpPr>
            <a:spLocks noGrp="1"/>
          </p:cNvSpPr>
          <p:nvPr>
            <p:ph type="dt" sz="half" idx="10"/>
          </p:nvPr>
        </p:nvSpPr>
        <p:spPr/>
        <p:txBody>
          <a:bodyPr/>
          <a:lstStyle/>
          <a:p>
            <a:fld id="{630247FE-C51A-FB4E-8200-BE6A1331D369}" type="datetimeFigureOut">
              <a:rPr lang="es-ES" smtClean="0"/>
              <a:t>12/10/26</a:t>
            </a:fld>
            <a:endParaRPr lang="es-ES"/>
          </a:p>
        </p:txBody>
      </p:sp>
      <p:sp>
        <p:nvSpPr>
          <p:cNvPr id="5" name="Marcador de pie de página 4">
            <a:extLst>
              <a:ext uri="{FF2B5EF4-FFF2-40B4-BE49-F238E27FC236}">
                <a16:creationId xmlns:a16="http://schemas.microsoft.com/office/drawing/2014/main" id="{B9ECECE6-BDFB-B6AE-26C7-E2B78CE02B8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DEC9787-0ACC-DF7E-3F41-4F01760860A1}"/>
              </a:ext>
            </a:extLst>
          </p:cNvPr>
          <p:cNvSpPr>
            <a:spLocks noGrp="1"/>
          </p:cNvSpPr>
          <p:nvPr>
            <p:ph type="sldNum" sz="quarter" idx="12"/>
          </p:nvPr>
        </p:nvSpPr>
        <p:spPr/>
        <p:txBody>
          <a:bodyPr/>
          <a:lstStyle/>
          <a:p>
            <a:fld id="{BB49C6D1-9AF3-6141-A868-79CABFF1A1C4}" type="slidenum">
              <a:rPr lang="es-ES" smtClean="0"/>
              <a:t>‹Nº›</a:t>
            </a:fld>
            <a:endParaRPr lang="es-ES"/>
          </a:p>
        </p:txBody>
      </p:sp>
    </p:spTree>
    <p:extLst>
      <p:ext uri="{BB962C8B-B14F-4D97-AF65-F5344CB8AC3E}">
        <p14:creationId xmlns:p14="http://schemas.microsoft.com/office/powerpoint/2010/main" val="222654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BC93537-7D57-7640-6704-CC2371C1B2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22C4BD3-B10C-D45F-95F3-95C22E34A8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9B8A9C2-59CD-0311-7634-D42394B121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0247FE-C51A-FB4E-8200-BE6A1331D369}" type="datetimeFigureOut">
              <a:rPr lang="es-ES" smtClean="0"/>
              <a:t>12/10/26</a:t>
            </a:fld>
            <a:endParaRPr lang="es-ES"/>
          </a:p>
        </p:txBody>
      </p:sp>
      <p:sp>
        <p:nvSpPr>
          <p:cNvPr id="5" name="Marcador de pie de página 4">
            <a:extLst>
              <a:ext uri="{FF2B5EF4-FFF2-40B4-BE49-F238E27FC236}">
                <a16:creationId xmlns:a16="http://schemas.microsoft.com/office/drawing/2014/main" id="{6C5334C4-3ACA-E414-E610-22D35EEA58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C43632EC-D0C3-3EE4-0D5F-0FBC3CCE51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B49C6D1-9AF3-6141-A868-79CABFF1A1C4}" type="slidenum">
              <a:rPr lang="es-ES" smtClean="0"/>
              <a:t>‹Nº›</a:t>
            </a:fld>
            <a:endParaRPr lang="es-ES"/>
          </a:p>
        </p:txBody>
      </p:sp>
    </p:spTree>
    <p:extLst>
      <p:ext uri="{BB962C8B-B14F-4D97-AF65-F5344CB8AC3E}">
        <p14:creationId xmlns:p14="http://schemas.microsoft.com/office/powerpoint/2010/main" val="3195058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eftPanel"/>
          <p:cNvSpPr/>
          <p:nvPr/>
        </p:nvSpPr>
        <p:spPr>
          <a:xfrm>
            <a:off x="0" y="-60500"/>
            <a:ext cx="6914470" cy="6979000"/>
          </a:xfrm>
          <a:prstGeom prst="rect">
            <a:avLst/>
          </a:prstGeom>
          <a:solidFill>
            <a:srgbClr val="7A4E2D"/>
          </a:solidFill>
          <a:ln>
            <a:noFill/>
          </a:ln>
        </p:spPr>
        <p:txBody>
          <a:bodyPr/>
          <a:lstStyle/>
          <a:p>
            <a:endParaRPr lang="es-ES"/>
          </a:p>
        </p:txBody>
      </p:sp>
      <p:sp>
        <p:nvSpPr>
          <p:cNvPr id="11" name="AccentBar"/>
          <p:cNvSpPr/>
          <p:nvPr/>
        </p:nvSpPr>
        <p:spPr>
          <a:xfrm>
            <a:off x="0" y="0"/>
            <a:ext cx="80000" cy="6858000"/>
          </a:xfrm>
          <a:prstGeom prst="rect">
            <a:avLst/>
          </a:prstGeom>
          <a:solidFill>
            <a:srgbClr val="C17F2A"/>
          </a:solidFill>
          <a:ln>
            <a:noFill/>
          </a:ln>
        </p:spPr>
        <p:txBody>
          <a:bodyPr/>
          <a:lstStyle/>
          <a:p>
            <a:endParaRPr lang="es-ES"/>
          </a:p>
        </p:txBody>
      </p:sp>
      <p:sp>
        <p:nvSpPr>
          <p:cNvPr id="20" name="TitleBox"/>
          <p:cNvSpPr txBox="1"/>
          <p:nvPr/>
        </p:nvSpPr>
        <p:spPr>
          <a:xfrm>
            <a:off x="300000" y="400000"/>
            <a:ext cx="6500000" cy="255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2</a:t>
            </a:r>
          </a:p>
          <a:p>
            <a:pPr algn="l">
              <a:spcAft>
                <a:spcPts val="200"/>
              </a:spcAft>
            </a:pPr>
            <a:r>
              <a:rPr lang="es-ES" sz="5200" b="1" dirty="0">
                <a:solidFill>
                  <a:srgbClr val="C17F2A"/>
                </a:solidFill>
              </a:rPr>
              <a:t>La locura</a:t>
            </a:r>
          </a:p>
          <a:p>
            <a:pPr algn="l">
              <a:spcAft>
                <a:spcPts val="400"/>
              </a:spcAft>
            </a:pPr>
            <a:r>
              <a:rPr lang="es-ES" sz="1800" dirty="0">
                <a:solidFill>
                  <a:srgbClr val="F5ECD7"/>
                </a:solidFill>
              </a:rPr>
              <a:t>Nivel </a:t>
            </a:r>
            <a:r>
              <a:rPr lang="es-ES" dirty="0">
                <a:solidFill>
                  <a:srgbClr val="F5ECD7"/>
                </a:solidFill>
              </a:rPr>
              <a:t>Intermedio </a:t>
            </a:r>
            <a:endParaRPr lang="es-ES" sz="1800" dirty="0">
              <a:solidFill>
                <a:srgbClr val="F5ECD7"/>
              </a:solidFill>
            </a:endParaRPr>
          </a:p>
        </p:txBody>
      </p:sp>
      <p:sp>
        <p:nvSpPr>
          <p:cNvPr id="30" name="Label0"/>
          <p:cNvSpPr/>
          <p:nvPr/>
        </p:nvSpPr>
        <p:spPr>
          <a:xfrm>
            <a:off x="300000" y="3100000"/>
            <a:ext cx="160000" cy="900000"/>
          </a:xfrm>
          <a:prstGeom prst="rect">
            <a:avLst/>
          </a:prstGeom>
          <a:solidFill>
            <a:srgbClr val="8B1A1A"/>
          </a:solidFill>
          <a:ln>
            <a:noFill/>
          </a:ln>
        </p:spPr>
        <p:txBody>
          <a:bodyPr/>
          <a:lstStyle/>
          <a:p>
            <a:endParaRPr lang="es-ES"/>
          </a:p>
        </p:txBody>
      </p:sp>
      <p:sp>
        <p:nvSpPr>
          <p:cNvPr id="31" name="ItemBg0"/>
          <p:cNvSpPr/>
          <p:nvPr/>
        </p:nvSpPr>
        <p:spPr>
          <a:xfrm>
            <a:off x="480000" y="3100000"/>
            <a:ext cx="6300000" cy="900000"/>
          </a:xfrm>
          <a:prstGeom prst="rect">
            <a:avLst/>
          </a:prstGeom>
          <a:solidFill>
            <a:srgbClr val="6B3D1A"/>
          </a:solidFill>
          <a:ln>
            <a:noFill/>
          </a:ln>
        </p:spPr>
        <p:txBody>
          <a:bodyPr/>
          <a:lstStyle/>
          <a:p>
            <a:endParaRPr lang="es-ES"/>
          </a:p>
        </p:txBody>
      </p:sp>
      <p:sp>
        <p:nvSpPr>
          <p:cNvPr id="32" name="ItemText0"/>
          <p:cNvSpPr txBox="1"/>
          <p:nvPr/>
        </p:nvSpPr>
        <p:spPr>
          <a:xfrm>
            <a:off x="460000" y="295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El hidalgo se vuelve loco</a:t>
            </a:r>
          </a:p>
          <a:p>
            <a:pPr algn="l"/>
            <a:r>
              <a:rPr lang="es-ES" sz="1300" dirty="0">
                <a:solidFill>
                  <a:srgbClr val="C9B89A"/>
                </a:solidFill>
              </a:rPr>
              <a:t>Gramática: Imperfecto/ indefinido, estructuras para expresar consecuencia </a:t>
            </a:r>
          </a:p>
        </p:txBody>
      </p:sp>
      <p:sp>
        <p:nvSpPr>
          <p:cNvPr id="40" name="Label1"/>
          <p:cNvSpPr/>
          <p:nvPr/>
        </p:nvSpPr>
        <p:spPr>
          <a:xfrm>
            <a:off x="300000" y="4200000"/>
            <a:ext cx="160000" cy="900000"/>
          </a:xfrm>
          <a:prstGeom prst="rect">
            <a:avLst/>
          </a:prstGeom>
          <a:solidFill>
            <a:srgbClr val="1A5C78"/>
          </a:solidFill>
          <a:ln>
            <a:noFill/>
          </a:ln>
        </p:spPr>
        <p:txBody>
          <a:bodyPr/>
          <a:lstStyle/>
          <a:p>
            <a:endParaRPr lang="es-ES"/>
          </a:p>
        </p:txBody>
      </p:sp>
      <p:sp>
        <p:nvSpPr>
          <p:cNvPr id="41" name="ItemBg1"/>
          <p:cNvSpPr/>
          <p:nvPr/>
        </p:nvSpPr>
        <p:spPr>
          <a:xfrm>
            <a:off x="480000" y="4200000"/>
            <a:ext cx="6300000" cy="900000"/>
          </a:xfrm>
          <a:prstGeom prst="rect">
            <a:avLst/>
          </a:prstGeom>
          <a:solidFill>
            <a:srgbClr val="5C3012"/>
          </a:solidFill>
          <a:ln>
            <a:noFill/>
          </a:ln>
        </p:spPr>
        <p:txBody>
          <a:bodyPr/>
          <a:lstStyle/>
          <a:p>
            <a:endParaRPr lang="es-ES"/>
          </a:p>
        </p:txBody>
      </p:sp>
      <p:sp>
        <p:nvSpPr>
          <p:cNvPr id="42" name="ItemText1"/>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Don Quijote se hace caballero en una venta</a:t>
            </a:r>
          </a:p>
          <a:p>
            <a:pPr algn="l"/>
            <a:r>
              <a:rPr lang="es-ES" sz="1300" dirty="0">
                <a:solidFill>
                  <a:srgbClr val="C9B89A"/>
                </a:solidFill>
              </a:rPr>
              <a:t>Gramática: Pronombres personales, como si+ imperfecto de subjuntivo </a:t>
            </a:r>
          </a:p>
        </p:txBody>
      </p:sp>
      <p:sp>
        <p:nvSpPr>
          <p:cNvPr id="50" name="Label2"/>
          <p:cNvSpPr/>
          <p:nvPr/>
        </p:nvSpPr>
        <p:spPr>
          <a:xfrm>
            <a:off x="300000" y="5300000"/>
            <a:ext cx="160000" cy="900000"/>
          </a:xfrm>
          <a:prstGeom prst="rect">
            <a:avLst/>
          </a:prstGeom>
          <a:solidFill>
            <a:srgbClr val="2A6B2A"/>
          </a:solidFill>
          <a:ln>
            <a:noFill/>
          </a:ln>
        </p:spPr>
        <p:txBody>
          <a:bodyPr/>
          <a:lstStyle/>
          <a:p>
            <a:endParaRPr lang="es-ES"/>
          </a:p>
        </p:txBody>
      </p:sp>
      <p:sp>
        <p:nvSpPr>
          <p:cNvPr id="51" name="ItemBg2"/>
          <p:cNvSpPr/>
          <p:nvPr/>
        </p:nvSpPr>
        <p:spPr>
          <a:xfrm>
            <a:off x="480000" y="5300000"/>
            <a:ext cx="6300000" cy="900000"/>
          </a:xfrm>
          <a:prstGeom prst="rect">
            <a:avLst/>
          </a:prstGeom>
          <a:solidFill>
            <a:srgbClr val="6B3D1A"/>
          </a:solidFill>
          <a:ln>
            <a:noFill/>
          </a:ln>
        </p:spPr>
        <p:txBody>
          <a:bodyPr/>
          <a:lstStyle/>
          <a:p>
            <a:endParaRPr lang="es-ES"/>
          </a:p>
        </p:txBody>
      </p:sp>
      <p:sp>
        <p:nvSpPr>
          <p:cNvPr id="52" name="ItemText2"/>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La aventura de los molinos</a:t>
            </a:r>
          </a:p>
          <a:p>
            <a:pPr algn="l"/>
            <a:r>
              <a:rPr lang="es-ES" sz="1300" dirty="0">
                <a:solidFill>
                  <a:srgbClr val="C9B89A"/>
                </a:solidFill>
              </a:rPr>
              <a:t>Gramática: Estilo indirecto, imperativo </a:t>
            </a:r>
          </a:p>
        </p:txBody>
      </p:sp>
      <p:pic>
        <p:nvPicPr>
          <p:cNvPr id="4" name="Imagen 3">
            <a:extLst>
              <a:ext uri="{FF2B5EF4-FFF2-40B4-BE49-F238E27FC236}">
                <a16:creationId xmlns:a16="http://schemas.microsoft.com/office/drawing/2014/main" id="{CE7AF097-A228-7D88-0A21-DB7A90DF0F22}"/>
              </a:ext>
            </a:extLst>
          </p:cNvPr>
          <p:cNvPicPr>
            <a:picLocks noChangeAspect="1"/>
          </p:cNvPicPr>
          <p:nvPr/>
        </p:nvPicPr>
        <p:blipFill>
          <a:blip r:embed="rId2"/>
          <a:stretch>
            <a:fillRect/>
          </a:stretch>
        </p:blipFill>
        <p:spPr>
          <a:xfrm>
            <a:off x="6914470" y="0"/>
            <a:ext cx="4977530" cy="6918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B3B4642-8D1D-606C-8B7E-0567634434B7}"/>
              </a:ext>
            </a:extLst>
          </p:cNvPr>
          <p:cNvSpPr txBox="1"/>
          <p:nvPr/>
        </p:nvSpPr>
        <p:spPr>
          <a:xfrm>
            <a:off x="596900" y="749300"/>
            <a:ext cx="11353800" cy="3970318"/>
          </a:xfrm>
          <a:prstGeom prst="rect">
            <a:avLst/>
          </a:prstGeom>
          <a:noFill/>
        </p:spPr>
        <p:txBody>
          <a:bodyPr wrap="square" rtlCol="0">
            <a:spAutoFit/>
          </a:bodyPr>
          <a:lstStyle/>
          <a:p>
            <a:r>
              <a:rPr lang="es-ES" dirty="0"/>
              <a:t>	Cualquiera lector o conocedor de Don Quijote sabe qué su protagonista está loco o parece loco, confunde la realidad con la ficción, al pensar que las novelas de caballeros que lee son tan reales como su propia realidad. De igual forma decide convertirse en un caballero andante, en su ente ficticio Don Quijote de la Mancha.  </a:t>
            </a:r>
          </a:p>
          <a:p>
            <a:r>
              <a:rPr lang="es-ES" dirty="0"/>
              <a:t>	En cualquier caso, su locura no es común, sino más bien literaria, con un marcado sentido paródico, nace de los libros de caballerías, pero como su parodia. Pues el contraste entre la ficción en la que vive el protagonista y la realidad resulta tan paródico como humorístico. Además, aunque parece loco, es un “loco cuerdo”: un loco razonador, sabio o dicho de otro modo, “piensa cuerdo, pero obra como un loco”. La singularidad del personaje reside precisamente en que su inteligencia y sus agudos razonamientos van de la mano con su falta de juicio. Por otro lado, su locura le da libertad para hacer y decir cosas fuera de lo normal, pues solo a los locos se les permite decir y hacer cosas que no estaban permitidas a los demás.</a:t>
            </a:r>
          </a:p>
          <a:p>
            <a:r>
              <a:rPr lang="es-ES" dirty="0"/>
              <a:t>	Finalmente, su locura sigue un esquema de subida y caída. Primero llevado por su fantasía, se eleva con su delirio al mundo de su imaginación caballeresca. Pero acto seguido, su mundo choca con la realidad y se produce la caída, acaba derrotado y apaleado, aunque en seguida está listo para volver a empezar.</a:t>
            </a:r>
          </a:p>
          <a:p>
            <a:endParaRPr lang="es-ES" dirty="0"/>
          </a:p>
        </p:txBody>
      </p:sp>
      <p:sp>
        <p:nvSpPr>
          <p:cNvPr id="3" name="CuadroTexto 2">
            <a:extLst>
              <a:ext uri="{FF2B5EF4-FFF2-40B4-BE49-F238E27FC236}">
                <a16:creationId xmlns:a16="http://schemas.microsoft.com/office/drawing/2014/main" id="{268F7F99-5F02-B712-B12D-3F75078161B4}"/>
              </a:ext>
            </a:extLst>
          </p:cNvPr>
          <p:cNvSpPr txBox="1"/>
          <p:nvPr/>
        </p:nvSpPr>
        <p:spPr>
          <a:xfrm>
            <a:off x="431800" y="215900"/>
            <a:ext cx="2705100" cy="369332"/>
          </a:xfrm>
          <a:prstGeom prst="rect">
            <a:avLst/>
          </a:prstGeom>
          <a:noFill/>
        </p:spPr>
        <p:txBody>
          <a:bodyPr wrap="square" rtlCol="0">
            <a:spAutoFit/>
          </a:bodyPr>
          <a:lstStyle/>
          <a:p>
            <a:r>
              <a:rPr lang="es-ES" dirty="0"/>
              <a:t>Tema 2 La locura</a:t>
            </a:r>
          </a:p>
        </p:txBody>
      </p:sp>
    </p:spTree>
    <p:extLst>
      <p:ext uri="{BB962C8B-B14F-4D97-AF65-F5344CB8AC3E}">
        <p14:creationId xmlns:p14="http://schemas.microsoft.com/office/powerpoint/2010/main" val="1413064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uadroTexto 2">
            <a:extLst>
              <a:ext uri="{FF2B5EF4-FFF2-40B4-BE49-F238E27FC236}">
                <a16:creationId xmlns:a16="http://schemas.microsoft.com/office/drawing/2014/main" id="{AD266717-9D35-4ABE-C892-6CB45E53D928}"/>
              </a:ext>
            </a:extLst>
          </p:cNvPr>
          <p:cNvSpPr txBox="1"/>
          <p:nvPr/>
        </p:nvSpPr>
        <p:spPr>
          <a:xfrm>
            <a:off x="838201" y="365125"/>
            <a:ext cx="5251316" cy="1807305"/>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dirty="0" err="1">
                <a:latin typeface="+mj-lt"/>
                <a:ea typeface="+mj-ea"/>
                <a:cs typeface="+mj-cs"/>
              </a:rPr>
              <a:t>Texto</a:t>
            </a:r>
            <a:r>
              <a:rPr lang="en-US" sz="2400" dirty="0">
                <a:latin typeface="+mj-lt"/>
                <a:ea typeface="+mj-ea"/>
                <a:cs typeface="+mj-cs"/>
              </a:rPr>
              <a:t> 1 </a:t>
            </a:r>
            <a:r>
              <a:rPr lang="en-US" sz="2400" dirty="0" err="1">
                <a:latin typeface="+mj-lt"/>
                <a:ea typeface="+mj-ea"/>
                <a:cs typeface="+mj-cs"/>
              </a:rPr>
              <a:t>Intermedio</a:t>
            </a:r>
            <a:endParaRPr lang="en-US" sz="2400" dirty="0">
              <a:latin typeface="+mj-lt"/>
              <a:ea typeface="+mj-ea"/>
              <a:cs typeface="+mj-cs"/>
            </a:endParaRPr>
          </a:p>
          <a:p>
            <a:pPr>
              <a:lnSpc>
                <a:spcPct val="90000"/>
              </a:lnSpc>
              <a:spcBef>
                <a:spcPct val="0"/>
              </a:spcBef>
              <a:spcAft>
                <a:spcPts val="600"/>
              </a:spcAft>
            </a:pPr>
            <a:r>
              <a:rPr lang="en-US" sz="2400" dirty="0">
                <a:latin typeface="+mj-lt"/>
                <a:ea typeface="+mj-ea"/>
                <a:cs typeface="+mj-cs"/>
              </a:rPr>
              <a:t>Antes de leer</a:t>
            </a:r>
          </a:p>
          <a:p>
            <a:pPr>
              <a:lnSpc>
                <a:spcPct val="90000"/>
              </a:lnSpc>
              <a:spcBef>
                <a:spcPct val="0"/>
              </a:spcBef>
              <a:spcAft>
                <a:spcPts val="600"/>
              </a:spcAft>
            </a:pPr>
            <a:endParaRPr lang="en-US" sz="4400" dirty="0">
              <a:latin typeface="+mj-lt"/>
              <a:ea typeface="+mj-ea"/>
              <a:cs typeface="+mj-cs"/>
            </a:endParaRPr>
          </a:p>
        </p:txBody>
      </p:sp>
      <p:sp>
        <p:nvSpPr>
          <p:cNvPr id="2" name="CuadroTexto 1">
            <a:extLst>
              <a:ext uri="{FF2B5EF4-FFF2-40B4-BE49-F238E27FC236}">
                <a16:creationId xmlns:a16="http://schemas.microsoft.com/office/drawing/2014/main" id="{7AF667CA-5F14-5605-1A71-89BD4F1C9AB3}"/>
              </a:ext>
            </a:extLst>
          </p:cNvPr>
          <p:cNvSpPr txBox="1"/>
          <p:nvPr/>
        </p:nvSpPr>
        <p:spPr>
          <a:xfrm>
            <a:off x="304800" y="1563757"/>
            <a:ext cx="6294783" cy="4613206"/>
          </a:xfrm>
          <a:prstGeom prst="rect">
            <a:avLst/>
          </a:prstGeom>
        </p:spPr>
        <p:txBody>
          <a:bodyPr vert="horz" lIns="91440" tIns="45720" rIns="91440" bIns="45720" rtlCol="0" anchor="t">
            <a:normAutofit/>
          </a:bodyPr>
          <a:lstStyle/>
          <a:p>
            <a:pPr lvl="0">
              <a:lnSpc>
                <a:spcPct val="90000"/>
              </a:lnSpc>
              <a:spcAft>
                <a:spcPts val="600"/>
              </a:spcAft>
            </a:pPr>
            <a:endParaRPr lang="en-US" sz="1900" dirty="0"/>
          </a:p>
          <a:p>
            <a:pPr lvl="0">
              <a:lnSpc>
                <a:spcPct val="90000"/>
              </a:lnSpc>
              <a:spcAft>
                <a:spcPts val="600"/>
              </a:spcAft>
            </a:pPr>
            <a:r>
              <a:rPr lang="en-US" sz="1900" dirty="0"/>
              <a:t>1.¿Qué </a:t>
            </a:r>
            <a:r>
              <a:rPr lang="en-US" sz="1900" dirty="0" err="1"/>
              <a:t>significa</a:t>
            </a:r>
            <a:r>
              <a:rPr lang="en-US" sz="1900" dirty="0"/>
              <a:t> “</a:t>
            </a:r>
            <a:r>
              <a:rPr lang="en-US" sz="1900" dirty="0" err="1"/>
              <a:t>estar</a:t>
            </a:r>
            <a:r>
              <a:rPr lang="en-US" sz="1900" dirty="0"/>
              <a:t> loco” para </a:t>
            </a:r>
            <a:r>
              <a:rPr lang="en-US" sz="1900" dirty="0" err="1"/>
              <a:t>vosotros</a:t>
            </a:r>
            <a:r>
              <a:rPr lang="en-US" sz="1900" dirty="0"/>
              <a:t>? ¿Es </a:t>
            </a:r>
            <a:r>
              <a:rPr lang="en-US" sz="1900" dirty="0" err="1"/>
              <a:t>siempre</a:t>
            </a:r>
            <a:r>
              <a:rPr lang="en-US" sz="1900" dirty="0"/>
              <a:t>     </a:t>
            </a:r>
          </a:p>
          <a:p>
            <a:pPr lvl="0">
              <a:lnSpc>
                <a:spcPct val="90000"/>
              </a:lnSpc>
              <a:spcAft>
                <a:spcPts val="600"/>
              </a:spcAft>
            </a:pPr>
            <a:r>
              <a:rPr lang="en-US" sz="1900" dirty="0"/>
              <a:t>       algo </a:t>
            </a:r>
            <a:r>
              <a:rPr lang="en-US" sz="1900" dirty="0" err="1"/>
              <a:t>negativo</a:t>
            </a:r>
            <a:r>
              <a:rPr lang="en-US" sz="1900" dirty="0"/>
              <a:t>?</a:t>
            </a:r>
          </a:p>
          <a:p>
            <a:pPr lvl="0">
              <a:lnSpc>
                <a:spcPct val="90000"/>
              </a:lnSpc>
              <a:spcAft>
                <a:spcPts val="600"/>
              </a:spcAft>
            </a:pPr>
            <a:r>
              <a:rPr lang="en-US" sz="1900" dirty="0"/>
              <a:t>2. ¿</a:t>
            </a:r>
            <a:r>
              <a:rPr lang="en-US" sz="1900" dirty="0" err="1"/>
              <a:t>Conocéis</a:t>
            </a:r>
            <a:r>
              <a:rPr lang="en-US" sz="1900" dirty="0"/>
              <a:t> a </a:t>
            </a:r>
            <a:r>
              <a:rPr lang="en-US" sz="1900" dirty="0" err="1"/>
              <a:t>algún</a:t>
            </a:r>
            <a:r>
              <a:rPr lang="en-US" sz="1900" dirty="0"/>
              <a:t> </a:t>
            </a:r>
            <a:r>
              <a:rPr lang="en-US" sz="1900" dirty="0" err="1"/>
              <a:t>personaje</a:t>
            </a:r>
            <a:r>
              <a:rPr lang="en-US" sz="1900" dirty="0"/>
              <a:t> de </a:t>
            </a:r>
            <a:r>
              <a:rPr lang="en-US" sz="1900" dirty="0" err="1"/>
              <a:t>película</a:t>
            </a:r>
            <a:r>
              <a:rPr lang="en-US" sz="1900" dirty="0"/>
              <a:t>, </a:t>
            </a:r>
            <a:r>
              <a:rPr lang="en-US" sz="1900" dirty="0" err="1"/>
              <a:t>libro</a:t>
            </a:r>
            <a:r>
              <a:rPr lang="en-US" sz="1900" dirty="0"/>
              <a:t> o </a:t>
            </a:r>
          </a:p>
          <a:p>
            <a:pPr lvl="0">
              <a:lnSpc>
                <a:spcPct val="90000"/>
              </a:lnSpc>
              <a:spcAft>
                <a:spcPts val="600"/>
              </a:spcAft>
            </a:pPr>
            <a:r>
              <a:rPr lang="en-US" sz="1900" dirty="0"/>
              <a:t>      </a:t>
            </a:r>
            <a:r>
              <a:rPr lang="en-US" sz="1900" dirty="0" err="1"/>
              <a:t>serie</a:t>
            </a:r>
            <a:r>
              <a:rPr lang="en-US" sz="1900" dirty="0"/>
              <a:t> </a:t>
            </a:r>
            <a:r>
              <a:rPr lang="en-US" sz="1900" dirty="0" err="1"/>
              <a:t>que</a:t>
            </a:r>
            <a:r>
              <a:rPr lang="en-US" sz="1900" dirty="0"/>
              <a:t> </a:t>
            </a:r>
            <a:r>
              <a:rPr lang="en-US" sz="1900" dirty="0" err="1"/>
              <a:t>esté</a:t>
            </a:r>
            <a:r>
              <a:rPr lang="en-US" sz="1900" dirty="0"/>
              <a:t> “loco” o </a:t>
            </a:r>
            <a:r>
              <a:rPr lang="en-US" sz="1900" dirty="0" err="1"/>
              <a:t>que</a:t>
            </a:r>
            <a:r>
              <a:rPr lang="en-US" sz="1900" dirty="0"/>
              <a:t> viva </a:t>
            </a:r>
            <a:r>
              <a:rPr lang="en-US" sz="1900" dirty="0" err="1"/>
              <a:t>en</a:t>
            </a:r>
            <a:r>
              <a:rPr lang="en-US" sz="1900" dirty="0"/>
              <a:t> </a:t>
            </a:r>
            <a:r>
              <a:rPr lang="en-US" sz="1900" dirty="0" err="1"/>
              <a:t>su</a:t>
            </a:r>
            <a:r>
              <a:rPr lang="en-US" sz="1900" dirty="0"/>
              <a:t> </a:t>
            </a:r>
            <a:r>
              <a:rPr lang="en-US" sz="1900" dirty="0" err="1"/>
              <a:t>propio</a:t>
            </a:r>
            <a:r>
              <a:rPr lang="en-US" sz="1900" dirty="0"/>
              <a:t> </a:t>
            </a:r>
            <a:r>
              <a:rPr lang="en-US" sz="1900" dirty="0" err="1"/>
              <a:t>mundo</a:t>
            </a:r>
            <a:r>
              <a:rPr lang="en-US" sz="1900" dirty="0"/>
              <a:t>?</a:t>
            </a:r>
          </a:p>
          <a:p>
            <a:pPr lvl="0">
              <a:lnSpc>
                <a:spcPct val="90000"/>
              </a:lnSpc>
              <a:spcAft>
                <a:spcPts val="600"/>
              </a:spcAft>
            </a:pPr>
            <a:r>
              <a:rPr lang="en-US" sz="1900" dirty="0"/>
              <a:t>3.  ¿</a:t>
            </a:r>
            <a:r>
              <a:rPr lang="en-US" sz="1900" dirty="0" err="1"/>
              <a:t>Te</a:t>
            </a:r>
            <a:r>
              <a:rPr lang="en-US" sz="1900" dirty="0"/>
              <a:t> </a:t>
            </a:r>
            <a:r>
              <a:rPr lang="en-US" sz="1900" dirty="0" err="1"/>
              <a:t>gusta</a:t>
            </a:r>
            <a:r>
              <a:rPr lang="en-US" sz="1900" dirty="0"/>
              <a:t> leer? </a:t>
            </a:r>
          </a:p>
          <a:p>
            <a:pPr lvl="0">
              <a:lnSpc>
                <a:spcPct val="90000"/>
              </a:lnSpc>
              <a:spcAft>
                <a:spcPts val="600"/>
              </a:spcAft>
            </a:pPr>
            <a:r>
              <a:rPr lang="en-US" sz="1900" dirty="0"/>
              <a:t>4.   ¿</a:t>
            </a:r>
            <a:r>
              <a:rPr lang="en-US" sz="1900" dirty="0" err="1"/>
              <a:t>Crees</a:t>
            </a:r>
            <a:r>
              <a:rPr lang="en-US" sz="1900" dirty="0"/>
              <a:t> </a:t>
            </a:r>
            <a:r>
              <a:rPr lang="en-US" sz="1900" dirty="0" err="1"/>
              <a:t>que</a:t>
            </a:r>
            <a:r>
              <a:rPr lang="en-US" sz="1900" dirty="0"/>
              <a:t> leer </a:t>
            </a:r>
            <a:r>
              <a:rPr lang="en-US" sz="1900" dirty="0" err="1"/>
              <a:t>mucho</a:t>
            </a:r>
            <a:r>
              <a:rPr lang="en-US" sz="1900" dirty="0"/>
              <a:t> </a:t>
            </a:r>
            <a:r>
              <a:rPr lang="en-US" sz="1900" dirty="0" err="1"/>
              <a:t>puede</a:t>
            </a:r>
            <a:r>
              <a:rPr lang="en-US" sz="1900" dirty="0"/>
              <a:t> ser </a:t>
            </a:r>
            <a:r>
              <a:rPr lang="en-US" sz="1900" dirty="0" err="1"/>
              <a:t>peligroso</a:t>
            </a:r>
            <a:r>
              <a:rPr lang="en-US" sz="1900" dirty="0"/>
              <a:t>?</a:t>
            </a:r>
          </a:p>
          <a:p>
            <a:pPr lvl="0">
              <a:lnSpc>
                <a:spcPct val="90000"/>
              </a:lnSpc>
              <a:spcAft>
                <a:spcPts val="600"/>
              </a:spcAft>
            </a:pPr>
            <a:r>
              <a:rPr lang="en-US" sz="1900" dirty="0"/>
              <a:t>5.   ¿</a:t>
            </a:r>
            <a:r>
              <a:rPr lang="en-US" sz="1900" dirty="0" err="1"/>
              <a:t>Habéis</a:t>
            </a:r>
            <a:r>
              <a:rPr lang="en-US" sz="1900" dirty="0"/>
              <a:t> </a:t>
            </a:r>
            <a:r>
              <a:rPr lang="en-US" sz="1900" dirty="0" err="1"/>
              <a:t>tenido</a:t>
            </a:r>
            <a:r>
              <a:rPr lang="en-US" sz="1900" dirty="0"/>
              <a:t> </a:t>
            </a:r>
            <a:r>
              <a:rPr lang="en-US" sz="1900" dirty="0" err="1"/>
              <a:t>alguna</a:t>
            </a:r>
            <a:r>
              <a:rPr lang="en-US" sz="1900" dirty="0"/>
              <a:t> </a:t>
            </a:r>
            <a:r>
              <a:rPr lang="en-US" sz="1900" dirty="0" err="1"/>
              <a:t>vez</a:t>
            </a:r>
            <a:r>
              <a:rPr lang="en-US" sz="1900" dirty="0"/>
              <a:t> </a:t>
            </a:r>
            <a:r>
              <a:rPr lang="en-US" sz="1900" dirty="0" err="1"/>
              <a:t>una</a:t>
            </a:r>
            <a:r>
              <a:rPr lang="en-US" sz="1900" dirty="0"/>
              <a:t> </a:t>
            </a:r>
            <a:r>
              <a:rPr lang="en-US" sz="1900" dirty="0" err="1"/>
              <a:t>afición</a:t>
            </a:r>
            <a:r>
              <a:rPr lang="en-US" sz="1900" dirty="0"/>
              <a:t> tan </a:t>
            </a:r>
            <a:r>
              <a:rPr lang="en-US" sz="1900" dirty="0" err="1"/>
              <a:t>intensa</a:t>
            </a:r>
            <a:r>
              <a:rPr lang="en-US" sz="1900" dirty="0"/>
              <a:t> </a:t>
            </a:r>
            <a:r>
              <a:rPr lang="en-US" sz="1900" dirty="0" err="1"/>
              <a:t>que</a:t>
            </a:r>
            <a:r>
              <a:rPr lang="en-US" sz="1900" dirty="0"/>
              <a:t> </a:t>
            </a:r>
          </a:p>
          <a:p>
            <a:pPr lvl="0">
              <a:lnSpc>
                <a:spcPct val="90000"/>
              </a:lnSpc>
              <a:spcAft>
                <a:spcPts val="600"/>
              </a:spcAft>
            </a:pPr>
            <a:r>
              <a:rPr lang="en-US" sz="1900" dirty="0"/>
              <a:t>        </a:t>
            </a:r>
            <a:r>
              <a:rPr lang="en-US" sz="1900" dirty="0" err="1"/>
              <a:t>os</a:t>
            </a:r>
            <a:r>
              <a:rPr lang="en-US" sz="1900" dirty="0"/>
              <a:t> ha </a:t>
            </a:r>
            <a:r>
              <a:rPr lang="en-US" sz="1900" dirty="0" err="1"/>
              <a:t>hecho</a:t>
            </a:r>
            <a:r>
              <a:rPr lang="en-US" sz="1900" dirty="0"/>
              <a:t> </a:t>
            </a:r>
            <a:r>
              <a:rPr lang="en-US" sz="1900" dirty="0" err="1"/>
              <a:t>descuidar</a:t>
            </a:r>
            <a:r>
              <a:rPr lang="en-US" sz="1900" dirty="0"/>
              <a:t> </a:t>
            </a:r>
            <a:r>
              <a:rPr lang="en-US" sz="1900" dirty="0" err="1"/>
              <a:t>otras</a:t>
            </a:r>
            <a:r>
              <a:rPr lang="en-US" sz="1900" dirty="0"/>
              <a:t> </a:t>
            </a:r>
            <a:r>
              <a:rPr lang="en-US" sz="1900" dirty="0" err="1"/>
              <a:t>cosas</a:t>
            </a:r>
            <a:r>
              <a:rPr lang="en-US" sz="1900" dirty="0"/>
              <a:t> (</a:t>
            </a:r>
            <a:r>
              <a:rPr lang="en-US" sz="1900" dirty="0" err="1"/>
              <a:t>trabajo</a:t>
            </a:r>
            <a:r>
              <a:rPr lang="en-US" sz="1900" dirty="0"/>
              <a:t>, </a:t>
            </a:r>
            <a:r>
              <a:rPr lang="en-US" sz="1900" dirty="0" err="1"/>
              <a:t>sueño</a:t>
            </a:r>
            <a:r>
              <a:rPr lang="en-US" sz="1900" dirty="0"/>
              <a:t>, </a:t>
            </a:r>
          </a:p>
          <a:p>
            <a:pPr lvl="0">
              <a:lnSpc>
                <a:spcPct val="90000"/>
              </a:lnSpc>
              <a:spcAft>
                <a:spcPts val="600"/>
              </a:spcAft>
            </a:pPr>
            <a:r>
              <a:rPr lang="en-US" sz="1900" dirty="0"/>
              <a:t>        </a:t>
            </a:r>
            <a:r>
              <a:rPr lang="en-US" sz="1900" dirty="0" err="1"/>
              <a:t>relaciones</a:t>
            </a:r>
            <a:r>
              <a:rPr lang="en-US" sz="1900" dirty="0"/>
              <a:t>)?</a:t>
            </a:r>
          </a:p>
          <a:p>
            <a:pPr indent="-228600">
              <a:lnSpc>
                <a:spcPct val="90000"/>
              </a:lnSpc>
              <a:spcAft>
                <a:spcPts val="600"/>
              </a:spcAft>
              <a:buFont typeface="Arial" panose="020B0604020202020204" pitchFamily="34" charset="0"/>
              <a:buChar char="•"/>
            </a:pPr>
            <a:endParaRPr lang="en-US" sz="1900" dirty="0"/>
          </a:p>
        </p:txBody>
      </p:sp>
      <p:pic>
        <p:nvPicPr>
          <p:cNvPr id="6" name="Imagen 5">
            <a:extLst>
              <a:ext uri="{FF2B5EF4-FFF2-40B4-BE49-F238E27FC236}">
                <a16:creationId xmlns:a16="http://schemas.microsoft.com/office/drawing/2014/main" id="{92C02C8A-3ABC-13C4-C096-12B0075A5438}"/>
              </a:ext>
            </a:extLst>
          </p:cNvPr>
          <p:cNvPicPr>
            <a:picLocks noChangeAspect="1"/>
          </p:cNvPicPr>
          <p:nvPr/>
        </p:nvPicPr>
        <p:blipFill>
          <a:blip r:embed="rId2"/>
          <a:srcRect t="25816" r="2" b="2"/>
          <a:stretch>
            <a:fillRect/>
          </a:stretch>
        </p:blipFill>
        <p:spPr>
          <a:xfrm>
            <a:off x="6904383" y="10"/>
            <a:ext cx="514791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646155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75F8206-BAB8-0CB0-6937-EB3DE6D82EB8}"/>
              </a:ext>
            </a:extLst>
          </p:cNvPr>
          <p:cNvSpPr txBox="1"/>
          <p:nvPr/>
        </p:nvSpPr>
        <p:spPr>
          <a:xfrm>
            <a:off x="711200" y="711200"/>
            <a:ext cx="9017000" cy="5087547"/>
          </a:xfrm>
          <a:prstGeom prst="rect">
            <a:avLst/>
          </a:prstGeom>
          <a:noFill/>
        </p:spPr>
        <p:txBody>
          <a:bodyPr wrap="square" rtlCol="0">
            <a:spAutoFit/>
          </a:bodyPr>
          <a:lstStyle/>
          <a:p>
            <a:pPr>
              <a:lnSpc>
                <a:spcPct val="90000"/>
              </a:lnSpc>
              <a:spcAft>
                <a:spcPts val="600"/>
              </a:spcAft>
            </a:pPr>
            <a:r>
              <a:rPr lang="en-US" dirty="0"/>
              <a:t>	El hidalgo (Alonso Quijano), </a:t>
            </a:r>
            <a:r>
              <a:rPr lang="en-US" dirty="0" err="1"/>
              <a:t>en</a:t>
            </a:r>
            <a:r>
              <a:rPr lang="en-US" dirty="0"/>
              <a:t> </a:t>
            </a:r>
            <a:r>
              <a:rPr lang="en-US" dirty="0" err="1"/>
              <a:t>los</a:t>
            </a:r>
            <a:r>
              <a:rPr lang="en-US" dirty="0"/>
              <a:t> </a:t>
            </a:r>
            <a:r>
              <a:rPr lang="en-US" dirty="0" err="1"/>
              <a:t>ratos</a:t>
            </a:r>
            <a:r>
              <a:rPr lang="en-US" dirty="0"/>
              <a:t> </a:t>
            </a:r>
            <a:r>
              <a:rPr lang="en-US" dirty="0" err="1"/>
              <a:t>libres</a:t>
            </a:r>
            <a:r>
              <a:rPr lang="en-US" dirty="0"/>
              <a:t> —</a:t>
            </a:r>
            <a:r>
              <a:rPr lang="en-US" dirty="0" err="1"/>
              <a:t>que</a:t>
            </a:r>
            <a:r>
              <a:rPr lang="en-US" dirty="0"/>
              <a:t> </a:t>
            </a:r>
            <a:r>
              <a:rPr lang="en-US" dirty="0" err="1"/>
              <a:t>eran</a:t>
            </a:r>
            <a:r>
              <a:rPr lang="en-US" dirty="0"/>
              <a:t> </a:t>
            </a:r>
            <a:r>
              <a:rPr lang="en-US" dirty="0" err="1"/>
              <a:t>casi</a:t>
            </a:r>
            <a:r>
              <a:rPr lang="en-US" dirty="0"/>
              <a:t> </a:t>
            </a:r>
            <a:r>
              <a:rPr lang="en-US" dirty="0" err="1"/>
              <a:t>todo</a:t>
            </a:r>
            <a:r>
              <a:rPr lang="en-US" dirty="0"/>
              <a:t> el </a:t>
            </a:r>
            <a:r>
              <a:rPr lang="en-US" dirty="0" err="1"/>
              <a:t>año</a:t>
            </a:r>
            <a:r>
              <a:rPr lang="en-US" dirty="0"/>
              <a:t>—, </a:t>
            </a:r>
            <a:r>
              <a:rPr lang="en-US" dirty="0" err="1"/>
              <a:t>leía</a:t>
            </a:r>
            <a:r>
              <a:rPr lang="en-US" dirty="0"/>
              <a:t> </a:t>
            </a:r>
            <a:r>
              <a:rPr lang="en-US" dirty="0" err="1"/>
              <a:t>libros</a:t>
            </a:r>
            <a:r>
              <a:rPr lang="en-US" dirty="0"/>
              <a:t> de </a:t>
            </a:r>
            <a:r>
              <a:rPr lang="en-US" dirty="0" err="1"/>
              <a:t>caballería</a:t>
            </a:r>
            <a:r>
              <a:rPr lang="en-US" dirty="0"/>
              <a:t> con </a:t>
            </a:r>
            <a:r>
              <a:rPr lang="en-US" dirty="0" err="1"/>
              <a:t>tanta</a:t>
            </a:r>
            <a:r>
              <a:rPr lang="en-US" dirty="0"/>
              <a:t> </a:t>
            </a:r>
            <a:r>
              <a:rPr lang="en-US" dirty="0" err="1"/>
              <a:t>pasión</a:t>
            </a:r>
            <a:r>
              <a:rPr lang="en-US" dirty="0"/>
              <a:t> </a:t>
            </a:r>
            <a:r>
              <a:rPr lang="en-US" dirty="0" err="1"/>
              <a:t>que</a:t>
            </a:r>
            <a:r>
              <a:rPr lang="en-US" dirty="0"/>
              <a:t> </a:t>
            </a:r>
            <a:r>
              <a:rPr lang="en-US" dirty="0" err="1"/>
              <a:t>dejó</a:t>
            </a:r>
            <a:r>
              <a:rPr lang="en-US" dirty="0"/>
              <a:t> sus </a:t>
            </a:r>
            <a:r>
              <a:rPr lang="en-US" dirty="0" err="1"/>
              <a:t>otras</a:t>
            </a:r>
            <a:r>
              <a:rPr lang="en-US" dirty="0"/>
              <a:t> </a:t>
            </a:r>
            <a:r>
              <a:rPr lang="en-US" dirty="0" err="1"/>
              <a:t>aficiones</a:t>
            </a:r>
            <a:r>
              <a:rPr lang="en-US" dirty="0"/>
              <a:t> e </a:t>
            </a:r>
            <a:r>
              <a:rPr lang="en-US" dirty="0" err="1"/>
              <a:t>incluso</a:t>
            </a:r>
            <a:r>
              <a:rPr lang="en-US" dirty="0"/>
              <a:t> </a:t>
            </a:r>
            <a:r>
              <a:rPr lang="en-US" dirty="0" err="1"/>
              <a:t>abandonó</a:t>
            </a:r>
            <a:r>
              <a:rPr lang="en-US" dirty="0"/>
              <a:t> el </a:t>
            </a:r>
            <a:r>
              <a:rPr lang="en-US" dirty="0" err="1"/>
              <a:t>cuidado</a:t>
            </a:r>
            <a:r>
              <a:rPr lang="en-US" dirty="0"/>
              <a:t> de sus tierras. Su </a:t>
            </a:r>
            <a:r>
              <a:rPr lang="en-US" dirty="0" err="1"/>
              <a:t>interés</a:t>
            </a:r>
            <a:r>
              <a:rPr lang="en-US" dirty="0"/>
              <a:t> </a:t>
            </a:r>
            <a:r>
              <a:rPr lang="en-US" dirty="0" err="1"/>
              <a:t>por</a:t>
            </a:r>
            <a:r>
              <a:rPr lang="en-US" dirty="0"/>
              <a:t> las </a:t>
            </a:r>
            <a:r>
              <a:rPr lang="en-US" dirty="0" err="1"/>
              <a:t>historias</a:t>
            </a:r>
            <a:r>
              <a:rPr lang="en-US" dirty="0"/>
              <a:t> de caballeros </a:t>
            </a:r>
            <a:r>
              <a:rPr lang="en-US" dirty="0" err="1"/>
              <a:t>llegó</a:t>
            </a:r>
            <a:r>
              <a:rPr lang="en-US" dirty="0"/>
              <a:t> a ser tan grande </a:t>
            </a:r>
            <a:r>
              <a:rPr lang="en-US" dirty="0" err="1"/>
              <a:t>que</a:t>
            </a:r>
            <a:r>
              <a:rPr lang="en-US" dirty="0"/>
              <a:t> </a:t>
            </a:r>
            <a:r>
              <a:rPr lang="en-US" dirty="0" err="1"/>
              <a:t>vendió</a:t>
            </a:r>
            <a:r>
              <a:rPr lang="en-US" dirty="0"/>
              <a:t> </a:t>
            </a:r>
            <a:r>
              <a:rPr lang="en-US" dirty="0" err="1"/>
              <a:t>muchas</a:t>
            </a:r>
            <a:r>
              <a:rPr lang="en-US" dirty="0"/>
              <a:t> de sus tierras para </a:t>
            </a:r>
            <a:r>
              <a:rPr lang="en-US" dirty="0" err="1"/>
              <a:t>comprar</a:t>
            </a:r>
            <a:r>
              <a:rPr lang="en-US" dirty="0"/>
              <a:t> </a:t>
            </a:r>
            <a:r>
              <a:rPr lang="en-US" dirty="0" err="1"/>
              <a:t>más</a:t>
            </a:r>
            <a:r>
              <a:rPr lang="en-US" dirty="0"/>
              <a:t> </a:t>
            </a:r>
            <a:r>
              <a:rPr lang="en-US" dirty="0" err="1"/>
              <a:t>libros</a:t>
            </a:r>
            <a:r>
              <a:rPr lang="en-US" dirty="0"/>
              <a:t> de </a:t>
            </a:r>
            <a:r>
              <a:rPr lang="en-US" dirty="0" err="1"/>
              <a:t>caballería</a:t>
            </a:r>
            <a:r>
              <a:rPr lang="en-US" dirty="0"/>
              <a:t>, y </a:t>
            </a:r>
            <a:r>
              <a:rPr lang="en-US" dirty="0" err="1"/>
              <a:t>así</a:t>
            </a:r>
            <a:r>
              <a:rPr lang="en-US" dirty="0"/>
              <a:t> </a:t>
            </a:r>
            <a:r>
              <a:rPr lang="en-US" dirty="0" err="1"/>
              <a:t>consiguió</a:t>
            </a:r>
            <a:r>
              <a:rPr lang="en-US" dirty="0"/>
              <a:t> </a:t>
            </a:r>
            <a:r>
              <a:rPr lang="en-US" dirty="0" err="1"/>
              <a:t>todos</a:t>
            </a:r>
            <a:r>
              <a:rPr lang="en-US" dirty="0"/>
              <a:t> </a:t>
            </a:r>
            <a:r>
              <a:rPr lang="en-US" dirty="0" err="1"/>
              <a:t>los</a:t>
            </a:r>
            <a:r>
              <a:rPr lang="en-US" dirty="0"/>
              <a:t> </a:t>
            </a:r>
            <a:r>
              <a:rPr lang="en-US" dirty="0" err="1"/>
              <a:t>que</a:t>
            </a:r>
            <a:r>
              <a:rPr lang="en-US" dirty="0"/>
              <a:t> </a:t>
            </a:r>
            <a:r>
              <a:rPr lang="en-US" dirty="0" err="1"/>
              <a:t>pudo</a:t>
            </a:r>
            <a:r>
              <a:rPr lang="en-US" dirty="0"/>
              <a:t> encontrar.</a:t>
            </a:r>
          </a:p>
          <a:p>
            <a:pPr>
              <a:lnSpc>
                <a:spcPct val="90000"/>
              </a:lnSpc>
              <a:spcAft>
                <a:spcPts val="600"/>
              </a:spcAft>
            </a:pPr>
            <a:r>
              <a:rPr lang="en-US" dirty="0"/>
              <a:t>	En </a:t>
            </a:r>
            <a:r>
              <a:rPr lang="en-US" dirty="0" err="1"/>
              <a:t>resumidas</a:t>
            </a:r>
            <a:r>
              <a:rPr lang="en-US" dirty="0"/>
              <a:t> </a:t>
            </a:r>
            <a:r>
              <a:rPr lang="en-US" dirty="0" err="1"/>
              <a:t>cuentas</a:t>
            </a:r>
            <a:r>
              <a:rPr lang="en-US" dirty="0"/>
              <a:t>, </a:t>
            </a:r>
            <a:r>
              <a:rPr lang="en-US" dirty="0" err="1"/>
              <a:t>leía</a:t>
            </a:r>
            <a:r>
              <a:rPr lang="en-US" dirty="0"/>
              <a:t> tanto </a:t>
            </a:r>
            <a:r>
              <a:rPr lang="en-US" dirty="0" err="1"/>
              <a:t>que</a:t>
            </a:r>
            <a:r>
              <a:rPr lang="en-US" dirty="0"/>
              <a:t> </a:t>
            </a:r>
            <a:r>
              <a:rPr lang="en-US" dirty="0" err="1"/>
              <a:t>pasaba</a:t>
            </a:r>
            <a:r>
              <a:rPr lang="en-US" dirty="0"/>
              <a:t> las </a:t>
            </a:r>
            <a:r>
              <a:rPr lang="en-US" dirty="0" err="1"/>
              <a:t>noches</a:t>
            </a:r>
            <a:r>
              <a:rPr lang="en-US" dirty="0"/>
              <a:t> sin </a:t>
            </a:r>
            <a:r>
              <a:rPr lang="en-US" dirty="0" err="1"/>
              <a:t>dormir</a:t>
            </a:r>
            <a:r>
              <a:rPr lang="en-US" dirty="0"/>
              <a:t> y </a:t>
            </a:r>
            <a:r>
              <a:rPr lang="en-US" dirty="0" err="1"/>
              <a:t>los</a:t>
            </a:r>
            <a:r>
              <a:rPr lang="en-US" dirty="0"/>
              <a:t> días sin </a:t>
            </a:r>
            <a:r>
              <a:rPr lang="en-US" dirty="0" err="1"/>
              <a:t>salir</a:t>
            </a:r>
            <a:r>
              <a:rPr lang="en-US" dirty="0"/>
              <a:t> de casa. Del poco </a:t>
            </a:r>
            <a:r>
              <a:rPr lang="en-US" dirty="0" err="1"/>
              <a:t>dormir</a:t>
            </a:r>
            <a:r>
              <a:rPr lang="en-US" dirty="0"/>
              <a:t> y del </a:t>
            </a:r>
            <a:r>
              <a:rPr lang="en-US" dirty="0" err="1"/>
              <a:t>mucho</a:t>
            </a:r>
            <a:r>
              <a:rPr lang="en-US" dirty="0"/>
              <a:t> leer, se le </a:t>
            </a:r>
            <a:r>
              <a:rPr lang="en-US" dirty="0" err="1"/>
              <a:t>secó</a:t>
            </a:r>
            <a:r>
              <a:rPr lang="en-US" dirty="0"/>
              <a:t> el </a:t>
            </a:r>
            <a:r>
              <a:rPr lang="en-US" dirty="0" err="1"/>
              <a:t>cerebro</a:t>
            </a:r>
            <a:r>
              <a:rPr lang="en-US" dirty="0"/>
              <a:t> y </a:t>
            </a:r>
            <a:r>
              <a:rPr lang="en-US" dirty="0" err="1"/>
              <a:t>acabó</a:t>
            </a:r>
            <a:r>
              <a:rPr lang="en-US" dirty="0"/>
              <a:t> </a:t>
            </a:r>
            <a:r>
              <a:rPr lang="en-US" dirty="0" err="1"/>
              <a:t>perdiendo</a:t>
            </a:r>
            <a:r>
              <a:rPr lang="en-US" dirty="0"/>
              <a:t> el </a:t>
            </a:r>
            <a:r>
              <a:rPr lang="en-US" dirty="0" err="1"/>
              <a:t>juicio</a:t>
            </a:r>
            <a:r>
              <a:rPr lang="en-US" dirty="0"/>
              <a:t>. Se le </a:t>
            </a:r>
            <a:r>
              <a:rPr lang="en-US" dirty="0" err="1"/>
              <a:t>lleno</a:t>
            </a:r>
            <a:r>
              <a:rPr lang="en-US" dirty="0"/>
              <a:t>́ la </a:t>
            </a:r>
            <a:r>
              <a:rPr lang="en-US" dirty="0" err="1"/>
              <a:t>imaginación</a:t>
            </a:r>
            <a:r>
              <a:rPr lang="en-US" dirty="0"/>
              <a:t> de </a:t>
            </a:r>
            <a:r>
              <a:rPr lang="en-US" dirty="0" err="1"/>
              <a:t>todo</a:t>
            </a:r>
            <a:r>
              <a:rPr lang="en-US" dirty="0"/>
              <a:t> </a:t>
            </a:r>
            <a:r>
              <a:rPr lang="en-US" dirty="0" err="1"/>
              <a:t>aquello</a:t>
            </a:r>
            <a:r>
              <a:rPr lang="en-US" dirty="0"/>
              <a:t> </a:t>
            </a:r>
            <a:r>
              <a:rPr lang="en-US" dirty="0" err="1"/>
              <a:t>que</a:t>
            </a:r>
            <a:r>
              <a:rPr lang="en-US" dirty="0"/>
              <a:t> </a:t>
            </a:r>
            <a:r>
              <a:rPr lang="en-US" dirty="0" err="1"/>
              <a:t>leía</a:t>
            </a:r>
            <a:r>
              <a:rPr lang="en-US" dirty="0"/>
              <a:t> </a:t>
            </a:r>
            <a:r>
              <a:rPr lang="en-US" dirty="0" err="1"/>
              <a:t>en</a:t>
            </a:r>
            <a:r>
              <a:rPr lang="en-US" dirty="0"/>
              <a:t> </a:t>
            </a:r>
            <a:r>
              <a:rPr lang="en-US" dirty="0" err="1"/>
              <a:t>los</a:t>
            </a:r>
            <a:r>
              <a:rPr lang="en-US" dirty="0"/>
              <a:t> </a:t>
            </a:r>
            <a:r>
              <a:rPr lang="en-US" dirty="0" err="1"/>
              <a:t>libros</a:t>
            </a:r>
            <a:r>
              <a:rPr lang="en-US" dirty="0"/>
              <a:t>: </a:t>
            </a:r>
            <a:r>
              <a:rPr lang="en-US" dirty="0" err="1"/>
              <a:t>encantamientos</a:t>
            </a:r>
            <a:r>
              <a:rPr lang="en-US" dirty="0"/>
              <a:t>, peleas, </a:t>
            </a:r>
            <a:r>
              <a:rPr lang="en-US" dirty="0" err="1"/>
              <a:t>batallas</a:t>
            </a:r>
            <a:r>
              <a:rPr lang="en-US" dirty="0"/>
              <a:t>, </a:t>
            </a:r>
            <a:r>
              <a:rPr lang="en-US" dirty="0" err="1"/>
              <a:t>duelos</a:t>
            </a:r>
            <a:r>
              <a:rPr lang="en-US" dirty="0"/>
              <a:t>, palabras de amor, </a:t>
            </a:r>
            <a:r>
              <a:rPr lang="en-US" dirty="0" err="1"/>
              <a:t>tormentas</a:t>
            </a:r>
            <a:r>
              <a:rPr lang="en-US" dirty="0"/>
              <a:t> y </a:t>
            </a:r>
            <a:r>
              <a:rPr lang="en-US" dirty="0" err="1"/>
              <a:t>aventuras</a:t>
            </a:r>
            <a:r>
              <a:rPr lang="en-US" dirty="0"/>
              <a:t> </a:t>
            </a:r>
            <a:r>
              <a:rPr lang="en-US" dirty="0" err="1"/>
              <a:t>imposibles</a:t>
            </a:r>
            <a:r>
              <a:rPr lang="en-US" dirty="0"/>
              <a:t>. </a:t>
            </a:r>
            <a:r>
              <a:rPr lang="en-US" dirty="0" err="1"/>
              <a:t>Llegó</a:t>
            </a:r>
            <a:r>
              <a:rPr lang="en-US" dirty="0"/>
              <a:t> a </a:t>
            </a:r>
            <a:r>
              <a:rPr lang="en-US" dirty="0" err="1"/>
              <a:t>creer</a:t>
            </a:r>
            <a:r>
              <a:rPr lang="en-US" dirty="0"/>
              <a:t> </a:t>
            </a:r>
            <a:r>
              <a:rPr lang="en-US" dirty="0" err="1"/>
              <a:t>que</a:t>
            </a:r>
            <a:r>
              <a:rPr lang="en-US" dirty="0"/>
              <a:t> </a:t>
            </a:r>
            <a:r>
              <a:rPr lang="en-US" dirty="0" err="1"/>
              <a:t>todas</a:t>
            </a:r>
            <a:r>
              <a:rPr lang="en-US" dirty="0"/>
              <a:t> </a:t>
            </a:r>
            <a:r>
              <a:rPr lang="en-US" dirty="0" err="1"/>
              <a:t>esas</a:t>
            </a:r>
            <a:r>
              <a:rPr lang="en-US" dirty="0"/>
              <a:t> </a:t>
            </a:r>
            <a:r>
              <a:rPr lang="en-US" dirty="0" err="1"/>
              <a:t>historias</a:t>
            </a:r>
            <a:r>
              <a:rPr lang="en-US" dirty="0"/>
              <a:t> </a:t>
            </a:r>
            <a:r>
              <a:rPr lang="en-US" dirty="0" err="1"/>
              <a:t>inventadas</a:t>
            </a:r>
            <a:r>
              <a:rPr lang="en-US" dirty="0"/>
              <a:t> </a:t>
            </a:r>
            <a:r>
              <a:rPr lang="en-US" dirty="0" err="1"/>
              <a:t>eran</a:t>
            </a:r>
            <a:r>
              <a:rPr lang="en-US" dirty="0"/>
              <a:t> </a:t>
            </a:r>
            <a:r>
              <a:rPr lang="en-US" dirty="0" err="1"/>
              <a:t>completamente</a:t>
            </a:r>
            <a:r>
              <a:rPr lang="en-US" dirty="0"/>
              <a:t> reales, y para </a:t>
            </a:r>
            <a:r>
              <a:rPr lang="en-US" dirty="0" err="1"/>
              <a:t>él</a:t>
            </a:r>
            <a:r>
              <a:rPr lang="en-US" dirty="0"/>
              <a:t> no </a:t>
            </a:r>
            <a:r>
              <a:rPr lang="en-US" dirty="0" err="1"/>
              <a:t>existía</a:t>
            </a:r>
            <a:r>
              <a:rPr lang="en-US" dirty="0"/>
              <a:t> </a:t>
            </a:r>
            <a:r>
              <a:rPr lang="en-US" dirty="0" err="1"/>
              <a:t>en</a:t>
            </a:r>
            <a:r>
              <a:rPr lang="en-US" dirty="0"/>
              <a:t> el </a:t>
            </a:r>
            <a:r>
              <a:rPr lang="en-US" dirty="0" err="1"/>
              <a:t>mundo</a:t>
            </a:r>
            <a:r>
              <a:rPr lang="en-US" dirty="0"/>
              <a:t> </a:t>
            </a:r>
            <a:r>
              <a:rPr lang="en-US" dirty="0" err="1"/>
              <a:t>otra</a:t>
            </a:r>
            <a:r>
              <a:rPr lang="en-US" dirty="0"/>
              <a:t> </a:t>
            </a:r>
            <a:r>
              <a:rPr lang="en-US" dirty="0" err="1"/>
              <a:t>historia</a:t>
            </a:r>
            <a:r>
              <a:rPr lang="en-US" dirty="0"/>
              <a:t> </a:t>
            </a:r>
            <a:r>
              <a:rPr lang="en-US" dirty="0" err="1"/>
              <a:t>más</a:t>
            </a:r>
            <a:r>
              <a:rPr lang="en-US" dirty="0"/>
              <a:t> </a:t>
            </a:r>
            <a:r>
              <a:rPr lang="en-US" dirty="0" err="1"/>
              <a:t>verdadera</a:t>
            </a:r>
            <a:r>
              <a:rPr lang="en-US" dirty="0"/>
              <a:t>.</a:t>
            </a:r>
          </a:p>
          <a:p>
            <a:pPr>
              <a:lnSpc>
                <a:spcPct val="90000"/>
              </a:lnSpc>
              <a:spcAft>
                <a:spcPts val="600"/>
              </a:spcAft>
            </a:pPr>
            <a:r>
              <a:rPr lang="en-US" dirty="0"/>
              <a:t>	Cuando </a:t>
            </a:r>
            <a:r>
              <a:rPr lang="en-US" dirty="0" err="1"/>
              <a:t>ya</a:t>
            </a:r>
            <a:r>
              <a:rPr lang="en-US" dirty="0"/>
              <a:t> </a:t>
            </a:r>
            <a:r>
              <a:rPr lang="en-US" dirty="0" err="1"/>
              <a:t>había</a:t>
            </a:r>
            <a:r>
              <a:rPr lang="en-US" dirty="0"/>
              <a:t> </a:t>
            </a:r>
            <a:r>
              <a:rPr lang="en-US" dirty="0" err="1"/>
              <a:t>perdido</a:t>
            </a:r>
            <a:r>
              <a:rPr lang="en-US" dirty="0"/>
              <a:t> </a:t>
            </a:r>
            <a:r>
              <a:rPr lang="en-US" dirty="0" err="1"/>
              <a:t>completamente</a:t>
            </a:r>
            <a:r>
              <a:rPr lang="en-US" dirty="0"/>
              <a:t> el </a:t>
            </a:r>
            <a:r>
              <a:rPr lang="en-US" dirty="0" err="1"/>
              <a:t>juicio</a:t>
            </a:r>
            <a:r>
              <a:rPr lang="en-US" dirty="0"/>
              <a:t>, </a:t>
            </a:r>
            <a:r>
              <a:rPr lang="en-US" dirty="0" err="1"/>
              <a:t>tuvo</a:t>
            </a:r>
            <a:r>
              <a:rPr lang="en-US" dirty="0"/>
              <a:t> la idea </a:t>
            </a:r>
            <a:r>
              <a:rPr lang="en-US" dirty="0" err="1"/>
              <a:t>más</a:t>
            </a:r>
            <a:r>
              <a:rPr lang="en-US" dirty="0"/>
              <a:t> </a:t>
            </a:r>
            <a:r>
              <a:rPr lang="en-US" dirty="0" err="1"/>
              <a:t>extraña</a:t>
            </a:r>
            <a:r>
              <a:rPr lang="en-US" dirty="0"/>
              <a:t> </a:t>
            </a:r>
            <a:r>
              <a:rPr lang="en-US" dirty="0" err="1"/>
              <a:t>que</a:t>
            </a:r>
            <a:r>
              <a:rPr lang="en-US" dirty="0"/>
              <a:t> </a:t>
            </a:r>
            <a:r>
              <a:rPr lang="en-US" dirty="0" err="1"/>
              <a:t>jamás</a:t>
            </a:r>
            <a:r>
              <a:rPr lang="en-US" dirty="0"/>
              <a:t> un loco </a:t>
            </a:r>
            <a:r>
              <a:rPr lang="en-US" dirty="0" err="1"/>
              <a:t>pudo</a:t>
            </a:r>
            <a:r>
              <a:rPr lang="en-US" dirty="0"/>
              <a:t> </a:t>
            </a:r>
            <a:r>
              <a:rPr lang="en-US" dirty="0" err="1"/>
              <a:t>tener</a:t>
            </a:r>
            <a:r>
              <a:rPr lang="en-US" dirty="0"/>
              <a:t>: </a:t>
            </a:r>
            <a:r>
              <a:rPr lang="en-US" dirty="0" err="1"/>
              <a:t>pensó</a:t>
            </a:r>
            <a:r>
              <a:rPr lang="en-US" dirty="0"/>
              <a:t> </a:t>
            </a:r>
            <a:r>
              <a:rPr lang="en-US" dirty="0" err="1"/>
              <a:t>que</a:t>
            </a:r>
            <a:r>
              <a:rPr lang="en-US" dirty="0"/>
              <a:t> era </a:t>
            </a:r>
            <a:r>
              <a:rPr lang="en-US" dirty="0" err="1"/>
              <a:t>necesario</a:t>
            </a:r>
            <a:r>
              <a:rPr lang="en-US" dirty="0"/>
              <a:t>, tanto para </a:t>
            </a:r>
            <a:r>
              <a:rPr lang="en-US" dirty="0" err="1"/>
              <a:t>ganar</a:t>
            </a:r>
            <a:r>
              <a:rPr lang="en-US" dirty="0"/>
              <a:t> honor </a:t>
            </a:r>
            <a:r>
              <a:rPr lang="en-US" dirty="0" err="1"/>
              <a:t>como</a:t>
            </a:r>
            <a:r>
              <a:rPr lang="en-US" dirty="0"/>
              <a:t> para </a:t>
            </a:r>
            <a:r>
              <a:rPr lang="en-US" dirty="0" err="1"/>
              <a:t>ayudar</a:t>
            </a:r>
            <a:r>
              <a:rPr lang="en-US" dirty="0"/>
              <a:t> a </a:t>
            </a:r>
            <a:r>
              <a:rPr lang="en-US" dirty="0" err="1"/>
              <a:t>su</a:t>
            </a:r>
            <a:r>
              <a:rPr lang="en-US" dirty="0"/>
              <a:t> </a:t>
            </a:r>
            <a:r>
              <a:rPr lang="en-US" dirty="0" err="1"/>
              <a:t>país</a:t>
            </a:r>
            <a:r>
              <a:rPr lang="en-US" dirty="0"/>
              <a:t>, </a:t>
            </a:r>
            <a:r>
              <a:rPr lang="en-US" dirty="0" err="1"/>
              <a:t>convertirse</a:t>
            </a:r>
            <a:r>
              <a:rPr lang="en-US" dirty="0"/>
              <a:t> </a:t>
            </a:r>
            <a:r>
              <a:rPr lang="en-US" dirty="0" err="1"/>
              <a:t>en</a:t>
            </a:r>
            <a:r>
              <a:rPr lang="en-US" dirty="0"/>
              <a:t> caballero andante. </a:t>
            </a:r>
            <a:r>
              <a:rPr lang="en-US" dirty="0" err="1"/>
              <a:t>Quería</a:t>
            </a:r>
            <a:r>
              <a:rPr lang="en-US" dirty="0"/>
              <a:t> </a:t>
            </a:r>
            <a:r>
              <a:rPr lang="en-US" dirty="0" err="1"/>
              <a:t>viajar</a:t>
            </a:r>
            <a:r>
              <a:rPr lang="en-US" dirty="0"/>
              <a:t> </a:t>
            </a:r>
            <a:r>
              <a:rPr lang="en-US" dirty="0" err="1"/>
              <a:t>por</a:t>
            </a:r>
            <a:r>
              <a:rPr lang="en-US" dirty="0"/>
              <a:t> el </a:t>
            </a:r>
            <a:r>
              <a:rPr lang="en-US" dirty="0" err="1"/>
              <a:t>mundo</a:t>
            </a:r>
            <a:r>
              <a:rPr lang="en-US" dirty="0"/>
              <a:t> con </a:t>
            </a:r>
            <a:r>
              <a:rPr lang="en-US" dirty="0" err="1"/>
              <a:t>su</a:t>
            </a:r>
            <a:r>
              <a:rPr lang="en-US" dirty="0"/>
              <a:t> </a:t>
            </a:r>
            <a:r>
              <a:rPr lang="en-US" dirty="0" err="1"/>
              <a:t>armadura</a:t>
            </a:r>
            <a:r>
              <a:rPr lang="en-US" dirty="0"/>
              <a:t> y </a:t>
            </a:r>
            <a:r>
              <a:rPr lang="en-US" dirty="0" err="1"/>
              <a:t>su</a:t>
            </a:r>
            <a:r>
              <a:rPr lang="en-US" dirty="0"/>
              <a:t> caballo, </a:t>
            </a:r>
            <a:r>
              <a:rPr lang="en-US" dirty="0" err="1"/>
              <a:t>buscar</a:t>
            </a:r>
            <a:r>
              <a:rPr lang="en-US" dirty="0"/>
              <a:t> </a:t>
            </a:r>
            <a:r>
              <a:rPr lang="en-US" dirty="0" err="1"/>
              <a:t>aventuras</a:t>
            </a:r>
            <a:r>
              <a:rPr lang="en-US" dirty="0"/>
              <a:t> y </a:t>
            </a:r>
            <a:r>
              <a:rPr lang="en-US" dirty="0" err="1"/>
              <a:t>hacer</a:t>
            </a:r>
            <a:r>
              <a:rPr lang="en-US" dirty="0"/>
              <a:t> </a:t>
            </a:r>
            <a:r>
              <a:rPr lang="en-US" dirty="0" err="1"/>
              <a:t>todo</a:t>
            </a:r>
            <a:r>
              <a:rPr lang="en-US" dirty="0"/>
              <a:t> lo </a:t>
            </a:r>
            <a:r>
              <a:rPr lang="en-US" dirty="0" err="1"/>
              <a:t>que</a:t>
            </a:r>
            <a:r>
              <a:rPr lang="en-US" dirty="0"/>
              <a:t> </a:t>
            </a:r>
            <a:r>
              <a:rPr lang="en-US" dirty="0" err="1"/>
              <a:t>hacían</a:t>
            </a:r>
            <a:r>
              <a:rPr lang="en-US" dirty="0"/>
              <a:t> </a:t>
            </a:r>
            <a:r>
              <a:rPr lang="en-US" dirty="0" err="1"/>
              <a:t>los</a:t>
            </a:r>
            <a:r>
              <a:rPr lang="en-US" dirty="0"/>
              <a:t> caballeros andantes </a:t>
            </a:r>
            <a:r>
              <a:rPr lang="en-US" dirty="0" err="1"/>
              <a:t>en</a:t>
            </a:r>
            <a:r>
              <a:rPr lang="en-US" dirty="0"/>
              <a:t> </a:t>
            </a:r>
            <a:r>
              <a:rPr lang="en-US" dirty="0" err="1"/>
              <a:t>los</a:t>
            </a:r>
            <a:r>
              <a:rPr lang="en-US" dirty="0"/>
              <a:t> </a:t>
            </a:r>
            <a:r>
              <a:rPr lang="en-US" dirty="0" err="1"/>
              <a:t>libros</a:t>
            </a:r>
            <a:r>
              <a:rPr lang="en-US" dirty="0"/>
              <a:t>: </a:t>
            </a:r>
            <a:r>
              <a:rPr lang="en-US" dirty="0" err="1"/>
              <a:t>corregir</a:t>
            </a:r>
            <a:r>
              <a:rPr lang="en-US" dirty="0"/>
              <a:t> </a:t>
            </a:r>
            <a:r>
              <a:rPr lang="en-US" dirty="0" err="1"/>
              <a:t>injusticias</a:t>
            </a:r>
            <a:r>
              <a:rPr lang="en-US" dirty="0"/>
              <a:t> y </a:t>
            </a:r>
            <a:r>
              <a:rPr lang="en-US" dirty="0" err="1"/>
              <a:t>enfrentarse</a:t>
            </a:r>
            <a:r>
              <a:rPr lang="en-US" dirty="0"/>
              <a:t> a </a:t>
            </a:r>
            <a:r>
              <a:rPr lang="en-US" dirty="0" err="1"/>
              <a:t>peligros</a:t>
            </a:r>
            <a:r>
              <a:rPr lang="en-US" dirty="0"/>
              <a:t> para </a:t>
            </a:r>
            <a:r>
              <a:rPr lang="en-US" dirty="0" err="1"/>
              <a:t>conseguir</a:t>
            </a:r>
            <a:r>
              <a:rPr lang="en-US" dirty="0"/>
              <a:t> </a:t>
            </a:r>
            <a:r>
              <a:rPr lang="en-US" dirty="0" err="1"/>
              <a:t>fama</a:t>
            </a:r>
            <a:r>
              <a:rPr lang="en-US" dirty="0"/>
              <a:t> </a:t>
            </a:r>
            <a:r>
              <a:rPr lang="en-US" dirty="0" err="1"/>
              <a:t>eterna</a:t>
            </a:r>
            <a:r>
              <a:rPr lang="en-US" dirty="0"/>
              <a:t>. El </a:t>
            </a:r>
            <a:r>
              <a:rPr lang="en-US" dirty="0" err="1"/>
              <a:t>pobre</a:t>
            </a:r>
            <a:r>
              <a:rPr lang="en-US" dirty="0"/>
              <a:t> hombre </a:t>
            </a:r>
            <a:r>
              <a:rPr lang="en-US" dirty="0" err="1"/>
              <a:t>ya</a:t>
            </a:r>
            <a:r>
              <a:rPr lang="en-US" dirty="0"/>
              <a:t> se </a:t>
            </a:r>
            <a:r>
              <a:rPr lang="en-US" dirty="0" err="1"/>
              <a:t>imaginaba</a:t>
            </a:r>
            <a:r>
              <a:rPr lang="en-US" dirty="0"/>
              <a:t> </a:t>
            </a:r>
            <a:r>
              <a:rPr lang="en-US" dirty="0" err="1"/>
              <a:t>coronado</a:t>
            </a:r>
            <a:r>
              <a:rPr lang="en-US" dirty="0"/>
              <a:t>, gracias a </a:t>
            </a:r>
            <a:r>
              <a:rPr lang="en-US" dirty="0" err="1"/>
              <a:t>su</a:t>
            </a:r>
            <a:r>
              <a:rPr lang="en-US" dirty="0"/>
              <a:t> valor, </a:t>
            </a:r>
            <a:r>
              <a:rPr lang="en-US" dirty="0" err="1"/>
              <a:t>como</a:t>
            </a:r>
            <a:r>
              <a:rPr lang="en-US" dirty="0"/>
              <a:t> </a:t>
            </a:r>
            <a:r>
              <a:rPr lang="en-US" dirty="0" err="1"/>
              <a:t>mínimo</a:t>
            </a:r>
            <a:r>
              <a:rPr lang="en-US" dirty="0"/>
              <a:t> </a:t>
            </a:r>
            <a:r>
              <a:rPr lang="en-US" dirty="0" err="1"/>
              <a:t>emperador</a:t>
            </a:r>
            <a:r>
              <a:rPr lang="en-US" dirty="0"/>
              <a:t> de </a:t>
            </a:r>
            <a:r>
              <a:rPr lang="en-US" dirty="0" err="1"/>
              <a:t>Trapisonda</a:t>
            </a:r>
            <a:r>
              <a:rPr lang="en-US" dirty="0"/>
              <a:t>.</a:t>
            </a:r>
          </a:p>
          <a:p>
            <a:endParaRPr lang="es-ES" dirty="0"/>
          </a:p>
        </p:txBody>
      </p:sp>
      <p:sp>
        <p:nvSpPr>
          <p:cNvPr id="3" name="CuadroTexto 2">
            <a:extLst>
              <a:ext uri="{FF2B5EF4-FFF2-40B4-BE49-F238E27FC236}">
                <a16:creationId xmlns:a16="http://schemas.microsoft.com/office/drawing/2014/main" id="{6A6FCCC1-3291-9B61-B18A-3F213A3EA113}"/>
              </a:ext>
            </a:extLst>
          </p:cNvPr>
          <p:cNvSpPr txBox="1"/>
          <p:nvPr/>
        </p:nvSpPr>
        <p:spPr>
          <a:xfrm>
            <a:off x="808383" y="251791"/>
            <a:ext cx="3167269" cy="369332"/>
          </a:xfrm>
          <a:prstGeom prst="rect">
            <a:avLst/>
          </a:prstGeom>
          <a:noFill/>
        </p:spPr>
        <p:txBody>
          <a:bodyPr wrap="square" rtlCol="0">
            <a:spAutoFit/>
          </a:bodyPr>
          <a:lstStyle/>
          <a:p>
            <a:r>
              <a:rPr lang="es-ES" dirty="0"/>
              <a:t>La locura texto 1</a:t>
            </a:r>
          </a:p>
        </p:txBody>
      </p:sp>
    </p:spTree>
    <p:extLst>
      <p:ext uri="{BB962C8B-B14F-4D97-AF65-F5344CB8AC3E}">
        <p14:creationId xmlns:p14="http://schemas.microsoft.com/office/powerpoint/2010/main" val="2321357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BCFB3D7-F236-569B-969E-60CF7DEDC6F6}"/>
              </a:ext>
            </a:extLst>
          </p:cNvPr>
          <p:cNvSpPr txBox="1"/>
          <p:nvPr/>
        </p:nvSpPr>
        <p:spPr>
          <a:xfrm>
            <a:off x="431800" y="177800"/>
            <a:ext cx="4140200" cy="646331"/>
          </a:xfrm>
          <a:prstGeom prst="rect">
            <a:avLst/>
          </a:prstGeom>
          <a:noFill/>
        </p:spPr>
        <p:txBody>
          <a:bodyPr wrap="square" rtlCol="0">
            <a:spAutoFit/>
          </a:bodyPr>
          <a:lstStyle/>
          <a:p>
            <a:endParaRPr lang="es-ES" dirty="0"/>
          </a:p>
          <a:p>
            <a:endParaRPr lang="es-ES" dirty="0"/>
          </a:p>
        </p:txBody>
      </p:sp>
      <p:sp>
        <p:nvSpPr>
          <p:cNvPr id="4" name="CuadroTexto 3">
            <a:extLst>
              <a:ext uri="{FF2B5EF4-FFF2-40B4-BE49-F238E27FC236}">
                <a16:creationId xmlns:a16="http://schemas.microsoft.com/office/drawing/2014/main" id="{9313A50F-A219-5416-0C8C-5C7DFAD24674}"/>
              </a:ext>
            </a:extLst>
          </p:cNvPr>
          <p:cNvSpPr txBox="1"/>
          <p:nvPr/>
        </p:nvSpPr>
        <p:spPr>
          <a:xfrm>
            <a:off x="558800" y="660400"/>
            <a:ext cx="11252200" cy="646331"/>
          </a:xfrm>
          <a:prstGeom prst="rect">
            <a:avLst/>
          </a:prstGeom>
          <a:noFill/>
        </p:spPr>
        <p:txBody>
          <a:bodyPr wrap="square" rtlCol="0">
            <a:spAutoFit/>
          </a:bodyPr>
          <a:lstStyle/>
          <a:p>
            <a:r>
              <a:rPr lang="es-ES" dirty="0"/>
              <a:t>1. Léxico. Relaciona cada palabra con su definición</a:t>
            </a:r>
          </a:p>
          <a:p>
            <a:r>
              <a:rPr lang="es-ES" dirty="0"/>
              <a:t>     a. encantamiento, b. duelo, c. caballero andante, d. armadura, e. coronado, f. perder el juicio,  g. hidalgo </a:t>
            </a:r>
          </a:p>
        </p:txBody>
      </p:sp>
      <p:sp>
        <p:nvSpPr>
          <p:cNvPr id="5" name="CuadroTexto 4">
            <a:extLst>
              <a:ext uri="{FF2B5EF4-FFF2-40B4-BE49-F238E27FC236}">
                <a16:creationId xmlns:a16="http://schemas.microsoft.com/office/drawing/2014/main" id="{6E383899-F643-8ABF-6E51-F60A0412E093}"/>
              </a:ext>
            </a:extLst>
          </p:cNvPr>
          <p:cNvSpPr txBox="1"/>
          <p:nvPr/>
        </p:nvSpPr>
        <p:spPr>
          <a:xfrm>
            <a:off x="861390" y="1409700"/>
            <a:ext cx="10949609" cy="2031325"/>
          </a:xfrm>
          <a:prstGeom prst="rect">
            <a:avLst/>
          </a:prstGeom>
          <a:noFill/>
        </p:spPr>
        <p:txBody>
          <a:bodyPr wrap="square" rtlCol="0">
            <a:spAutoFit/>
          </a:bodyPr>
          <a:lstStyle/>
          <a:p>
            <a:pPr marL="342900" indent="-342900">
              <a:buAutoNum type="arabicPeriod"/>
            </a:pPr>
            <a:r>
              <a:rPr lang="es-ES" dirty="0"/>
              <a:t>Protección de metal que cubre el cuerpo del caballero o soldado para protegerlo en un combate</a:t>
            </a:r>
          </a:p>
          <a:p>
            <a:pPr marL="342900" indent="-342900">
              <a:buAutoNum type="arabicPeriod"/>
            </a:pPr>
            <a:r>
              <a:rPr lang="es-ES" dirty="0"/>
              <a:t>Persona que ha recibido una corona como símbolo de su poder, normalmente un rey o reina</a:t>
            </a:r>
            <a:r>
              <a:rPr lang="es-ES" dirty="0">
                <a:effectLst/>
              </a:rPr>
              <a:t> </a:t>
            </a:r>
          </a:p>
          <a:p>
            <a:pPr marL="342900" indent="-342900">
              <a:buAutoNum type="arabicPeriod"/>
            </a:pPr>
            <a:r>
              <a:rPr lang="es-ES" dirty="0"/>
              <a:t>Volverse loco  o  perder la capacidad de pensar con claridad o sensatez </a:t>
            </a:r>
          </a:p>
          <a:p>
            <a:pPr marL="342900" indent="-342900">
              <a:buAutoNum type="arabicPeriod"/>
            </a:pPr>
            <a:r>
              <a:rPr lang="es-ES" dirty="0"/>
              <a:t>Combate con armas entre dos personas por algún tipo de enfrentamiento o por una cuestión  de honor</a:t>
            </a:r>
          </a:p>
          <a:p>
            <a:pPr marL="342900" indent="-342900">
              <a:buAutoNum type="arabicPeriod"/>
            </a:pPr>
            <a:r>
              <a:rPr lang="es-ES" dirty="0"/>
              <a:t>Magia que transforma a alguien o algo, frecuente en cuentos e historias fantásticas</a:t>
            </a:r>
          </a:p>
          <a:p>
            <a:pPr marL="342900" indent="-342900">
              <a:buAutoNum type="arabicPeriod"/>
            </a:pPr>
            <a:r>
              <a:rPr lang="es-ES" dirty="0"/>
              <a:t>Hombre a caballo que viaja de un lugar a otro buscando aventuras y defendiendo causas justas</a:t>
            </a:r>
          </a:p>
          <a:p>
            <a:pPr marL="342900" indent="-342900">
              <a:buAutoNum type="arabicPeriod"/>
            </a:pPr>
            <a:r>
              <a:rPr lang="es-ES" dirty="0"/>
              <a:t>Persona de la baja nobleza en la España antigua</a:t>
            </a:r>
          </a:p>
        </p:txBody>
      </p:sp>
      <p:sp>
        <p:nvSpPr>
          <p:cNvPr id="8" name="CuadroTexto 7">
            <a:extLst>
              <a:ext uri="{FF2B5EF4-FFF2-40B4-BE49-F238E27FC236}">
                <a16:creationId xmlns:a16="http://schemas.microsoft.com/office/drawing/2014/main" id="{DD6FD32D-58AE-0D23-E419-BEE15CA26C97}"/>
              </a:ext>
            </a:extLst>
          </p:cNvPr>
          <p:cNvSpPr txBox="1"/>
          <p:nvPr/>
        </p:nvSpPr>
        <p:spPr>
          <a:xfrm>
            <a:off x="609600" y="3543994"/>
            <a:ext cx="11582400" cy="2308324"/>
          </a:xfrm>
          <a:prstGeom prst="rect">
            <a:avLst/>
          </a:prstGeom>
          <a:noFill/>
        </p:spPr>
        <p:txBody>
          <a:bodyPr wrap="square" rtlCol="0">
            <a:spAutoFit/>
          </a:bodyPr>
          <a:lstStyle/>
          <a:p>
            <a:pPr lvl="0"/>
            <a:r>
              <a:rPr lang="es-ES" dirty="0"/>
              <a:t>2. Léxico. Completa las frases con las palabras anteriores:  </a:t>
            </a:r>
          </a:p>
          <a:p>
            <a:pPr lvl="0"/>
            <a:r>
              <a:rPr lang="es-ES" dirty="0"/>
              <a:t>   1. En los libros de magia, los personajes a veces usan ________para convertir a alguien en un objeto o en un animal.</a:t>
            </a:r>
          </a:p>
          <a:p>
            <a:pPr lvl="0"/>
            <a:r>
              <a:rPr lang="es-ES" dirty="0"/>
              <a:t>   2. Antes de la batalla, el soldado se puso su ___________ de metal para protegerse el cuerpo.</a:t>
            </a:r>
          </a:p>
          <a:p>
            <a:pPr lvl="0"/>
            <a:r>
              <a:rPr lang="es-ES" dirty="0"/>
              <a:t>   3. Al pasar tanto tiempo solo sin ver a nadie, ___________ y acabó confundiendo la ficción con la realidad.</a:t>
            </a:r>
          </a:p>
          <a:p>
            <a:pPr lvl="0"/>
            <a:r>
              <a:rPr lang="es-ES" dirty="0"/>
              <a:t>   4. En la Edad Media, los caballeros resolvían sus conflictos de honor con un ___________.</a:t>
            </a:r>
          </a:p>
          <a:p>
            <a:pPr lvl="0"/>
            <a:r>
              <a:rPr lang="es-ES" dirty="0"/>
              <a:t>   5. Don Quijote soñaba con ser un ______que viajaba con su caballo por ayudando a la gente y buscando aventuras.</a:t>
            </a:r>
          </a:p>
          <a:p>
            <a:pPr lvl="0"/>
            <a:r>
              <a:rPr lang="es-ES" dirty="0"/>
              <a:t>   6. Cuando murió su padre, el príncipe fue ___________ rey.</a:t>
            </a:r>
          </a:p>
          <a:p>
            <a:endParaRPr lang="es-ES" dirty="0"/>
          </a:p>
        </p:txBody>
      </p:sp>
    </p:spTree>
    <p:extLst>
      <p:ext uri="{BB962C8B-B14F-4D97-AF65-F5344CB8AC3E}">
        <p14:creationId xmlns:p14="http://schemas.microsoft.com/office/powerpoint/2010/main" val="3080221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6579DB3-DC84-4AB6-1725-1AFDFEC67F3E}"/>
              </a:ext>
            </a:extLst>
          </p:cNvPr>
          <p:cNvSpPr txBox="1"/>
          <p:nvPr/>
        </p:nvSpPr>
        <p:spPr>
          <a:xfrm>
            <a:off x="268014" y="252248"/>
            <a:ext cx="8101286" cy="648083"/>
          </a:xfrm>
          <a:prstGeom prst="rect">
            <a:avLst/>
          </a:prstGeom>
          <a:noFill/>
        </p:spPr>
        <p:txBody>
          <a:bodyPr wrap="square" rtlCol="0">
            <a:spAutoFit/>
          </a:bodyPr>
          <a:lstStyle/>
          <a:p>
            <a:r>
              <a:rPr lang="es-ES" dirty="0"/>
              <a:t>3. Léxico. Busca en el texto una palabra o expresión que signifique lo mismo:</a:t>
            </a:r>
          </a:p>
          <a:p>
            <a:endParaRPr lang="es-ES" dirty="0"/>
          </a:p>
        </p:txBody>
      </p:sp>
      <p:sp>
        <p:nvSpPr>
          <p:cNvPr id="3" name="CuadroTexto 2">
            <a:extLst>
              <a:ext uri="{FF2B5EF4-FFF2-40B4-BE49-F238E27FC236}">
                <a16:creationId xmlns:a16="http://schemas.microsoft.com/office/drawing/2014/main" id="{C841236C-555A-B2F7-9CAB-35C5AE45750B}"/>
              </a:ext>
            </a:extLst>
          </p:cNvPr>
          <p:cNvSpPr txBox="1"/>
          <p:nvPr/>
        </p:nvSpPr>
        <p:spPr>
          <a:xfrm>
            <a:off x="558800" y="800101"/>
            <a:ext cx="6629400" cy="2585323"/>
          </a:xfrm>
          <a:prstGeom prst="rect">
            <a:avLst/>
          </a:prstGeom>
          <a:noFill/>
        </p:spPr>
        <p:txBody>
          <a:bodyPr wrap="square" rtlCol="0">
            <a:spAutoFit/>
          </a:bodyPr>
          <a:lstStyle/>
          <a:p>
            <a:pPr marL="342900" indent="-342900">
              <a:buAutoNum type="arabicPeriod"/>
            </a:pPr>
            <a:r>
              <a:rPr lang="es-ES" dirty="0"/>
              <a:t>En resumen → ______________</a:t>
            </a:r>
          </a:p>
          <a:p>
            <a:pPr marL="342900" indent="-342900">
              <a:buAutoNum type="arabicPeriod"/>
            </a:pPr>
            <a:r>
              <a:rPr lang="es-ES" dirty="0"/>
              <a:t>Se volvió loco → ______________ </a:t>
            </a:r>
          </a:p>
          <a:p>
            <a:pPr marL="342900" indent="-342900">
              <a:buAutoNum type="arabicPeriod"/>
            </a:pPr>
            <a:r>
              <a:rPr lang="es-ES" dirty="0"/>
              <a:t>Dejó de hacer → ______________</a:t>
            </a:r>
          </a:p>
          <a:p>
            <a:pPr marL="342900" indent="-342900">
              <a:buAutoNum type="arabicPeriod"/>
            </a:pPr>
            <a:r>
              <a:rPr lang="es-ES" dirty="0"/>
              <a:t>Hacer algo sin parar → ___________</a:t>
            </a:r>
          </a:p>
          <a:p>
            <a:pPr marL="342900" indent="-342900">
              <a:buAutoNum type="arabicPeriod"/>
            </a:pPr>
            <a:r>
              <a:rPr lang="es-ES" dirty="0"/>
              <a:t>Imaginar muchas cosas → __________</a:t>
            </a:r>
          </a:p>
          <a:p>
            <a:pPr marL="342900" indent="-342900">
              <a:buAutoNum type="arabicPeriod"/>
            </a:pPr>
            <a:endParaRPr lang="es-ES" dirty="0"/>
          </a:p>
          <a:p>
            <a:pPr marL="342900" indent="-342900">
              <a:buAutoNum type="arabicPeriod"/>
            </a:pPr>
            <a:endParaRPr lang="es-ES" dirty="0"/>
          </a:p>
          <a:p>
            <a:pPr marL="342900" indent="-342900">
              <a:buAutoNum type="arabicPeriod"/>
            </a:pPr>
            <a:endParaRPr lang="es-ES" dirty="0"/>
          </a:p>
          <a:p>
            <a:endParaRPr lang="es-ES" dirty="0"/>
          </a:p>
        </p:txBody>
      </p:sp>
      <p:sp>
        <p:nvSpPr>
          <p:cNvPr id="4" name="CuadroTexto 3">
            <a:extLst>
              <a:ext uri="{FF2B5EF4-FFF2-40B4-BE49-F238E27FC236}">
                <a16:creationId xmlns:a16="http://schemas.microsoft.com/office/drawing/2014/main" id="{433D0E63-C947-3CDB-767B-FEC63E41EE35}"/>
              </a:ext>
            </a:extLst>
          </p:cNvPr>
          <p:cNvSpPr txBox="1"/>
          <p:nvPr/>
        </p:nvSpPr>
        <p:spPr>
          <a:xfrm>
            <a:off x="268014" y="2396359"/>
            <a:ext cx="7598979" cy="4801314"/>
          </a:xfrm>
          <a:prstGeom prst="rect">
            <a:avLst/>
          </a:prstGeom>
          <a:noFill/>
        </p:spPr>
        <p:txBody>
          <a:bodyPr wrap="square" rtlCol="0">
            <a:spAutoFit/>
          </a:bodyPr>
          <a:lstStyle/>
          <a:p>
            <a:r>
              <a:rPr lang="es-ES" dirty="0"/>
              <a:t>4. Gramática.   Clasifica los verbos subrayados según su uso </a:t>
            </a:r>
          </a:p>
          <a:p>
            <a:r>
              <a:rPr lang="es-ES" b="1" dirty="0"/>
              <a:t>      </a:t>
            </a:r>
            <a:r>
              <a:rPr lang="es-ES" b="1" u="sng" dirty="0"/>
              <a:t>Leía</a:t>
            </a:r>
            <a:r>
              <a:rPr lang="es-ES" dirty="0"/>
              <a:t> tanto que </a:t>
            </a:r>
            <a:r>
              <a:rPr lang="es-ES" b="1" u="sng" dirty="0"/>
              <a:t>pasaba</a:t>
            </a:r>
            <a:r>
              <a:rPr lang="es-ES" dirty="0"/>
              <a:t> las noches sin dormir...                                                                                              </a:t>
            </a:r>
          </a:p>
          <a:p>
            <a:r>
              <a:rPr lang="es-ES" dirty="0"/>
              <a:t>      Del poco dormir, </a:t>
            </a:r>
            <a:r>
              <a:rPr lang="es-ES" b="1" u="sng" dirty="0"/>
              <a:t>se le secó</a:t>
            </a:r>
            <a:r>
              <a:rPr lang="es-ES" u="sng" dirty="0"/>
              <a:t> </a:t>
            </a:r>
            <a:r>
              <a:rPr lang="es-ES" dirty="0"/>
              <a:t>el cerebro y </a:t>
            </a:r>
            <a:r>
              <a:rPr lang="es-ES" b="1" u="sng" dirty="0"/>
              <a:t>acabó</a:t>
            </a:r>
            <a:r>
              <a:rPr lang="es-ES" dirty="0"/>
              <a:t> perdiendo el juicio."</a:t>
            </a:r>
          </a:p>
          <a:p>
            <a:r>
              <a:rPr lang="es-ES" dirty="0"/>
              <a:t>     Cuando ya </a:t>
            </a:r>
            <a:r>
              <a:rPr lang="es-ES" b="1" u="sng" dirty="0"/>
              <a:t>había perdido </a:t>
            </a:r>
            <a:r>
              <a:rPr lang="es-ES" dirty="0"/>
              <a:t>completamente el juicio,                                                                                  </a:t>
            </a:r>
          </a:p>
          <a:p>
            <a:r>
              <a:rPr lang="es-ES" b="1" dirty="0"/>
              <a:t>     </a:t>
            </a:r>
            <a:r>
              <a:rPr lang="es-ES" b="1" u="sng" dirty="0"/>
              <a:t>Tuvo</a:t>
            </a:r>
            <a:r>
              <a:rPr lang="es-ES" dirty="0"/>
              <a:t> la idea más extraña que jamás un loco </a:t>
            </a:r>
            <a:r>
              <a:rPr lang="es-ES" b="1" u="sng" dirty="0"/>
              <a:t>pudo</a:t>
            </a:r>
            <a:r>
              <a:rPr lang="es-ES" dirty="0"/>
              <a:t> tener</a:t>
            </a:r>
          </a:p>
          <a:p>
            <a:r>
              <a:rPr lang="es-ES" b="1" dirty="0"/>
              <a:t>     </a:t>
            </a:r>
            <a:r>
              <a:rPr lang="es-ES" b="1" u="sng" dirty="0"/>
              <a:t>Quería</a:t>
            </a:r>
            <a:r>
              <a:rPr lang="es-ES" dirty="0"/>
              <a:t> viajar por el mundo con su armadura y su caballo.                                                                      </a:t>
            </a:r>
          </a:p>
          <a:p>
            <a:r>
              <a:rPr lang="es-ES" dirty="0"/>
              <a:t>     El pobre hombre ya </a:t>
            </a:r>
            <a:r>
              <a:rPr lang="es-ES" b="1" u="sng" dirty="0"/>
              <a:t>se imaginaba </a:t>
            </a:r>
            <a:r>
              <a:rPr lang="es-ES" dirty="0"/>
              <a:t>coronado </a:t>
            </a:r>
          </a:p>
          <a:p>
            <a:endParaRPr lang="es-ES" dirty="0"/>
          </a:p>
          <a:p>
            <a:pPr marL="342900" indent="-342900">
              <a:buAutoNum type="alphaLcPeriod"/>
            </a:pPr>
            <a:r>
              <a:rPr lang="es-ES" dirty="0"/>
              <a:t>Acción habitual en el pasado </a:t>
            </a:r>
          </a:p>
          <a:p>
            <a:pPr marL="342900" indent="-342900">
              <a:buAutoNum type="alphaLcPeriod"/>
            </a:pPr>
            <a:r>
              <a:rPr lang="es-ES" dirty="0"/>
              <a:t>Acción pasada terminada y puntual </a:t>
            </a:r>
          </a:p>
          <a:p>
            <a:pPr marL="342900" indent="-342900">
              <a:buAutoNum type="alphaLcPeriod"/>
            </a:pPr>
            <a:r>
              <a:rPr lang="es-ES" dirty="0"/>
              <a:t>Acción pasada anterior a otra acción pasada </a:t>
            </a:r>
          </a:p>
          <a:p>
            <a:pPr marL="342900" indent="-342900">
              <a:buAutoNum type="alphaLcPeriod"/>
            </a:pPr>
            <a:r>
              <a:rPr lang="es-ES" dirty="0"/>
              <a:t>Intención en el pasado</a:t>
            </a:r>
          </a:p>
          <a:p>
            <a:endParaRPr lang="es-ES" dirty="0"/>
          </a:p>
          <a:p>
            <a:endParaRPr lang="es-ES" dirty="0"/>
          </a:p>
          <a:p>
            <a:endParaRPr lang="es-ES" dirty="0"/>
          </a:p>
          <a:p>
            <a:endParaRPr lang="es-ES" dirty="0"/>
          </a:p>
          <a:p>
            <a:r>
              <a:rPr lang="es-ES" dirty="0"/>
              <a:t> </a:t>
            </a:r>
          </a:p>
        </p:txBody>
      </p:sp>
      <p:pic>
        <p:nvPicPr>
          <p:cNvPr id="6" name="Imagen 5">
            <a:extLst>
              <a:ext uri="{FF2B5EF4-FFF2-40B4-BE49-F238E27FC236}">
                <a16:creationId xmlns:a16="http://schemas.microsoft.com/office/drawing/2014/main" id="{A120D261-2371-AE7B-E422-D0EED3040DDE}"/>
              </a:ext>
            </a:extLst>
          </p:cNvPr>
          <p:cNvPicPr>
            <a:picLocks noChangeAspect="1"/>
          </p:cNvPicPr>
          <p:nvPr/>
        </p:nvPicPr>
        <p:blipFill>
          <a:blip r:embed="rId2"/>
          <a:stretch>
            <a:fillRect/>
          </a:stretch>
        </p:blipFill>
        <p:spPr>
          <a:xfrm>
            <a:off x="8017564" y="0"/>
            <a:ext cx="4161735" cy="6858000"/>
          </a:xfrm>
          <a:prstGeom prst="rect">
            <a:avLst/>
          </a:prstGeom>
        </p:spPr>
      </p:pic>
    </p:spTree>
    <p:extLst>
      <p:ext uri="{BB962C8B-B14F-4D97-AF65-F5344CB8AC3E}">
        <p14:creationId xmlns:p14="http://schemas.microsoft.com/office/powerpoint/2010/main" val="158310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550226E-A4D1-C8BB-FBB5-DD97FDB68D06}"/>
              </a:ext>
            </a:extLst>
          </p:cNvPr>
          <p:cNvSpPr txBox="1"/>
          <p:nvPr/>
        </p:nvSpPr>
        <p:spPr>
          <a:xfrm>
            <a:off x="520700" y="152400"/>
            <a:ext cx="9779000" cy="2031325"/>
          </a:xfrm>
          <a:prstGeom prst="rect">
            <a:avLst/>
          </a:prstGeom>
          <a:noFill/>
        </p:spPr>
        <p:txBody>
          <a:bodyPr wrap="square" rtlCol="0">
            <a:spAutoFit/>
          </a:bodyPr>
          <a:lstStyle/>
          <a:p>
            <a:r>
              <a:rPr lang="es-ES" dirty="0"/>
              <a:t>5. Gramática   Completa las frases con el tiempo de pasado adecuado.</a:t>
            </a:r>
          </a:p>
          <a:p>
            <a:r>
              <a:rPr lang="es-ES" dirty="0"/>
              <a:t>     1. En su tiempo libre Alonso Quijano __________ (leer) libros de caballerías.</a:t>
            </a:r>
          </a:p>
          <a:p>
            <a:r>
              <a:rPr lang="es-ES" dirty="0"/>
              <a:t>     2. Un día para comprar más libros __________ (vender) muchas de sus tierras.</a:t>
            </a:r>
          </a:p>
          <a:p>
            <a:r>
              <a:rPr lang="es-ES" dirty="0"/>
              <a:t>     3. Casi todas las semanas  __________ (comprar) algún libro de caballerías</a:t>
            </a:r>
          </a:p>
          <a:p>
            <a:r>
              <a:rPr lang="es-ES" dirty="0"/>
              <a:t>    4. Finalmente __________ (perder) el juicio.</a:t>
            </a:r>
          </a:p>
          <a:p>
            <a:r>
              <a:rPr lang="es-ES" dirty="0"/>
              <a:t>    5. El hidalgo __________ (querer) convertirse en caballero para buscar aventuras</a:t>
            </a:r>
          </a:p>
          <a:p>
            <a:endParaRPr lang="es-ES" dirty="0"/>
          </a:p>
        </p:txBody>
      </p:sp>
      <p:sp>
        <p:nvSpPr>
          <p:cNvPr id="5" name="CuadroTexto 4">
            <a:extLst>
              <a:ext uri="{FF2B5EF4-FFF2-40B4-BE49-F238E27FC236}">
                <a16:creationId xmlns:a16="http://schemas.microsoft.com/office/drawing/2014/main" id="{2982B027-9435-3E7C-F1FA-193A00DB9627}"/>
              </a:ext>
            </a:extLst>
          </p:cNvPr>
          <p:cNvSpPr txBox="1"/>
          <p:nvPr/>
        </p:nvSpPr>
        <p:spPr>
          <a:xfrm>
            <a:off x="520700" y="1981200"/>
            <a:ext cx="11671300" cy="6628407"/>
          </a:xfrm>
          <a:prstGeom prst="rect">
            <a:avLst/>
          </a:prstGeom>
          <a:noFill/>
        </p:spPr>
        <p:txBody>
          <a:bodyPr wrap="square" rtlCol="0">
            <a:spAutoFit/>
          </a:bodyPr>
          <a:lstStyle/>
          <a:p>
            <a:r>
              <a:rPr lang="es-ES" dirty="0"/>
              <a:t>6. Gramática  La siguiente frase qué expresa:                                                                                                                                                             </a:t>
            </a:r>
          </a:p>
          <a:p>
            <a:r>
              <a:rPr lang="es-ES" dirty="0"/>
              <a:t>      a. finalidad, b. consecuencia o  c. posibilidad </a:t>
            </a:r>
          </a:p>
          <a:p>
            <a:r>
              <a:rPr lang="es-ES" dirty="0"/>
              <a:t>      </a:t>
            </a:r>
            <a:r>
              <a:rPr lang="es-ES" i="1" dirty="0"/>
              <a:t>leía libros de caballería con tanta pasión que dejó sus otras aficiones</a:t>
            </a:r>
          </a:p>
          <a:p>
            <a:r>
              <a:rPr lang="es-ES" i="1" dirty="0"/>
              <a:t>     </a:t>
            </a:r>
          </a:p>
          <a:p>
            <a:r>
              <a:rPr lang="es-ES" dirty="0"/>
              <a:t>7. Gramática  ¿Puedes identificar las estructuras con las que se expresa consecuencia en estas frases?: </a:t>
            </a:r>
          </a:p>
          <a:p>
            <a:r>
              <a:rPr lang="es-ES" dirty="0"/>
              <a:t>     1. Leía </a:t>
            </a:r>
            <a:r>
              <a:rPr lang="es-ES" u="sng" dirty="0">
                <a:solidFill>
                  <a:srgbClr val="FF0000"/>
                </a:solidFill>
              </a:rPr>
              <a:t>tanto que</a:t>
            </a:r>
            <a:r>
              <a:rPr lang="es-ES" dirty="0"/>
              <a:t> pasaba las noches sin dormir.</a:t>
            </a:r>
          </a:p>
          <a:p>
            <a:r>
              <a:rPr lang="es-ES" dirty="0"/>
              <a:t>     2. Del poco dormir y del mucho leer, se le secó el cerebro.</a:t>
            </a:r>
          </a:p>
          <a:p>
            <a:r>
              <a:rPr lang="es-ES" dirty="0"/>
              <a:t>    3. Acabó perdiendo el juicio.</a:t>
            </a:r>
          </a:p>
          <a:p>
            <a:r>
              <a:rPr lang="es-ES" dirty="0"/>
              <a:t>    4. Leía con tanta pasión que dejó sus otras aficiones e incluso abandonó el cuidado de sus tierras</a:t>
            </a:r>
          </a:p>
          <a:p>
            <a:r>
              <a:rPr lang="es-ES" dirty="0"/>
              <a:t>    5. Su interés por las historias llegó a ser tan grande que vendió muchas de sus tierras para comprar más libros </a:t>
            </a:r>
          </a:p>
          <a:p>
            <a:r>
              <a:rPr lang="es-ES" dirty="0"/>
              <a:t>     </a:t>
            </a:r>
          </a:p>
          <a:p>
            <a:r>
              <a:rPr lang="es-ES" dirty="0"/>
              <a:t>     Ahora ordena la secuencia lógica de consecuencias de las tres primeras frases (1, 2, 3): </a:t>
            </a:r>
          </a:p>
          <a:p>
            <a:r>
              <a:rPr lang="es-ES" dirty="0"/>
              <a:t>     a. se le seca el celebro, b. no duerme, c. pierde el juicio, d. lee demasiado </a:t>
            </a:r>
          </a:p>
          <a:p>
            <a:r>
              <a:rPr lang="es-ES" dirty="0"/>
              <a:t>                                                                                                                                             </a:t>
            </a:r>
            <a:r>
              <a:rPr lang="es-ES" dirty="0">
                <a:solidFill>
                  <a:srgbClr val="FF0000"/>
                </a:solidFill>
              </a:rPr>
              <a:t>1</a:t>
            </a:r>
          </a:p>
          <a:p>
            <a:r>
              <a:rPr lang="es-ES" dirty="0"/>
              <a:t>     Haz lo mismo con las dos últimas (4, 5): </a:t>
            </a:r>
          </a:p>
          <a:p>
            <a:r>
              <a:rPr lang="es-ES" dirty="0"/>
              <a:t>     a. comprar más libros, b. dejar otras aficiones, c. vender tierras d. leer con tanta pasión, e. abandonar sus tierras </a:t>
            </a:r>
          </a:p>
          <a:p>
            <a:r>
              <a:rPr lang="es-ES" dirty="0"/>
              <a:t>                                                                                                                                                              </a:t>
            </a:r>
            <a:r>
              <a:rPr lang="es-ES" dirty="0">
                <a:solidFill>
                  <a:srgbClr val="FF0000"/>
                </a:solidFill>
              </a:rPr>
              <a:t>1</a:t>
            </a:r>
          </a:p>
          <a:p>
            <a:endParaRPr lang="es-ES" dirty="0"/>
          </a:p>
          <a:p>
            <a:endParaRPr lang="es-ES" dirty="0"/>
          </a:p>
          <a:p>
            <a:endParaRPr lang="es-ES" dirty="0"/>
          </a:p>
          <a:p>
            <a:endParaRPr lang="es-ES" dirty="0"/>
          </a:p>
          <a:p>
            <a:endParaRPr lang="es-ES" i="1" dirty="0"/>
          </a:p>
          <a:p>
            <a:endParaRPr lang="es-ES" i="1" dirty="0"/>
          </a:p>
        </p:txBody>
      </p:sp>
    </p:spTree>
    <p:extLst>
      <p:ext uri="{BB962C8B-B14F-4D97-AF65-F5344CB8AC3E}">
        <p14:creationId xmlns:p14="http://schemas.microsoft.com/office/powerpoint/2010/main" val="348247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A3A59ED5-8547-9A93-B46A-387E22FAC739}"/>
              </a:ext>
            </a:extLst>
          </p:cNvPr>
          <p:cNvSpPr txBox="1"/>
          <p:nvPr/>
        </p:nvSpPr>
        <p:spPr>
          <a:xfrm>
            <a:off x="4025900" y="236482"/>
            <a:ext cx="8163051" cy="6621517"/>
          </a:xfrm>
          <a:prstGeom prst="rect">
            <a:avLst/>
          </a:prstGeom>
        </p:spPr>
        <p:txBody>
          <a:bodyPr vert="horz" lIns="91440" tIns="45720" rIns="91440" bIns="45720" rtlCol="0">
            <a:normAutofit fontScale="85000" lnSpcReduction="20000"/>
          </a:bodyPr>
          <a:lstStyle/>
          <a:p>
            <a:pPr>
              <a:lnSpc>
                <a:spcPct val="90000"/>
              </a:lnSpc>
              <a:spcAft>
                <a:spcPts val="600"/>
              </a:spcAft>
            </a:pPr>
            <a:r>
              <a:rPr lang="en-US" sz="2100" dirty="0"/>
              <a:t>8. </a:t>
            </a:r>
            <a:r>
              <a:rPr lang="en-US" sz="2100" dirty="0" err="1"/>
              <a:t>Gramática</a:t>
            </a:r>
            <a:r>
              <a:rPr lang="en-US" sz="2100" dirty="0"/>
              <a:t>  Une la causa y la </a:t>
            </a:r>
            <a:r>
              <a:rPr lang="en-US" sz="2100" dirty="0" err="1"/>
              <a:t>consecuencia</a:t>
            </a:r>
            <a:r>
              <a:rPr lang="en-US" sz="2100" dirty="0"/>
              <a:t> </a:t>
            </a:r>
            <a:r>
              <a:rPr lang="en-US" sz="2100" dirty="0" err="1"/>
              <a:t>usando</a:t>
            </a:r>
            <a:r>
              <a:rPr lang="en-US" sz="2100" dirty="0"/>
              <a:t> la </a:t>
            </a:r>
            <a:r>
              <a:rPr lang="en-US" sz="2100" dirty="0" err="1"/>
              <a:t>estructura</a:t>
            </a:r>
            <a:r>
              <a:rPr lang="en-US" sz="2100" dirty="0"/>
              <a:t> </a:t>
            </a:r>
            <a:r>
              <a:rPr lang="en-US" sz="2100" dirty="0" err="1"/>
              <a:t>indicada</a:t>
            </a:r>
            <a:r>
              <a:rPr lang="en-US" sz="2100" dirty="0"/>
              <a:t>.</a:t>
            </a:r>
          </a:p>
          <a:p>
            <a:pPr>
              <a:lnSpc>
                <a:spcPct val="90000"/>
              </a:lnSpc>
              <a:spcAft>
                <a:spcPts val="600"/>
              </a:spcAft>
            </a:pPr>
            <a:r>
              <a:rPr lang="en-US" sz="2100" dirty="0"/>
              <a:t>      1. </a:t>
            </a:r>
            <a:r>
              <a:rPr lang="en-US" sz="2100" dirty="0" err="1"/>
              <a:t>Estudió</a:t>
            </a:r>
            <a:r>
              <a:rPr lang="en-US" sz="2100" dirty="0"/>
              <a:t> </a:t>
            </a:r>
            <a:r>
              <a:rPr lang="en-US" sz="2100" dirty="0" err="1"/>
              <a:t>muchísimo</a:t>
            </a:r>
            <a:r>
              <a:rPr lang="en-US" sz="2100" dirty="0"/>
              <a:t>. </a:t>
            </a:r>
            <a:r>
              <a:rPr lang="en-US" sz="2100" dirty="0" err="1"/>
              <a:t>Memorizó</a:t>
            </a:r>
            <a:r>
              <a:rPr lang="en-US" sz="2100" dirty="0"/>
              <a:t> </a:t>
            </a:r>
            <a:r>
              <a:rPr lang="en-US" sz="2100" dirty="0" err="1"/>
              <a:t>todo</a:t>
            </a:r>
            <a:r>
              <a:rPr lang="en-US" sz="2100" dirty="0"/>
              <a:t> el </a:t>
            </a:r>
            <a:r>
              <a:rPr lang="en-US" sz="2100" dirty="0" err="1"/>
              <a:t>libro</a:t>
            </a:r>
            <a:r>
              <a:rPr lang="en-US" sz="2100" dirty="0"/>
              <a:t>. </a:t>
            </a:r>
            <a:r>
              <a:rPr lang="en-US" sz="2100" i="1" dirty="0"/>
              <a:t>(tanto... </a:t>
            </a:r>
            <a:r>
              <a:rPr lang="en-US" sz="2100" i="1" dirty="0" err="1"/>
              <a:t>que</a:t>
            </a:r>
            <a:r>
              <a:rPr lang="en-US" sz="2100" i="1" dirty="0"/>
              <a:t>)</a:t>
            </a:r>
            <a:br>
              <a:rPr lang="en-US" sz="2100" dirty="0"/>
            </a:br>
            <a:endParaRPr lang="en-US" sz="2100" dirty="0"/>
          </a:p>
          <a:p>
            <a:pPr>
              <a:lnSpc>
                <a:spcPct val="90000"/>
              </a:lnSpc>
              <a:spcAft>
                <a:spcPts val="600"/>
              </a:spcAft>
            </a:pPr>
            <a:r>
              <a:rPr lang="en-US" sz="2100" dirty="0"/>
              <a:t>          → </a:t>
            </a:r>
            <a:r>
              <a:rPr lang="en-US" sz="2100" dirty="0">
                <a:solidFill>
                  <a:srgbClr val="FF0000"/>
                </a:solidFill>
              </a:rPr>
              <a:t>_</a:t>
            </a:r>
            <a:r>
              <a:rPr lang="en-US" sz="2100" dirty="0" err="1">
                <a:solidFill>
                  <a:srgbClr val="FF0000"/>
                </a:solidFill>
              </a:rPr>
              <a:t>Estudio</a:t>
            </a:r>
            <a:r>
              <a:rPr lang="en-US" sz="2100" dirty="0">
                <a:solidFill>
                  <a:srgbClr val="FF0000"/>
                </a:solidFill>
              </a:rPr>
              <a:t> tanto </a:t>
            </a:r>
            <a:r>
              <a:rPr lang="en-US" sz="2100" dirty="0" err="1">
                <a:solidFill>
                  <a:srgbClr val="FF0000"/>
                </a:solidFill>
              </a:rPr>
              <a:t>que</a:t>
            </a:r>
            <a:r>
              <a:rPr lang="en-US" sz="2100" dirty="0">
                <a:solidFill>
                  <a:srgbClr val="FF0000"/>
                </a:solidFill>
              </a:rPr>
              <a:t> </a:t>
            </a:r>
            <a:r>
              <a:rPr lang="en-US" sz="2100" dirty="0" err="1">
                <a:solidFill>
                  <a:srgbClr val="FF0000"/>
                </a:solidFill>
              </a:rPr>
              <a:t>memorizó</a:t>
            </a:r>
            <a:r>
              <a:rPr lang="en-US" sz="2100" dirty="0">
                <a:solidFill>
                  <a:srgbClr val="FF0000"/>
                </a:solidFill>
              </a:rPr>
              <a:t> </a:t>
            </a:r>
            <a:r>
              <a:rPr lang="en-US" sz="2100" dirty="0" err="1">
                <a:solidFill>
                  <a:srgbClr val="FF0000"/>
                </a:solidFill>
              </a:rPr>
              <a:t>todo</a:t>
            </a:r>
            <a:r>
              <a:rPr lang="en-US" sz="2100" dirty="0">
                <a:solidFill>
                  <a:srgbClr val="FF0000"/>
                </a:solidFill>
              </a:rPr>
              <a:t> el </a:t>
            </a:r>
            <a:r>
              <a:rPr lang="en-US" sz="2100" dirty="0" err="1">
                <a:solidFill>
                  <a:srgbClr val="FF0000"/>
                </a:solidFill>
              </a:rPr>
              <a:t>libro</a:t>
            </a:r>
            <a:r>
              <a:rPr lang="en-US" sz="2100" dirty="0">
                <a:solidFill>
                  <a:srgbClr val="FF0000"/>
                </a:solidFill>
              </a:rPr>
              <a:t> </a:t>
            </a:r>
          </a:p>
          <a:p>
            <a:pPr marL="457200" indent="-457200">
              <a:lnSpc>
                <a:spcPct val="90000"/>
              </a:lnSpc>
              <a:spcAft>
                <a:spcPts val="600"/>
              </a:spcAft>
              <a:buAutoNum type="arabicPeriod"/>
            </a:pPr>
            <a:endParaRPr lang="en-US" sz="2100" dirty="0">
              <a:solidFill>
                <a:srgbClr val="FF0000"/>
              </a:solidFill>
            </a:endParaRPr>
          </a:p>
          <a:p>
            <a:pPr>
              <a:lnSpc>
                <a:spcPct val="90000"/>
              </a:lnSpc>
              <a:spcAft>
                <a:spcPts val="600"/>
              </a:spcAft>
            </a:pPr>
            <a:r>
              <a:rPr lang="en-US" sz="2100" dirty="0"/>
              <a:t>       2. </a:t>
            </a:r>
            <a:r>
              <a:rPr lang="en-US" sz="2100" dirty="0" err="1"/>
              <a:t>Durmió</a:t>
            </a:r>
            <a:r>
              <a:rPr lang="en-US" sz="2100" dirty="0"/>
              <a:t> poco. </a:t>
            </a:r>
            <a:r>
              <a:rPr lang="en-US" sz="2100" dirty="0" err="1"/>
              <a:t>Comió</a:t>
            </a:r>
            <a:r>
              <a:rPr lang="en-US" sz="2100" dirty="0"/>
              <a:t> mal. Le </a:t>
            </a:r>
            <a:r>
              <a:rPr lang="en-US" sz="2100" dirty="0" err="1"/>
              <a:t>fallaron</a:t>
            </a:r>
            <a:r>
              <a:rPr lang="en-US" sz="2100" dirty="0"/>
              <a:t> las </a:t>
            </a:r>
            <a:r>
              <a:rPr lang="en-US" sz="2100" dirty="0" err="1"/>
              <a:t>fuerzas</a:t>
            </a:r>
            <a:r>
              <a:rPr lang="en-US" sz="2100" dirty="0"/>
              <a:t>. </a:t>
            </a:r>
            <a:r>
              <a:rPr lang="en-US" sz="2100" i="1" dirty="0"/>
              <a:t>(del... y del...)</a:t>
            </a:r>
            <a:br>
              <a:rPr lang="en-US" sz="2100" dirty="0"/>
            </a:br>
            <a:r>
              <a:rPr lang="en-US" sz="2100" dirty="0"/>
              <a:t>      </a:t>
            </a:r>
          </a:p>
          <a:p>
            <a:pPr>
              <a:lnSpc>
                <a:spcPct val="90000"/>
              </a:lnSpc>
              <a:spcAft>
                <a:spcPts val="600"/>
              </a:spcAft>
            </a:pPr>
            <a:r>
              <a:rPr lang="en-US" sz="2100" dirty="0"/>
              <a:t>        → ____________   </a:t>
            </a:r>
          </a:p>
          <a:p>
            <a:pPr>
              <a:lnSpc>
                <a:spcPct val="90000"/>
              </a:lnSpc>
              <a:spcAft>
                <a:spcPts val="600"/>
              </a:spcAft>
            </a:pPr>
            <a:r>
              <a:rPr lang="en-US" sz="2100" dirty="0"/>
              <a:t>                                                                                                                                                                                                         </a:t>
            </a:r>
          </a:p>
          <a:p>
            <a:pPr>
              <a:lnSpc>
                <a:spcPct val="90000"/>
              </a:lnSpc>
              <a:spcAft>
                <a:spcPts val="600"/>
              </a:spcAft>
            </a:pPr>
            <a:r>
              <a:rPr lang="en-US" sz="2100" dirty="0"/>
              <a:t>      3. </a:t>
            </a:r>
            <a:r>
              <a:rPr lang="en-US" sz="2100" dirty="0" err="1"/>
              <a:t>Estuvo</a:t>
            </a:r>
            <a:r>
              <a:rPr lang="en-US" sz="2100" dirty="0"/>
              <a:t> </a:t>
            </a:r>
            <a:r>
              <a:rPr lang="en-US" sz="2100" dirty="0" err="1"/>
              <a:t>muchos</a:t>
            </a:r>
            <a:r>
              <a:rPr lang="en-US" sz="2100" dirty="0"/>
              <a:t> </a:t>
            </a:r>
            <a:r>
              <a:rPr lang="en-US" sz="2100" dirty="0" err="1"/>
              <a:t>años</a:t>
            </a:r>
            <a:r>
              <a:rPr lang="en-US" sz="2100" dirty="0"/>
              <a:t> solo. </a:t>
            </a:r>
            <a:r>
              <a:rPr lang="en-US" sz="2100" dirty="0" err="1"/>
              <a:t>Perdió</a:t>
            </a:r>
            <a:r>
              <a:rPr lang="en-US" sz="2100" dirty="0"/>
              <a:t> las </a:t>
            </a:r>
            <a:r>
              <a:rPr lang="en-US" sz="2100" dirty="0" err="1"/>
              <a:t>ganas</a:t>
            </a:r>
            <a:r>
              <a:rPr lang="en-US" sz="2100" dirty="0"/>
              <a:t> de </a:t>
            </a:r>
            <a:r>
              <a:rPr lang="en-US" sz="2100" dirty="0" err="1"/>
              <a:t>hablar</a:t>
            </a:r>
            <a:r>
              <a:rPr lang="en-US" sz="2100" dirty="0"/>
              <a:t> con </a:t>
            </a:r>
            <a:r>
              <a:rPr lang="en-US" sz="2100" dirty="0" err="1"/>
              <a:t>gente</a:t>
            </a:r>
            <a:r>
              <a:rPr lang="en-US" sz="2100" dirty="0"/>
              <a:t>. </a:t>
            </a:r>
            <a:r>
              <a:rPr lang="en-US" sz="2100" i="1" dirty="0"/>
              <a:t>(</a:t>
            </a:r>
            <a:r>
              <a:rPr lang="en-US" sz="2100" i="1" dirty="0" err="1"/>
              <a:t>acabar</a:t>
            </a:r>
            <a:r>
              <a:rPr lang="en-US" sz="2100" i="1" dirty="0"/>
              <a:t> + </a:t>
            </a:r>
          </a:p>
          <a:p>
            <a:pPr>
              <a:lnSpc>
                <a:spcPct val="90000"/>
              </a:lnSpc>
              <a:spcAft>
                <a:spcPts val="600"/>
              </a:spcAft>
            </a:pPr>
            <a:r>
              <a:rPr lang="en-US" sz="2100" i="1" dirty="0"/>
              <a:t>           </a:t>
            </a:r>
            <a:r>
              <a:rPr lang="en-US" sz="2100" i="1" dirty="0" err="1"/>
              <a:t>gerundio</a:t>
            </a:r>
            <a:r>
              <a:rPr lang="en-US" sz="2100" i="1" dirty="0"/>
              <a:t>)</a:t>
            </a:r>
            <a:br>
              <a:rPr lang="en-US" sz="2100" dirty="0"/>
            </a:br>
            <a:r>
              <a:rPr lang="en-US" sz="2100" dirty="0"/>
              <a:t>     </a:t>
            </a:r>
          </a:p>
          <a:p>
            <a:pPr>
              <a:lnSpc>
                <a:spcPct val="90000"/>
              </a:lnSpc>
              <a:spcAft>
                <a:spcPts val="600"/>
              </a:spcAft>
            </a:pPr>
            <a:r>
              <a:rPr lang="en-US" sz="2100" dirty="0"/>
              <a:t>        → _______________</a:t>
            </a:r>
          </a:p>
          <a:p>
            <a:pPr>
              <a:lnSpc>
                <a:spcPct val="90000"/>
              </a:lnSpc>
              <a:spcAft>
                <a:spcPts val="600"/>
              </a:spcAft>
            </a:pPr>
            <a:endParaRPr lang="en-US" sz="2100" dirty="0"/>
          </a:p>
          <a:p>
            <a:pPr>
              <a:lnSpc>
                <a:spcPct val="90000"/>
              </a:lnSpc>
              <a:spcAft>
                <a:spcPts val="600"/>
              </a:spcAft>
            </a:pPr>
            <a:r>
              <a:rPr lang="en-US" sz="2100" dirty="0"/>
              <a:t>      4. </a:t>
            </a:r>
            <a:r>
              <a:rPr lang="en-US" sz="2100" dirty="0" err="1"/>
              <a:t>Recibió</a:t>
            </a:r>
            <a:r>
              <a:rPr lang="en-US" sz="2100" dirty="0"/>
              <a:t> </a:t>
            </a:r>
            <a:r>
              <a:rPr lang="en-US" sz="2100" dirty="0" err="1"/>
              <a:t>muchísimas</a:t>
            </a:r>
            <a:r>
              <a:rPr lang="en-US" sz="2100" dirty="0"/>
              <a:t> </a:t>
            </a:r>
            <a:r>
              <a:rPr lang="en-US" sz="2100" dirty="0" err="1"/>
              <a:t>críticas</a:t>
            </a:r>
            <a:r>
              <a:rPr lang="en-US" sz="2100" dirty="0"/>
              <a:t>. Se puso a </a:t>
            </a:r>
            <a:r>
              <a:rPr lang="en-US" sz="2100" dirty="0" err="1"/>
              <a:t>llorar</a:t>
            </a:r>
            <a:r>
              <a:rPr lang="en-US" sz="2100" dirty="0"/>
              <a:t>. </a:t>
            </a:r>
            <a:r>
              <a:rPr lang="en-US" sz="2100" i="1" dirty="0"/>
              <a:t>(tanto... </a:t>
            </a:r>
            <a:r>
              <a:rPr lang="en-US" sz="2100" i="1" dirty="0" err="1"/>
              <a:t>que</a:t>
            </a:r>
            <a:r>
              <a:rPr lang="en-US" sz="2100" i="1" dirty="0"/>
              <a:t>)</a:t>
            </a:r>
            <a:br>
              <a:rPr lang="en-US" sz="2100" dirty="0"/>
            </a:br>
            <a:r>
              <a:rPr lang="en-US" sz="2100" dirty="0"/>
              <a:t>     </a:t>
            </a:r>
          </a:p>
          <a:p>
            <a:pPr>
              <a:lnSpc>
                <a:spcPct val="90000"/>
              </a:lnSpc>
              <a:spcAft>
                <a:spcPts val="600"/>
              </a:spcAft>
            </a:pPr>
            <a:r>
              <a:rPr lang="en-US" sz="2100" dirty="0"/>
              <a:t>       → _______________</a:t>
            </a:r>
          </a:p>
          <a:p>
            <a:pPr>
              <a:lnSpc>
                <a:spcPct val="90000"/>
              </a:lnSpc>
              <a:spcAft>
                <a:spcPts val="600"/>
              </a:spcAft>
            </a:pPr>
            <a:endParaRPr lang="en-US" sz="2100" dirty="0"/>
          </a:p>
          <a:p>
            <a:pPr>
              <a:lnSpc>
                <a:spcPct val="90000"/>
              </a:lnSpc>
              <a:spcAft>
                <a:spcPts val="600"/>
              </a:spcAft>
            </a:pPr>
            <a:r>
              <a:rPr lang="en-US" sz="2100" dirty="0"/>
              <a:t>      5. </a:t>
            </a:r>
            <a:r>
              <a:rPr lang="en-US" sz="2100" dirty="0" err="1"/>
              <a:t>Entrenó</a:t>
            </a:r>
            <a:r>
              <a:rPr lang="en-US" sz="2100" dirty="0"/>
              <a:t> sin </a:t>
            </a:r>
            <a:r>
              <a:rPr lang="en-US" sz="2100" dirty="0" err="1"/>
              <a:t>parar</a:t>
            </a:r>
            <a:r>
              <a:rPr lang="en-US" sz="2100" dirty="0"/>
              <a:t>. Se </a:t>
            </a:r>
            <a:r>
              <a:rPr lang="en-US" sz="2100" dirty="0" err="1"/>
              <a:t>lesionó</a:t>
            </a:r>
            <a:r>
              <a:rPr lang="en-US" sz="2100" dirty="0"/>
              <a:t> la </a:t>
            </a:r>
            <a:r>
              <a:rPr lang="en-US" sz="2100" dirty="0" err="1"/>
              <a:t>rodilla</a:t>
            </a:r>
            <a:r>
              <a:rPr lang="en-US" sz="2100" dirty="0"/>
              <a:t>. </a:t>
            </a:r>
            <a:r>
              <a:rPr lang="en-US" sz="2100" i="1" dirty="0"/>
              <a:t>(</a:t>
            </a:r>
            <a:r>
              <a:rPr lang="en-US" sz="2100" i="1" dirty="0" err="1"/>
              <a:t>acabar</a:t>
            </a:r>
            <a:r>
              <a:rPr lang="en-US" sz="2100" i="1" dirty="0"/>
              <a:t> + </a:t>
            </a:r>
            <a:r>
              <a:rPr lang="en-US" sz="2100" i="1" dirty="0" err="1"/>
              <a:t>gerundio</a:t>
            </a:r>
            <a:r>
              <a:rPr lang="en-US" sz="2100" i="1" dirty="0"/>
              <a:t>)</a:t>
            </a:r>
            <a:br>
              <a:rPr lang="en-US" sz="2100" dirty="0"/>
            </a:br>
            <a:r>
              <a:rPr lang="en-US" sz="2100" dirty="0"/>
              <a:t>      </a:t>
            </a:r>
          </a:p>
          <a:p>
            <a:pPr>
              <a:lnSpc>
                <a:spcPct val="90000"/>
              </a:lnSpc>
              <a:spcAft>
                <a:spcPts val="600"/>
              </a:spcAft>
            </a:pPr>
            <a:r>
              <a:rPr lang="en-US" sz="2100" dirty="0"/>
              <a:t>       → _______________</a:t>
            </a:r>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r>
              <a:rPr lang="en-US" sz="2100" dirty="0"/>
              <a:t>      </a:t>
            </a:r>
            <a:r>
              <a:rPr lang="en-US" sz="2100" dirty="0" err="1"/>
              <a:t>Ahora</a:t>
            </a:r>
            <a:r>
              <a:rPr lang="en-US" sz="2100" dirty="0"/>
              <a:t> Escribe </a:t>
            </a:r>
            <a:r>
              <a:rPr lang="en-US" sz="2100" dirty="0" err="1"/>
              <a:t>tu</a:t>
            </a:r>
            <a:r>
              <a:rPr lang="en-US" sz="2100" dirty="0"/>
              <a:t> </a:t>
            </a:r>
            <a:r>
              <a:rPr lang="en-US" sz="2100" dirty="0" err="1"/>
              <a:t>propia</a:t>
            </a:r>
            <a:r>
              <a:rPr lang="en-US" sz="2100" dirty="0"/>
              <a:t> </a:t>
            </a:r>
            <a:r>
              <a:rPr lang="en-US" sz="2100" dirty="0" err="1"/>
              <a:t>cadena</a:t>
            </a:r>
            <a:r>
              <a:rPr lang="en-US" sz="2100" dirty="0"/>
              <a:t> de </a:t>
            </a:r>
            <a:r>
              <a:rPr lang="en-US" sz="2100" dirty="0" err="1"/>
              <a:t>consecuencias</a:t>
            </a:r>
            <a:endParaRPr lang="en-US" sz="2100" dirty="0"/>
          </a:p>
          <a:p>
            <a:pPr>
              <a:lnSpc>
                <a:spcPct val="90000"/>
              </a:lnSpc>
              <a:spcAft>
                <a:spcPts val="600"/>
              </a:spcAft>
            </a:pPr>
            <a:r>
              <a:rPr lang="en-US" sz="2100" dirty="0"/>
              <a:t>     </a:t>
            </a:r>
            <a:r>
              <a:rPr lang="en-US" sz="2100" dirty="0" err="1"/>
              <a:t>Alguien</a:t>
            </a:r>
            <a:r>
              <a:rPr lang="en-US" sz="2100" dirty="0"/>
              <a:t> </a:t>
            </a:r>
            <a:r>
              <a:rPr lang="en-US" sz="2100" dirty="0" err="1"/>
              <a:t>que</a:t>
            </a:r>
            <a:r>
              <a:rPr lang="en-US" sz="2100" dirty="0"/>
              <a:t> </a:t>
            </a:r>
            <a:r>
              <a:rPr lang="en-US" sz="2100" dirty="0" err="1"/>
              <a:t>pasa</a:t>
            </a:r>
            <a:r>
              <a:rPr lang="en-US" sz="2100" dirty="0"/>
              <a:t> </a:t>
            </a:r>
            <a:r>
              <a:rPr lang="en-US" sz="2100" dirty="0" err="1"/>
              <a:t>demasiado</a:t>
            </a:r>
            <a:r>
              <a:rPr lang="en-US" sz="2100" dirty="0"/>
              <a:t> </a:t>
            </a:r>
            <a:r>
              <a:rPr lang="en-US" sz="2100" dirty="0" err="1"/>
              <a:t>tiempo</a:t>
            </a:r>
            <a:r>
              <a:rPr lang="en-US" sz="2100" dirty="0"/>
              <a:t> </a:t>
            </a:r>
            <a:r>
              <a:rPr lang="en-US" sz="2100" dirty="0" err="1"/>
              <a:t>en</a:t>
            </a:r>
            <a:r>
              <a:rPr lang="en-US" sz="2100" dirty="0"/>
              <a:t> redes </a:t>
            </a:r>
            <a:r>
              <a:rPr lang="en-US" sz="2100" dirty="0" err="1"/>
              <a:t>sociales</a:t>
            </a:r>
            <a:r>
              <a:rPr lang="en-US" sz="2100" dirty="0"/>
              <a:t>.                                                                                                    </a:t>
            </a:r>
          </a:p>
          <a:p>
            <a:pPr>
              <a:lnSpc>
                <a:spcPct val="90000"/>
              </a:lnSpc>
              <a:spcAft>
                <a:spcPts val="600"/>
              </a:spcAft>
            </a:pPr>
            <a:r>
              <a:rPr lang="en-US" sz="2100" dirty="0"/>
              <a:t>     </a:t>
            </a:r>
            <a:r>
              <a:rPr lang="en-US" sz="2100" dirty="0" err="1"/>
              <a:t>Alguien</a:t>
            </a:r>
            <a:r>
              <a:rPr lang="en-US" sz="2100" dirty="0"/>
              <a:t> </a:t>
            </a:r>
            <a:r>
              <a:rPr lang="en-US" sz="2100" dirty="0" err="1"/>
              <a:t>que</a:t>
            </a:r>
            <a:r>
              <a:rPr lang="en-US" sz="2100" dirty="0"/>
              <a:t> se </a:t>
            </a:r>
            <a:r>
              <a:rPr lang="en-US" sz="2100" dirty="0" err="1"/>
              <a:t>obsesiona</a:t>
            </a:r>
            <a:r>
              <a:rPr lang="en-US" sz="2100" dirty="0"/>
              <a:t> con un </a:t>
            </a:r>
            <a:r>
              <a:rPr lang="en-US" sz="2100" dirty="0" err="1"/>
              <a:t>videojuego</a:t>
            </a:r>
            <a:r>
              <a:rPr lang="en-US" sz="2100" dirty="0"/>
              <a:t>.</a:t>
            </a:r>
          </a:p>
          <a:p>
            <a:pPr indent="-228600">
              <a:lnSpc>
                <a:spcPct val="90000"/>
              </a:lnSpc>
              <a:spcAft>
                <a:spcPts val="600"/>
              </a:spcAft>
              <a:buFont typeface="Arial" panose="020B0604020202020204" pitchFamily="34" charset="0"/>
              <a:buChar char="•"/>
            </a:pPr>
            <a:endParaRPr lang="en-US" sz="2100" dirty="0"/>
          </a:p>
          <a:p>
            <a:pPr>
              <a:lnSpc>
                <a:spcPct val="90000"/>
              </a:lnSpc>
              <a:spcAft>
                <a:spcPts val="600"/>
              </a:spcAft>
            </a:pPr>
            <a:endParaRPr lang="en-US" sz="2000" dirty="0"/>
          </a:p>
        </p:txBody>
      </p:sp>
      <p:pic>
        <p:nvPicPr>
          <p:cNvPr id="5" name="Imagen 4">
            <a:extLst>
              <a:ext uri="{FF2B5EF4-FFF2-40B4-BE49-F238E27FC236}">
                <a16:creationId xmlns:a16="http://schemas.microsoft.com/office/drawing/2014/main" id="{EE06742E-DC55-4EFB-F775-F746770D7DAD}"/>
              </a:ext>
            </a:extLst>
          </p:cNvPr>
          <p:cNvPicPr>
            <a:picLocks noChangeAspect="1"/>
          </p:cNvPicPr>
          <p:nvPr/>
        </p:nvPicPr>
        <p:blipFill>
          <a:blip r:embed="rId2"/>
          <a:stretch>
            <a:fillRect/>
          </a:stretch>
        </p:blipFill>
        <p:spPr>
          <a:xfrm>
            <a:off x="0" y="0"/>
            <a:ext cx="3924300" cy="6858000"/>
          </a:xfrm>
          <a:prstGeom prst="rect">
            <a:avLst/>
          </a:prstGeom>
        </p:spPr>
      </p:pic>
    </p:spTree>
    <p:extLst>
      <p:ext uri="{BB962C8B-B14F-4D97-AF65-F5344CB8AC3E}">
        <p14:creationId xmlns:p14="http://schemas.microsoft.com/office/powerpoint/2010/main" val="2228116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60AFAAC-EA6C-45A9-9E03-C9C9F0193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2283DF1F-8CB1-7DAB-A648-98EB9EC2863B}"/>
              </a:ext>
            </a:extLst>
          </p:cNvPr>
          <p:cNvPicPr>
            <a:picLocks noChangeAspect="1"/>
          </p:cNvPicPr>
          <p:nvPr/>
        </p:nvPicPr>
        <p:blipFill>
          <a:blip r:embed="rId2"/>
          <a:srcRect l="4719" r="2" b="2"/>
          <a:stretch>
            <a:fillRect/>
          </a:stretch>
        </p:blipFill>
        <p:spPr>
          <a:xfrm>
            <a:off x="6337738" y="10"/>
            <a:ext cx="5854262" cy="6857990"/>
          </a:xfrm>
          <a:custGeom>
            <a:avLst/>
            <a:gdLst/>
            <a:ahLst/>
            <a:cxnLst/>
            <a:rect l="l" t="t" r="r" b="b"/>
            <a:pathLst>
              <a:path w="7308978" h="6858000">
                <a:moveTo>
                  <a:pt x="0" y="0"/>
                </a:moveTo>
                <a:lnTo>
                  <a:pt x="7308978" y="0"/>
                </a:lnTo>
                <a:lnTo>
                  <a:pt x="7308978" y="6858000"/>
                </a:lnTo>
                <a:lnTo>
                  <a:pt x="0" y="6858000"/>
                </a:lnTo>
                <a:lnTo>
                  <a:pt x="62983" y="6788730"/>
                </a:lnTo>
                <a:cubicBezTo>
                  <a:pt x="773509" y="5928900"/>
                  <a:pt x="1212978" y="4741056"/>
                  <a:pt x="1212978" y="3429000"/>
                </a:cubicBezTo>
                <a:cubicBezTo>
                  <a:pt x="1212978" y="2116944"/>
                  <a:pt x="773509" y="929100"/>
                  <a:pt x="62983" y="69271"/>
                </a:cubicBezTo>
                <a:close/>
              </a:path>
            </a:pathLst>
          </a:custGeom>
        </p:spPr>
      </p:pic>
      <p:sp useBgFill="1">
        <p:nvSpPr>
          <p:cNvPr id="13" name="Freeform: Shape 12">
            <a:extLst>
              <a:ext uri="{FF2B5EF4-FFF2-40B4-BE49-F238E27FC236}">
                <a16:creationId xmlns:a16="http://schemas.microsoft.com/office/drawing/2014/main" id="{83549E37-C86B-4401-90BD-D8BF83859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3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3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3" y="0"/>
                </a:lnTo>
                <a:lnTo>
                  <a:pt x="4946006" y="69271"/>
                </a:lnTo>
                <a:cubicBezTo>
                  <a:pt x="5656532" y="929100"/>
                  <a:pt x="6096001" y="2116944"/>
                  <a:pt x="6096001" y="3429000"/>
                </a:cubicBezTo>
                <a:cubicBezTo>
                  <a:pt x="6096001" y="4741056"/>
                  <a:pt x="5656532" y="5928900"/>
                  <a:pt x="4946006" y="6788730"/>
                </a:cubicBezTo>
                <a:lnTo>
                  <a:pt x="4883023"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8A17784E-76D8-4521-A77D-0D2EBB9230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6857" cy="6858000"/>
          </a:xfrm>
          <a:custGeom>
            <a:avLst/>
            <a:gdLst>
              <a:gd name="connsiteX0" fmla="*/ 0 w 6086857"/>
              <a:gd name="connsiteY0" fmla="*/ 0 h 6858000"/>
              <a:gd name="connsiteX1" fmla="*/ 4873879 w 6086857"/>
              <a:gd name="connsiteY1" fmla="*/ 0 h 6858000"/>
              <a:gd name="connsiteX2" fmla="*/ 4936862 w 6086857"/>
              <a:gd name="connsiteY2" fmla="*/ 69271 h 6858000"/>
              <a:gd name="connsiteX3" fmla="*/ 6086857 w 6086857"/>
              <a:gd name="connsiteY3" fmla="*/ 3429000 h 6858000"/>
              <a:gd name="connsiteX4" fmla="*/ 4936862 w 6086857"/>
              <a:gd name="connsiteY4" fmla="*/ 6788730 h 6858000"/>
              <a:gd name="connsiteX5" fmla="*/ 4873879 w 6086857"/>
              <a:gd name="connsiteY5" fmla="*/ 6858000 h 6858000"/>
              <a:gd name="connsiteX6" fmla="*/ 0 w 608685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857" h="6858000">
                <a:moveTo>
                  <a:pt x="0" y="0"/>
                </a:moveTo>
                <a:lnTo>
                  <a:pt x="4873879" y="0"/>
                </a:lnTo>
                <a:lnTo>
                  <a:pt x="4936862" y="69271"/>
                </a:lnTo>
                <a:cubicBezTo>
                  <a:pt x="5647388" y="929100"/>
                  <a:pt x="6086857" y="2116944"/>
                  <a:pt x="6086857" y="3429000"/>
                </a:cubicBezTo>
                <a:cubicBezTo>
                  <a:pt x="6086857" y="4741056"/>
                  <a:pt x="5647388" y="5928900"/>
                  <a:pt x="4936862" y="6788730"/>
                </a:cubicBezTo>
                <a:lnTo>
                  <a:pt x="487387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C0036C6B-F09C-4EAB-AE02-8D056EE748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24325"/>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FC8D5885-2804-4D3C-BE31-902E4D32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7769" y="2195336"/>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CuadroTexto 1">
            <a:extLst>
              <a:ext uri="{FF2B5EF4-FFF2-40B4-BE49-F238E27FC236}">
                <a16:creationId xmlns:a16="http://schemas.microsoft.com/office/drawing/2014/main" id="{9A627735-4ED8-3089-13B9-B4C43748A35F}"/>
              </a:ext>
            </a:extLst>
          </p:cNvPr>
          <p:cNvSpPr txBox="1"/>
          <p:nvPr/>
        </p:nvSpPr>
        <p:spPr>
          <a:xfrm>
            <a:off x="128015" y="551793"/>
            <a:ext cx="6209723" cy="6132786"/>
          </a:xfrm>
          <a:prstGeom prst="rect">
            <a:avLst/>
          </a:prstGeom>
        </p:spPr>
        <p:txBody>
          <a:bodyPr vert="horz" lIns="91440" tIns="45720" rIns="91440" bIns="45720" rtlCol="0" anchor="t">
            <a:noAutofit/>
          </a:bodyPr>
          <a:lstStyle/>
          <a:p>
            <a:pPr>
              <a:lnSpc>
                <a:spcPct val="90000"/>
              </a:lnSpc>
              <a:spcAft>
                <a:spcPts val="600"/>
              </a:spcAft>
            </a:pPr>
            <a:r>
              <a:rPr lang="en-US" dirty="0"/>
              <a:t>9. Oral   </a:t>
            </a:r>
            <a:r>
              <a:rPr lang="en-US" dirty="0" err="1"/>
              <a:t>Entrevista</a:t>
            </a:r>
            <a:r>
              <a:rPr lang="en-US" dirty="0"/>
              <a:t> al hidalgo Alonso Quijano. </a:t>
            </a:r>
            <a:r>
              <a:rPr lang="en-US" dirty="0" err="1"/>
              <a:t>Trabaja</a:t>
            </a:r>
            <a:r>
              <a:rPr lang="en-US" dirty="0"/>
              <a:t> </a:t>
            </a:r>
            <a:r>
              <a:rPr lang="en-US" dirty="0" err="1"/>
              <a:t>en</a:t>
            </a:r>
            <a:r>
              <a:rPr lang="en-US" dirty="0"/>
              <a:t> parejas, </a:t>
            </a:r>
            <a:r>
              <a:rPr lang="en-US" dirty="0" err="1"/>
              <a:t>una</a:t>
            </a:r>
            <a:r>
              <a:rPr lang="en-US" dirty="0"/>
              <a:t> persona es </a:t>
            </a:r>
            <a:r>
              <a:rPr lang="en-US" dirty="0" err="1"/>
              <a:t>periodista</a:t>
            </a:r>
            <a:r>
              <a:rPr lang="en-US" dirty="0"/>
              <a:t> y la </a:t>
            </a:r>
            <a:r>
              <a:rPr lang="en-US" dirty="0" err="1"/>
              <a:t>otra</a:t>
            </a:r>
            <a:r>
              <a:rPr lang="en-US" dirty="0"/>
              <a:t> es el hidalgo </a:t>
            </a:r>
            <a:r>
              <a:rPr lang="en-US" dirty="0" err="1"/>
              <a:t>que</a:t>
            </a:r>
            <a:r>
              <a:rPr lang="en-US" dirty="0"/>
              <a:t> </a:t>
            </a:r>
            <a:r>
              <a:rPr lang="en-US" dirty="0" err="1"/>
              <a:t>quiere</a:t>
            </a:r>
            <a:r>
              <a:rPr lang="en-US" dirty="0"/>
              <a:t> ser Don Quijote.                                                                                                                                                                                            </a:t>
            </a:r>
          </a:p>
          <a:p>
            <a:pPr>
              <a:lnSpc>
                <a:spcPct val="90000"/>
              </a:lnSpc>
              <a:spcAft>
                <a:spcPts val="600"/>
              </a:spcAft>
            </a:pPr>
            <a:r>
              <a:rPr lang="en-US" dirty="0"/>
              <a:t>+ El </a:t>
            </a:r>
            <a:r>
              <a:rPr lang="en-US" dirty="0" err="1"/>
              <a:t>periodista</a:t>
            </a:r>
            <a:r>
              <a:rPr lang="en-US" dirty="0"/>
              <a:t> </a:t>
            </a:r>
            <a:r>
              <a:rPr lang="en-US" dirty="0" err="1"/>
              <a:t>prepara</a:t>
            </a:r>
            <a:r>
              <a:rPr lang="en-US" dirty="0"/>
              <a:t> </a:t>
            </a:r>
            <a:r>
              <a:rPr lang="en-US" dirty="0" err="1"/>
              <a:t>cinco</a:t>
            </a:r>
            <a:r>
              <a:rPr lang="en-US" dirty="0"/>
              <a:t> </a:t>
            </a:r>
            <a:r>
              <a:rPr lang="en-US" dirty="0" err="1"/>
              <a:t>preguntas</a:t>
            </a:r>
            <a:r>
              <a:rPr lang="en-US" dirty="0"/>
              <a:t> para </a:t>
            </a:r>
            <a:r>
              <a:rPr lang="en-US" dirty="0" err="1"/>
              <a:t>entender</a:t>
            </a:r>
            <a:r>
              <a:rPr lang="en-US" dirty="0"/>
              <a:t> </a:t>
            </a:r>
            <a:r>
              <a:rPr lang="en-US" dirty="0" err="1"/>
              <a:t>por</a:t>
            </a:r>
            <a:r>
              <a:rPr lang="en-US" dirty="0"/>
              <a:t> </a:t>
            </a:r>
            <a:r>
              <a:rPr lang="en-US" dirty="0" err="1"/>
              <a:t>qué</a:t>
            </a:r>
            <a:r>
              <a:rPr lang="en-US" dirty="0"/>
              <a:t> el hidalgo </a:t>
            </a:r>
            <a:r>
              <a:rPr lang="en-US" dirty="0" err="1"/>
              <a:t>quiere</a:t>
            </a:r>
            <a:r>
              <a:rPr lang="en-US" dirty="0"/>
              <a:t> ser caballero andante. </a:t>
            </a:r>
            <a:r>
              <a:rPr lang="en-US" dirty="0" err="1"/>
              <a:t>Usando</a:t>
            </a:r>
            <a:r>
              <a:rPr lang="en-US" dirty="0"/>
              <a:t> el </a:t>
            </a:r>
            <a:r>
              <a:rPr lang="en-US" dirty="0" err="1"/>
              <a:t>texto</a:t>
            </a:r>
            <a:r>
              <a:rPr lang="en-US" dirty="0"/>
              <a:t> </a:t>
            </a:r>
            <a:r>
              <a:rPr lang="en-US" dirty="0" err="1"/>
              <a:t>como</a:t>
            </a:r>
            <a:r>
              <a:rPr lang="en-US" dirty="0"/>
              <a:t> base </a:t>
            </a:r>
            <a:r>
              <a:rPr lang="en-US" dirty="0" err="1"/>
              <a:t>puedes</a:t>
            </a:r>
            <a:r>
              <a:rPr lang="en-US" dirty="0"/>
              <a:t> </a:t>
            </a:r>
            <a:r>
              <a:rPr lang="en-US" dirty="0" err="1"/>
              <a:t>incorporar</a:t>
            </a:r>
            <a:r>
              <a:rPr lang="en-US" dirty="0"/>
              <a:t> </a:t>
            </a:r>
            <a:r>
              <a:rPr lang="en-US" dirty="0" err="1"/>
              <a:t>nuevas</a:t>
            </a:r>
            <a:r>
              <a:rPr lang="en-US" dirty="0"/>
              <a:t> </a:t>
            </a:r>
            <a:r>
              <a:rPr lang="en-US" dirty="0" err="1"/>
              <a:t>preguntas</a:t>
            </a:r>
            <a:r>
              <a:rPr lang="en-US" dirty="0"/>
              <a:t> </a:t>
            </a:r>
            <a:r>
              <a:rPr lang="en-US" dirty="0" err="1"/>
              <a:t>como</a:t>
            </a:r>
            <a:r>
              <a:rPr lang="en-US" dirty="0"/>
              <a:t> ¿</a:t>
            </a:r>
            <a:r>
              <a:rPr lang="en-US" dirty="0" err="1"/>
              <a:t>Qué</a:t>
            </a:r>
            <a:r>
              <a:rPr lang="en-US" dirty="0"/>
              <a:t> dice </a:t>
            </a:r>
            <a:r>
              <a:rPr lang="en-US" dirty="0" err="1"/>
              <a:t>su</a:t>
            </a:r>
            <a:r>
              <a:rPr lang="en-US" dirty="0"/>
              <a:t> familia? </a:t>
            </a:r>
          </a:p>
          <a:p>
            <a:pPr>
              <a:lnSpc>
                <a:spcPct val="90000"/>
              </a:lnSpc>
              <a:spcAft>
                <a:spcPts val="600"/>
              </a:spcAft>
            </a:pPr>
            <a:r>
              <a:rPr lang="en-US" dirty="0"/>
              <a:t>¿no es un poco mayor para ser caballero andante? </a:t>
            </a:r>
          </a:p>
          <a:p>
            <a:pPr>
              <a:lnSpc>
                <a:spcPct val="90000"/>
              </a:lnSpc>
              <a:spcAft>
                <a:spcPts val="600"/>
              </a:spcAft>
            </a:pPr>
            <a:r>
              <a:rPr lang="en-US" dirty="0"/>
              <a:t>- El hidalgo </a:t>
            </a:r>
            <a:r>
              <a:rPr lang="en-US" dirty="0" err="1"/>
              <a:t>responde</a:t>
            </a:r>
            <a:r>
              <a:rPr lang="en-US" dirty="0"/>
              <a:t> de forma </a:t>
            </a:r>
            <a:r>
              <a:rPr lang="en-US" dirty="0" err="1"/>
              <a:t>creativa</a:t>
            </a:r>
            <a:r>
              <a:rPr lang="en-US" dirty="0"/>
              <a:t>, </a:t>
            </a:r>
            <a:r>
              <a:rPr lang="en-US" dirty="0" err="1"/>
              <a:t>pero</a:t>
            </a:r>
            <a:r>
              <a:rPr lang="en-US" dirty="0"/>
              <a:t> </a:t>
            </a:r>
            <a:r>
              <a:rPr lang="en-US" dirty="0" err="1"/>
              <a:t>manteniendo</a:t>
            </a:r>
            <a:r>
              <a:rPr lang="en-US" dirty="0"/>
              <a:t> las ideas del </a:t>
            </a:r>
            <a:r>
              <a:rPr lang="en-US" dirty="0" err="1"/>
              <a:t>texto</a:t>
            </a:r>
            <a:r>
              <a:rPr lang="en-US" dirty="0"/>
              <a:t> y el </a:t>
            </a:r>
            <a:r>
              <a:rPr lang="en-US" dirty="0" err="1"/>
              <a:t>idealismo</a:t>
            </a:r>
            <a:r>
              <a:rPr lang="en-US" dirty="0"/>
              <a:t> del hidalgo. </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dirty="0"/>
              <a:t>10. Tarea final. Escribe un </a:t>
            </a:r>
            <a:r>
              <a:rPr lang="en-US" dirty="0" err="1"/>
              <a:t>pequeño</a:t>
            </a:r>
            <a:r>
              <a:rPr lang="en-US" dirty="0"/>
              <a:t> </a:t>
            </a:r>
            <a:r>
              <a:rPr lang="en-US" dirty="0" err="1"/>
              <a:t>ensayo</a:t>
            </a:r>
            <a:r>
              <a:rPr lang="en-US" dirty="0"/>
              <a:t> o </a:t>
            </a:r>
            <a:r>
              <a:rPr lang="en-US" dirty="0" err="1"/>
              <a:t>graba</a:t>
            </a:r>
            <a:r>
              <a:rPr lang="en-US" dirty="0"/>
              <a:t> un video </a:t>
            </a:r>
            <a:r>
              <a:rPr lang="en-US" dirty="0" err="1"/>
              <a:t>tipo</a:t>
            </a:r>
            <a:r>
              <a:rPr lang="en-US" dirty="0"/>
              <a:t> youtuber </a:t>
            </a:r>
            <a:r>
              <a:rPr lang="en-US" dirty="0" err="1"/>
              <a:t>titulado</a:t>
            </a:r>
            <a:r>
              <a:rPr lang="en-US" dirty="0"/>
              <a:t> “Por </a:t>
            </a:r>
            <a:r>
              <a:rPr lang="en-US" dirty="0" err="1"/>
              <a:t>qué</a:t>
            </a:r>
            <a:r>
              <a:rPr lang="en-US" dirty="0"/>
              <a:t> </a:t>
            </a:r>
            <a:r>
              <a:rPr lang="en-US" dirty="0" err="1"/>
              <a:t>dejé</a:t>
            </a:r>
            <a:r>
              <a:rPr lang="en-US" dirty="0"/>
              <a:t> mi </a:t>
            </a:r>
            <a:r>
              <a:rPr lang="en-US" dirty="0" err="1"/>
              <a:t>vida</a:t>
            </a:r>
            <a:r>
              <a:rPr lang="en-US" dirty="0"/>
              <a:t> normal para </a:t>
            </a:r>
            <a:r>
              <a:rPr lang="en-US" dirty="0" err="1"/>
              <a:t>perseguir</a:t>
            </a:r>
            <a:r>
              <a:rPr lang="en-US" dirty="0"/>
              <a:t> mi </a:t>
            </a:r>
            <a:r>
              <a:rPr lang="en-US" dirty="0" err="1"/>
              <a:t>sueño</a:t>
            </a:r>
            <a:r>
              <a:rPr lang="en-US" dirty="0"/>
              <a:t>” </a:t>
            </a:r>
            <a:r>
              <a:rPr lang="en-US" dirty="0" err="1"/>
              <a:t>inspirado</a:t>
            </a:r>
            <a:r>
              <a:rPr lang="en-US" dirty="0"/>
              <a:t> </a:t>
            </a:r>
            <a:r>
              <a:rPr lang="en-US" dirty="0" err="1"/>
              <a:t>en</a:t>
            </a:r>
            <a:r>
              <a:rPr lang="en-US" dirty="0"/>
              <a:t> la </a:t>
            </a:r>
            <a:r>
              <a:rPr lang="en-US" dirty="0" err="1"/>
              <a:t>historia</a:t>
            </a:r>
            <a:r>
              <a:rPr lang="en-US" dirty="0"/>
              <a:t> de Alonso Quijano, </a:t>
            </a:r>
            <a:r>
              <a:rPr lang="en-US" dirty="0" err="1"/>
              <a:t>pero</a:t>
            </a:r>
            <a:r>
              <a:rPr lang="en-US" dirty="0"/>
              <a:t> </a:t>
            </a:r>
            <a:r>
              <a:rPr lang="en-US" dirty="0" err="1"/>
              <a:t>adaptado</a:t>
            </a:r>
            <a:r>
              <a:rPr lang="en-US" dirty="0"/>
              <a:t> a la </a:t>
            </a:r>
            <a:r>
              <a:rPr lang="en-US" dirty="0" err="1"/>
              <a:t>actualidad</a:t>
            </a:r>
            <a:r>
              <a:rPr lang="en-US" dirty="0"/>
              <a:t>.           </a:t>
            </a:r>
          </a:p>
        </p:txBody>
      </p:sp>
    </p:spTree>
    <p:extLst>
      <p:ext uri="{BB962C8B-B14F-4D97-AF65-F5344CB8AC3E}">
        <p14:creationId xmlns:p14="http://schemas.microsoft.com/office/powerpoint/2010/main" val="41012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BDAFD633-C273-2263-F3F6-B7CED9DE436F}"/>
              </a:ext>
            </a:extLst>
          </p:cNvPr>
          <p:cNvSpPr txBox="1"/>
          <p:nvPr/>
        </p:nvSpPr>
        <p:spPr>
          <a:xfrm>
            <a:off x="354564" y="1143004"/>
            <a:ext cx="5467738" cy="5463068"/>
          </a:xfrm>
          <a:prstGeom prst="rect">
            <a:avLst/>
          </a:prstGeom>
        </p:spPr>
        <p:txBody>
          <a:bodyPr vert="horz" lIns="91440" tIns="45720" rIns="91440" bIns="45720" rtlCol="0">
            <a:normAutofit lnSpcReduction="10000"/>
          </a:bodyPr>
          <a:lstStyle/>
          <a:p>
            <a:pPr>
              <a:lnSpc>
                <a:spcPct val="90000"/>
              </a:lnSpc>
              <a:spcAft>
                <a:spcPts val="600"/>
              </a:spcAft>
            </a:pPr>
            <a:r>
              <a:rPr lang="en-US" dirty="0" err="1"/>
              <a:t>Texto</a:t>
            </a:r>
            <a:r>
              <a:rPr lang="en-US" dirty="0"/>
              <a:t>  </a:t>
            </a:r>
            <a:r>
              <a:rPr lang="en-US" dirty="0" err="1"/>
              <a:t>intermedio</a:t>
            </a:r>
            <a:r>
              <a:rPr lang="en-US" dirty="0"/>
              <a:t> </a:t>
            </a:r>
            <a:br>
              <a:rPr lang="en-US" dirty="0"/>
            </a:br>
            <a:r>
              <a:rPr lang="en-US" dirty="0"/>
              <a:t>Antes de leer</a:t>
            </a:r>
          </a:p>
          <a:p>
            <a:pPr>
              <a:lnSpc>
                <a:spcPct val="90000"/>
              </a:lnSpc>
              <a:spcAft>
                <a:spcPts val="600"/>
              </a:spcAft>
            </a:pPr>
            <a:r>
              <a:rPr lang="en-US" dirty="0"/>
              <a:t>  </a:t>
            </a:r>
          </a:p>
          <a:p>
            <a:pPr>
              <a:lnSpc>
                <a:spcPct val="90000"/>
              </a:lnSpc>
              <a:spcAft>
                <a:spcPts val="600"/>
              </a:spcAft>
            </a:pPr>
            <a:r>
              <a:rPr lang="en-US" dirty="0"/>
              <a:t>1. ¿Sabes lo </a:t>
            </a:r>
            <a:r>
              <a:rPr lang="en-US" dirty="0" err="1"/>
              <a:t>que</a:t>
            </a:r>
            <a:r>
              <a:rPr lang="en-US" dirty="0"/>
              <a:t> es </a:t>
            </a:r>
            <a:r>
              <a:rPr lang="en-US" dirty="0" err="1"/>
              <a:t>una</a:t>
            </a:r>
            <a:r>
              <a:rPr lang="en-US" dirty="0"/>
              <a:t> </a:t>
            </a:r>
            <a:r>
              <a:rPr lang="en-US" dirty="0" err="1"/>
              <a:t>venta</a:t>
            </a:r>
            <a:r>
              <a:rPr lang="en-US" dirty="0"/>
              <a:t>? </a:t>
            </a:r>
          </a:p>
          <a:p>
            <a:pPr>
              <a:lnSpc>
                <a:spcPct val="90000"/>
              </a:lnSpc>
              <a:spcAft>
                <a:spcPts val="600"/>
              </a:spcAft>
            </a:pPr>
            <a:r>
              <a:rPr lang="en-US" dirty="0"/>
              <a:t>2. </a:t>
            </a:r>
            <a:r>
              <a:rPr lang="en-US" dirty="0" err="1"/>
              <a:t>Relaciona</a:t>
            </a:r>
            <a:r>
              <a:rPr lang="en-US" dirty="0"/>
              <a:t> las </a:t>
            </a:r>
            <a:r>
              <a:rPr lang="en-US" dirty="0" err="1"/>
              <a:t>siguientes</a:t>
            </a:r>
            <a:r>
              <a:rPr lang="en-US" dirty="0"/>
              <a:t> </a:t>
            </a:r>
            <a:r>
              <a:rPr lang="en-US" dirty="0" err="1"/>
              <a:t>definiciones</a:t>
            </a:r>
            <a:r>
              <a:rPr lang="en-US" dirty="0"/>
              <a:t> con las </a:t>
            </a:r>
          </a:p>
          <a:p>
            <a:pPr>
              <a:lnSpc>
                <a:spcPct val="90000"/>
              </a:lnSpc>
              <a:spcAft>
                <a:spcPts val="600"/>
              </a:spcAft>
            </a:pPr>
            <a:r>
              <a:rPr lang="en-US" dirty="0"/>
              <a:t>     </a:t>
            </a:r>
            <a:r>
              <a:rPr lang="en-US" dirty="0" err="1"/>
              <a:t>ilustraciones</a:t>
            </a:r>
            <a:r>
              <a:rPr lang="en-US" dirty="0"/>
              <a:t>                                                                                                  </a:t>
            </a:r>
          </a:p>
          <a:p>
            <a:pPr>
              <a:lnSpc>
                <a:spcPct val="90000"/>
              </a:lnSpc>
              <a:spcAft>
                <a:spcPts val="600"/>
              </a:spcAft>
            </a:pPr>
            <a:endParaRPr lang="en-US" dirty="0"/>
          </a:p>
          <a:p>
            <a:pPr>
              <a:lnSpc>
                <a:spcPct val="90000"/>
              </a:lnSpc>
              <a:spcAft>
                <a:spcPts val="600"/>
              </a:spcAft>
            </a:pPr>
            <a:r>
              <a:rPr lang="en-US" dirty="0"/>
              <a:t>3. </a:t>
            </a:r>
            <a:r>
              <a:rPr lang="en-US" dirty="0" err="1"/>
              <a:t>Señala</a:t>
            </a:r>
            <a:r>
              <a:rPr lang="en-US" dirty="0"/>
              <a:t> las </a:t>
            </a:r>
            <a:r>
              <a:rPr lang="en-US" dirty="0" err="1"/>
              <a:t>semejanzas</a:t>
            </a:r>
            <a:r>
              <a:rPr lang="en-US" dirty="0"/>
              <a:t> y </a:t>
            </a:r>
            <a:r>
              <a:rPr lang="en-US" dirty="0" err="1"/>
              <a:t>diferencias</a:t>
            </a:r>
            <a:r>
              <a:rPr lang="en-US" dirty="0"/>
              <a:t> </a:t>
            </a:r>
            <a:r>
              <a:rPr lang="en-US" dirty="0" err="1"/>
              <a:t>que</a:t>
            </a:r>
            <a:r>
              <a:rPr lang="en-US" dirty="0"/>
              <a:t> hay entre </a:t>
            </a:r>
          </a:p>
          <a:p>
            <a:pPr>
              <a:lnSpc>
                <a:spcPct val="90000"/>
              </a:lnSpc>
              <a:spcAft>
                <a:spcPts val="600"/>
              </a:spcAft>
            </a:pPr>
            <a:r>
              <a:rPr lang="en-US" dirty="0"/>
              <a:t>     </a:t>
            </a:r>
            <a:r>
              <a:rPr lang="en-US" dirty="0" err="1"/>
              <a:t>los</a:t>
            </a:r>
            <a:r>
              <a:rPr lang="en-US" dirty="0"/>
              <a:t> dos </a:t>
            </a:r>
            <a:r>
              <a:rPr lang="en-US" dirty="0" err="1"/>
              <a:t>tipos</a:t>
            </a:r>
            <a:r>
              <a:rPr lang="en-US" dirty="0"/>
              <a:t> de </a:t>
            </a:r>
            <a:r>
              <a:rPr lang="en-US" dirty="0" err="1"/>
              <a:t>edificaciones</a:t>
            </a:r>
            <a:r>
              <a:rPr lang="en-US" dirty="0"/>
              <a:t> </a:t>
            </a:r>
          </a:p>
          <a:p>
            <a:pPr>
              <a:lnSpc>
                <a:spcPct val="90000"/>
              </a:lnSpc>
              <a:spcAft>
                <a:spcPts val="600"/>
              </a:spcAft>
            </a:pPr>
            <a:r>
              <a:rPr lang="en-US" dirty="0"/>
              <a:t> </a:t>
            </a:r>
          </a:p>
          <a:p>
            <a:pPr>
              <a:lnSpc>
                <a:spcPct val="90000"/>
              </a:lnSpc>
              <a:spcAft>
                <a:spcPts val="600"/>
              </a:spcAft>
            </a:pPr>
            <a:r>
              <a:rPr lang="en-US" dirty="0"/>
              <a:t> A. </a:t>
            </a:r>
            <a:r>
              <a:rPr lang="en-US" dirty="0" err="1"/>
              <a:t>Edificación</a:t>
            </a:r>
            <a:r>
              <a:rPr lang="en-US" dirty="0"/>
              <a:t> </a:t>
            </a:r>
            <a:r>
              <a:rPr lang="en-US" dirty="0" err="1"/>
              <a:t>fortificada</a:t>
            </a:r>
            <a:r>
              <a:rPr lang="en-US" dirty="0"/>
              <a:t>, </a:t>
            </a:r>
            <a:r>
              <a:rPr lang="en-US" dirty="0" err="1"/>
              <a:t>rodeada</a:t>
            </a:r>
            <a:r>
              <a:rPr lang="en-US" dirty="0"/>
              <a:t> de </a:t>
            </a:r>
            <a:r>
              <a:rPr lang="en-US" dirty="0" err="1"/>
              <a:t>murallas</a:t>
            </a:r>
            <a:r>
              <a:rPr lang="en-US" dirty="0"/>
              <a:t>, </a:t>
            </a:r>
            <a:r>
              <a:rPr lang="en-US" dirty="0" err="1"/>
              <a:t>fosos</a:t>
            </a:r>
            <a:r>
              <a:rPr lang="en-US" dirty="0"/>
              <a:t> y </a:t>
            </a:r>
            <a:r>
              <a:rPr lang="en-US" dirty="0" err="1"/>
              <a:t>otras</a:t>
            </a:r>
            <a:r>
              <a:rPr lang="en-US" dirty="0"/>
              <a:t> </a:t>
            </a:r>
            <a:r>
              <a:rPr lang="en-US" dirty="0" err="1"/>
              <a:t>defensas</a:t>
            </a:r>
            <a:r>
              <a:rPr lang="en-US" dirty="0"/>
              <a:t>, </a:t>
            </a:r>
            <a:r>
              <a:rPr lang="en-US" dirty="0" err="1"/>
              <a:t>generalmente</a:t>
            </a:r>
            <a:r>
              <a:rPr lang="en-US" dirty="0"/>
              <a:t> </a:t>
            </a:r>
            <a:r>
              <a:rPr lang="en-US" dirty="0" err="1"/>
              <a:t>localizado</a:t>
            </a:r>
            <a:r>
              <a:rPr lang="en-US" dirty="0"/>
              <a:t> </a:t>
            </a:r>
            <a:r>
              <a:rPr lang="en-US" dirty="0" err="1"/>
              <a:t>en</a:t>
            </a:r>
            <a:r>
              <a:rPr lang="en-US" dirty="0"/>
              <a:t> zonas </a:t>
            </a:r>
            <a:r>
              <a:rPr lang="en-US" dirty="0" err="1"/>
              <a:t>elevadas</a:t>
            </a:r>
            <a:r>
              <a:rPr lang="en-US" dirty="0"/>
              <a:t> </a:t>
            </a:r>
            <a:r>
              <a:rPr lang="en-US" dirty="0" err="1"/>
              <a:t>cerca</a:t>
            </a:r>
            <a:r>
              <a:rPr lang="en-US" dirty="0"/>
              <a:t> de </a:t>
            </a:r>
            <a:r>
              <a:rPr lang="en-US" dirty="0" err="1"/>
              <a:t>una</a:t>
            </a:r>
            <a:r>
              <a:rPr lang="en-US" dirty="0"/>
              <a:t> población para la defensa y </a:t>
            </a:r>
            <a:r>
              <a:rPr lang="en-US" dirty="0" err="1"/>
              <a:t>protección</a:t>
            </a:r>
            <a:r>
              <a:rPr lang="en-US" dirty="0"/>
              <a:t> de la población.</a:t>
            </a:r>
          </a:p>
          <a:p>
            <a:pPr>
              <a:lnSpc>
                <a:spcPct val="90000"/>
              </a:lnSpc>
              <a:spcAft>
                <a:spcPts val="600"/>
              </a:spcAft>
            </a:pPr>
            <a:endParaRPr lang="en-US" dirty="0"/>
          </a:p>
          <a:p>
            <a:pPr>
              <a:lnSpc>
                <a:spcPct val="90000"/>
              </a:lnSpc>
              <a:spcAft>
                <a:spcPts val="600"/>
              </a:spcAft>
            </a:pPr>
            <a:r>
              <a:rPr lang="en-US" dirty="0"/>
              <a:t>B. Modesto </a:t>
            </a:r>
            <a:r>
              <a:rPr lang="en-US" dirty="0" err="1"/>
              <a:t>establecimiento</a:t>
            </a:r>
            <a:r>
              <a:rPr lang="en-US" dirty="0"/>
              <a:t> de </a:t>
            </a:r>
            <a:r>
              <a:rPr lang="en-US" dirty="0" err="1"/>
              <a:t>alojamiento</a:t>
            </a:r>
            <a:r>
              <a:rPr lang="en-US" dirty="0"/>
              <a:t>, comida y </a:t>
            </a:r>
            <a:r>
              <a:rPr lang="en-US" dirty="0" err="1"/>
              <a:t>venta</a:t>
            </a:r>
            <a:r>
              <a:rPr lang="en-US" dirty="0"/>
              <a:t> de </a:t>
            </a:r>
            <a:r>
              <a:rPr lang="en-US" dirty="0" err="1"/>
              <a:t>provisiones</a:t>
            </a:r>
            <a:r>
              <a:rPr lang="en-US" dirty="0"/>
              <a:t> </a:t>
            </a:r>
            <a:r>
              <a:rPr lang="en-US" dirty="0" err="1"/>
              <a:t>situado</a:t>
            </a:r>
            <a:r>
              <a:rPr lang="en-US" dirty="0"/>
              <a:t> </a:t>
            </a:r>
            <a:r>
              <a:rPr lang="en-US" dirty="0" err="1"/>
              <a:t>en</a:t>
            </a:r>
            <a:r>
              <a:rPr lang="en-US" dirty="0"/>
              <a:t> zonas </a:t>
            </a:r>
            <a:r>
              <a:rPr lang="en-US" dirty="0" err="1"/>
              <a:t>despobladas</a:t>
            </a:r>
            <a:r>
              <a:rPr lang="en-US" dirty="0"/>
              <a:t> de </a:t>
            </a:r>
            <a:r>
              <a:rPr lang="en-US" dirty="0" err="1"/>
              <a:t>los</a:t>
            </a:r>
            <a:r>
              <a:rPr lang="en-US" dirty="0"/>
              <a:t> caminos reales, para el </a:t>
            </a:r>
            <a:r>
              <a:rPr lang="en-US" dirty="0" err="1"/>
              <a:t>descanso</a:t>
            </a:r>
            <a:r>
              <a:rPr lang="en-US" dirty="0"/>
              <a:t>, </a:t>
            </a:r>
            <a:r>
              <a:rPr lang="en-US" dirty="0" err="1"/>
              <a:t>socialización</a:t>
            </a:r>
            <a:r>
              <a:rPr lang="en-US" dirty="0"/>
              <a:t> y </a:t>
            </a:r>
            <a:r>
              <a:rPr lang="en-US" dirty="0" err="1"/>
              <a:t>aprovisionamiento</a:t>
            </a:r>
            <a:r>
              <a:rPr lang="en-US" dirty="0"/>
              <a:t> de </a:t>
            </a:r>
            <a:r>
              <a:rPr lang="en-US" dirty="0" err="1"/>
              <a:t>los</a:t>
            </a:r>
            <a:r>
              <a:rPr lang="en-US" dirty="0"/>
              <a:t> </a:t>
            </a:r>
            <a:r>
              <a:rPr lang="en-US" dirty="0" err="1"/>
              <a:t>viajeros</a:t>
            </a:r>
            <a:r>
              <a:rPr lang="en-US" dirty="0"/>
              <a:t>. </a:t>
            </a:r>
          </a:p>
          <a:p>
            <a:pPr indent="-228600">
              <a:lnSpc>
                <a:spcPct val="90000"/>
              </a:lnSpc>
              <a:spcAft>
                <a:spcPts val="600"/>
              </a:spcAft>
              <a:buFont typeface="Arial" panose="020B0604020202020204" pitchFamily="34" charset="0"/>
              <a:buChar char="•"/>
            </a:pPr>
            <a:endParaRPr lang="en-US" dirty="0"/>
          </a:p>
          <a:p>
            <a:pPr marL="342900" indent="-228600">
              <a:lnSpc>
                <a:spcPct val="90000"/>
              </a:lnSpc>
              <a:spcAft>
                <a:spcPts val="600"/>
              </a:spcAft>
              <a:buFont typeface="Arial" panose="020B0604020202020204" pitchFamily="34" charset="0"/>
              <a:buChar char="•"/>
            </a:pPr>
            <a:endParaRPr lang="en-US"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a:p>
            <a:pPr marL="342900" indent="-228600">
              <a:lnSpc>
                <a:spcPct val="90000"/>
              </a:lnSpc>
              <a:spcAft>
                <a:spcPts val="600"/>
              </a:spcAft>
              <a:buFont typeface="Arial" panose="020B0604020202020204" pitchFamily="34" charset="0"/>
              <a:buChar char="•"/>
            </a:pPr>
            <a:endParaRPr lang="en-US" sz="1100" dirty="0"/>
          </a:p>
        </p:txBody>
      </p:sp>
      <p:pic>
        <p:nvPicPr>
          <p:cNvPr id="8" name="Imagen 7">
            <a:extLst>
              <a:ext uri="{FF2B5EF4-FFF2-40B4-BE49-F238E27FC236}">
                <a16:creationId xmlns:a16="http://schemas.microsoft.com/office/drawing/2014/main" id="{5B59CB6E-5513-CFEE-3A44-875FEE03CC83}"/>
              </a:ext>
            </a:extLst>
          </p:cNvPr>
          <p:cNvPicPr>
            <a:picLocks noChangeAspect="1"/>
          </p:cNvPicPr>
          <p:nvPr/>
        </p:nvPicPr>
        <p:blipFill>
          <a:blip r:embed="rId2"/>
          <a:srcRect l="18685" r="17596" b="-2"/>
          <a:stretch>
            <a:fillRect/>
          </a:stretch>
        </p:blipFill>
        <p:spPr>
          <a:xfrm>
            <a:off x="6108672" y="251928"/>
            <a:ext cx="2566331" cy="2874731"/>
          </a:xfrm>
          <a:prstGeom prst="rect">
            <a:avLst/>
          </a:prstGeom>
        </p:spPr>
      </p:pic>
      <p:pic>
        <p:nvPicPr>
          <p:cNvPr id="4" name="Imagen 3">
            <a:extLst>
              <a:ext uri="{FF2B5EF4-FFF2-40B4-BE49-F238E27FC236}">
                <a16:creationId xmlns:a16="http://schemas.microsoft.com/office/drawing/2014/main" id="{D7E72AC0-D270-1463-C92D-B5AE0D037EB5}"/>
              </a:ext>
            </a:extLst>
          </p:cNvPr>
          <p:cNvPicPr>
            <a:picLocks noChangeAspect="1"/>
          </p:cNvPicPr>
          <p:nvPr/>
        </p:nvPicPr>
        <p:blipFill>
          <a:blip r:embed="rId3"/>
          <a:srcRect l="7237" r="16238" b="5"/>
          <a:stretch>
            <a:fillRect/>
          </a:stretch>
        </p:blipFill>
        <p:spPr>
          <a:xfrm>
            <a:off x="8727898" y="251925"/>
            <a:ext cx="2585919" cy="2874731"/>
          </a:xfrm>
          <a:prstGeom prst="rect">
            <a:avLst/>
          </a:prstGeom>
        </p:spPr>
      </p:pic>
      <p:pic>
        <p:nvPicPr>
          <p:cNvPr id="6" name="Imagen 5">
            <a:extLst>
              <a:ext uri="{FF2B5EF4-FFF2-40B4-BE49-F238E27FC236}">
                <a16:creationId xmlns:a16="http://schemas.microsoft.com/office/drawing/2014/main" id="{97C996EA-0A85-AB58-5E6C-407F22135BAB}"/>
              </a:ext>
            </a:extLst>
          </p:cNvPr>
          <p:cNvPicPr>
            <a:picLocks noChangeAspect="1"/>
          </p:cNvPicPr>
          <p:nvPr/>
        </p:nvPicPr>
        <p:blipFill>
          <a:blip r:embed="rId4"/>
          <a:srcRect t="17460" r="4" b="10013"/>
          <a:stretch>
            <a:fillRect/>
          </a:stretch>
        </p:blipFill>
        <p:spPr>
          <a:xfrm>
            <a:off x="6108672" y="3175982"/>
            <a:ext cx="5205143" cy="3430090"/>
          </a:xfrm>
          <a:prstGeom prst="rect">
            <a:avLst/>
          </a:prstGeom>
        </p:spPr>
      </p:pic>
    </p:spTree>
    <p:extLst>
      <p:ext uri="{BB962C8B-B14F-4D97-AF65-F5344CB8AC3E}">
        <p14:creationId xmlns:p14="http://schemas.microsoft.com/office/powerpoint/2010/main" val="4236504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9225D57-3730-6649-983A-C2BEE4EF433A}"/>
              </a:ext>
            </a:extLst>
          </p:cNvPr>
          <p:cNvSpPr txBox="1"/>
          <p:nvPr/>
        </p:nvSpPr>
        <p:spPr>
          <a:xfrm>
            <a:off x="330200" y="0"/>
            <a:ext cx="6934200" cy="646331"/>
          </a:xfrm>
          <a:prstGeom prst="rect">
            <a:avLst/>
          </a:prstGeom>
          <a:noFill/>
        </p:spPr>
        <p:txBody>
          <a:bodyPr wrap="square" rtlCol="0">
            <a:spAutoFit/>
          </a:bodyPr>
          <a:lstStyle/>
          <a:p>
            <a:r>
              <a:rPr lang="es-ES" dirty="0"/>
              <a:t>La locura texto 2                                                                                                              Lee y responde a las preguntas </a:t>
            </a:r>
          </a:p>
        </p:txBody>
      </p:sp>
      <p:sp>
        <p:nvSpPr>
          <p:cNvPr id="3" name="CuadroTexto 2">
            <a:extLst>
              <a:ext uri="{FF2B5EF4-FFF2-40B4-BE49-F238E27FC236}">
                <a16:creationId xmlns:a16="http://schemas.microsoft.com/office/drawing/2014/main" id="{DEA6E6D7-A967-5A53-B56D-ADD44EBBA80E}"/>
              </a:ext>
            </a:extLst>
          </p:cNvPr>
          <p:cNvSpPr txBox="1"/>
          <p:nvPr/>
        </p:nvSpPr>
        <p:spPr>
          <a:xfrm>
            <a:off x="533400" y="673100"/>
            <a:ext cx="11480800" cy="6740307"/>
          </a:xfrm>
          <a:prstGeom prst="rect">
            <a:avLst/>
          </a:prstGeom>
          <a:noFill/>
        </p:spPr>
        <p:txBody>
          <a:bodyPr wrap="square" rtlCol="0">
            <a:spAutoFit/>
          </a:bodyPr>
          <a:lstStyle/>
          <a:p>
            <a:r>
              <a:rPr lang="es-ES" dirty="0"/>
              <a:t>	Don Quijote anduvo con su caballo todo el día hasta que vio a lo lejos una venta, que fue como si viera una estrella que le encaminara. Pero a llegar se le figuró que la venta era un castillo con sus cuatro torres y chapiteles de luciente plata, sin faltarle su puente levadizo y hondo foso.                                          	                                                 	     	En la puerta había dos mujeres, de las que llaman de la vida, pero que él creyó que eran nobles damas del castillo. También escuchó el sonido de un cuerno, que era el silbato de un cuidador de cerdos, y pensó que era un enano que anunciaba su llegada. El dueño de la venta, que, por ser muy gordo, era muy pacífico, cuando vio la extraña figura de Don Quijote decidió hablarle con prudencia y cortesía. A Don Quijote no le cabía ninguna duda que el ventero era el señor del castillo.                                                                                                                                                               	El ventero le sirvió una cena muy poco apetecible: bacalao mal cocinado y un pan tan negro como sucio. Como Don Quijote no pudo quitarse el casco, era cosa de mucha risa verlo comer, pues no podía comer sin la ayuda de una de las mujeres. </a:t>
            </a:r>
          </a:p>
          <a:p>
            <a:r>
              <a:rPr lang="es-ES" dirty="0"/>
              <a:t>	Después de la cena, se puso de rodillas y le pidió al ventero que lo armara caballero. El ventero, que era un poco socarrón y se había dado cuenta de que su huésped estaba un poco loco, decidió seguirle la corriente.                                               	Para hacerlo más rápido, le dijo que lo importante en la ceremonia era la pescozada y el espaldarazo. Todo se lo creyó́ don Quijote, asegurando que estaba allí́ dispuesto a obedecerle. Usando un libro de cuentas como si fuera una Biblia, un cabo de vela y las dos mujeres como testigos, obligó a Don Quijote a arrodillarse. Entre falsos rezos le dio un buen guantazo en el cuello y un espaldarazo con su propia espada. Acto seguido, una de las "nobles" damas procedió a ceñirle la espada haciendo esfuerzos para no reírse. Al terminar, la buena mujer contuvo la compostura y le deseó toda la suerte del mundo en sus futuras batallas.                                                                                                                                               	Finalmente, Don Quijote, muy contento y “oficialmente” armado caballero, montó en su caballo Rocinante y se fue a buscar aventuras. El ventero, sin pedirle dinero por la cena, se quedó muy aliviado de verlo partir.</a:t>
            </a:r>
          </a:p>
          <a:p>
            <a:r>
              <a:rPr lang="es-ES" dirty="0"/>
              <a:t> </a:t>
            </a:r>
          </a:p>
          <a:p>
            <a:endParaRPr lang="es-ES" dirty="0"/>
          </a:p>
        </p:txBody>
      </p:sp>
    </p:spTree>
    <p:extLst>
      <p:ext uri="{BB962C8B-B14F-4D97-AF65-F5344CB8AC3E}">
        <p14:creationId xmlns:p14="http://schemas.microsoft.com/office/powerpoint/2010/main" val="17994815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686FFB81-4691-1AE4-4038-E3F8285EE71F}"/>
              </a:ext>
            </a:extLst>
          </p:cNvPr>
          <p:cNvSpPr txBox="1"/>
          <p:nvPr/>
        </p:nvSpPr>
        <p:spPr>
          <a:xfrm>
            <a:off x="317500" y="279400"/>
            <a:ext cx="11696700" cy="2308324"/>
          </a:xfrm>
          <a:prstGeom prst="rect">
            <a:avLst/>
          </a:prstGeom>
          <a:noFill/>
        </p:spPr>
        <p:txBody>
          <a:bodyPr wrap="square" rtlCol="0">
            <a:spAutoFit/>
          </a:bodyPr>
          <a:lstStyle/>
          <a:p>
            <a:r>
              <a:rPr lang="es-ES" dirty="0"/>
              <a:t>1. Léxico  Clasifica las siguientes palabras en los tres grupos propuestos:  </a:t>
            </a:r>
          </a:p>
          <a:p>
            <a:r>
              <a:rPr lang="es-ES" dirty="0"/>
              <a:t>     Torres, encaminar, figurarse, espaldarazo, chapiteles, hondo foso, ser socarrón, seguirle la corriente, puente </a:t>
            </a:r>
          </a:p>
          <a:p>
            <a:r>
              <a:rPr lang="es-ES" dirty="0"/>
              <a:t>     levadizo, pescozada, ceñir, guantazo, sentirse aliviado, muralla</a:t>
            </a:r>
          </a:p>
          <a:p>
            <a:r>
              <a:rPr lang="es-ES" dirty="0"/>
              <a:t> </a:t>
            </a:r>
          </a:p>
          <a:p>
            <a:r>
              <a:rPr lang="es-ES" dirty="0"/>
              <a:t>     a. Golpes:</a:t>
            </a:r>
          </a:p>
          <a:p>
            <a:r>
              <a:rPr lang="es-ES" dirty="0"/>
              <a:t>     b. Partes de un castillo:</a:t>
            </a:r>
          </a:p>
          <a:p>
            <a:r>
              <a:rPr lang="es-ES" dirty="0"/>
              <a:t>     c. Verbos:</a:t>
            </a:r>
          </a:p>
          <a:p>
            <a:endParaRPr lang="es-ES" dirty="0"/>
          </a:p>
        </p:txBody>
      </p:sp>
      <p:sp>
        <p:nvSpPr>
          <p:cNvPr id="3" name="CuadroTexto 2">
            <a:extLst>
              <a:ext uri="{FF2B5EF4-FFF2-40B4-BE49-F238E27FC236}">
                <a16:creationId xmlns:a16="http://schemas.microsoft.com/office/drawing/2014/main" id="{1F95CBED-D0BF-66F7-CA6B-896A6D646701}"/>
              </a:ext>
            </a:extLst>
          </p:cNvPr>
          <p:cNvSpPr txBox="1"/>
          <p:nvPr/>
        </p:nvSpPr>
        <p:spPr>
          <a:xfrm>
            <a:off x="317500" y="2587724"/>
            <a:ext cx="11696699" cy="4801314"/>
          </a:xfrm>
          <a:prstGeom prst="rect">
            <a:avLst/>
          </a:prstGeom>
          <a:noFill/>
        </p:spPr>
        <p:txBody>
          <a:bodyPr wrap="square" rtlCol="0">
            <a:spAutoFit/>
          </a:bodyPr>
          <a:lstStyle/>
          <a:p>
            <a:r>
              <a:rPr lang="es-ES" dirty="0"/>
              <a:t>2. Léxico    Relaciona las palabras con su definición </a:t>
            </a:r>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a:p>
            <a:endParaRPr lang="es-ES" dirty="0"/>
          </a:p>
        </p:txBody>
      </p:sp>
      <p:graphicFrame>
        <p:nvGraphicFramePr>
          <p:cNvPr id="5" name="Tabla 4">
            <a:extLst>
              <a:ext uri="{FF2B5EF4-FFF2-40B4-BE49-F238E27FC236}">
                <a16:creationId xmlns:a16="http://schemas.microsoft.com/office/drawing/2014/main" id="{BAE1FBF9-DB51-B142-54A4-E8A0F502A68D}"/>
              </a:ext>
            </a:extLst>
          </p:cNvPr>
          <p:cNvGraphicFramePr>
            <a:graphicFrameLocks noGrp="1"/>
          </p:cNvGraphicFramePr>
          <p:nvPr>
            <p:extLst>
              <p:ext uri="{D42A27DB-BD31-4B8C-83A1-F6EECF244321}">
                <p14:modId xmlns:p14="http://schemas.microsoft.com/office/powerpoint/2010/main" val="1414860780"/>
              </p:ext>
            </p:extLst>
          </p:nvPr>
        </p:nvGraphicFramePr>
        <p:xfrm>
          <a:off x="867104" y="2996948"/>
          <a:ext cx="10184523" cy="3619098"/>
        </p:xfrm>
        <a:graphic>
          <a:graphicData uri="http://schemas.openxmlformats.org/drawingml/2006/table">
            <a:tbl>
              <a:tblPr firstRow="1" firstCol="1" bandRow="1"/>
              <a:tblGrid>
                <a:gridCol w="2771647">
                  <a:extLst>
                    <a:ext uri="{9D8B030D-6E8A-4147-A177-3AD203B41FA5}">
                      <a16:colId xmlns:a16="http://schemas.microsoft.com/office/drawing/2014/main" val="2492166913"/>
                    </a:ext>
                  </a:extLst>
                </a:gridCol>
                <a:gridCol w="481358">
                  <a:extLst>
                    <a:ext uri="{9D8B030D-6E8A-4147-A177-3AD203B41FA5}">
                      <a16:colId xmlns:a16="http://schemas.microsoft.com/office/drawing/2014/main" val="2753594702"/>
                    </a:ext>
                  </a:extLst>
                </a:gridCol>
                <a:gridCol w="6931518">
                  <a:extLst>
                    <a:ext uri="{9D8B030D-6E8A-4147-A177-3AD203B41FA5}">
                      <a16:colId xmlns:a16="http://schemas.microsoft.com/office/drawing/2014/main" val="1957632821"/>
                    </a:ext>
                  </a:extLst>
                </a:gridCol>
              </a:tblGrid>
              <a:tr h="325605">
                <a:tc>
                  <a:txBody>
                    <a:bodyPr/>
                    <a:lstStyle/>
                    <a:p>
                      <a:pPr>
                        <a:buNone/>
                      </a:pPr>
                      <a:r>
                        <a:rPr lang="es-ES" sz="1400">
                          <a:effectLst/>
                          <a:latin typeface="Arial" panose="020B0604020202020204" pitchFamily="34" charset="0"/>
                          <a:ea typeface="Arial" panose="020B0604020202020204" pitchFamily="34" charset="0"/>
                        </a:rPr>
                        <a:t>1. encaminar(se)</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a. Persona que se burla con ironía, sin que se note demasiado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624317595"/>
                  </a:ext>
                </a:extLst>
              </a:tr>
              <a:tr h="325605">
                <a:tc>
                  <a:txBody>
                    <a:bodyPr/>
                    <a:lstStyle/>
                    <a:p>
                      <a:pPr>
                        <a:buNone/>
                      </a:pPr>
                      <a:r>
                        <a:rPr lang="es-ES" sz="1400">
                          <a:effectLst/>
                          <a:latin typeface="Arial" panose="020B0604020202020204" pitchFamily="34" charset="0"/>
                          <a:ea typeface="Arial" panose="020B0604020202020204" pitchFamily="34" charset="0"/>
                        </a:rPr>
                        <a:t>2. figurarse</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b. Torres pequeñas y puntiagudas en lo alto de un edificio o castillo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35065804"/>
                  </a:ext>
                </a:extLst>
              </a:tr>
              <a:tr h="325605">
                <a:tc>
                  <a:txBody>
                    <a:bodyPr/>
                    <a:lstStyle/>
                    <a:p>
                      <a:pPr>
                        <a:buNone/>
                      </a:pPr>
                      <a:r>
                        <a:rPr lang="es-ES" sz="1400" dirty="0">
                          <a:effectLst/>
                          <a:latin typeface="Arial" panose="020B0604020202020204" pitchFamily="34" charset="0"/>
                          <a:ea typeface="Arial" panose="020B0604020202020204" pitchFamily="34" charset="0"/>
                        </a:rPr>
                        <a:t>3. chapiteles</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c. Imaginar o creer algo sin estar completamente seguro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804780860"/>
                  </a:ext>
                </a:extLst>
              </a:tr>
              <a:tr h="325605">
                <a:tc>
                  <a:txBody>
                    <a:bodyPr/>
                    <a:lstStyle/>
                    <a:p>
                      <a:pPr>
                        <a:buNone/>
                      </a:pPr>
                      <a:r>
                        <a:rPr lang="es-ES" sz="1400" dirty="0">
                          <a:effectLst/>
                          <a:latin typeface="Arial" panose="020B0604020202020204" pitchFamily="34" charset="0"/>
                          <a:ea typeface="Arial" panose="020B0604020202020204" pitchFamily="34" charset="0"/>
                        </a:rPr>
                        <a:t>4. hondo foso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d. Dirigirse hacia un lugar, tomar un camino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943000379"/>
                  </a:ext>
                </a:extLst>
              </a:tr>
              <a:tr h="325605">
                <a:tc>
                  <a:txBody>
                    <a:bodyPr/>
                    <a:lstStyle/>
                    <a:p>
                      <a:pPr>
                        <a:buNone/>
                      </a:pPr>
                      <a:r>
                        <a:rPr lang="es-ES" sz="1400" dirty="0">
                          <a:effectLst/>
                          <a:latin typeface="Arial" panose="020B0604020202020204" pitchFamily="34" charset="0"/>
                          <a:ea typeface="Arial" panose="020B0604020202020204" pitchFamily="34" charset="0"/>
                        </a:rPr>
                        <a:t>5. socarrón</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e. Atar o ajustar algo alrededor del cuerpo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3533492652"/>
                  </a:ext>
                </a:extLst>
              </a:tr>
              <a:tr h="325605">
                <a:tc>
                  <a:txBody>
                    <a:bodyPr/>
                    <a:lstStyle/>
                    <a:p>
                      <a:pPr>
                        <a:buNone/>
                      </a:pPr>
                      <a:r>
                        <a:rPr lang="es-ES" sz="1400">
                          <a:effectLst/>
                          <a:latin typeface="Arial" panose="020B0604020202020204" pitchFamily="34" charset="0"/>
                          <a:ea typeface="Arial" panose="020B0604020202020204" pitchFamily="34" charset="0"/>
                        </a:rPr>
                        <a:t>6. seguirle la corriente</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f. Golpe dado con la mano abierta en la cara</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832012571"/>
                  </a:ext>
                </a:extLst>
              </a:tr>
              <a:tr h="325605">
                <a:tc>
                  <a:txBody>
                    <a:bodyPr/>
                    <a:lstStyle/>
                    <a:p>
                      <a:pPr>
                        <a:buNone/>
                      </a:pPr>
                      <a:r>
                        <a:rPr lang="es-ES" sz="1400">
                          <a:effectLst/>
                          <a:latin typeface="Arial" panose="020B0604020202020204" pitchFamily="34" charset="0"/>
                          <a:ea typeface="Arial" panose="020B0604020202020204" pitchFamily="34" charset="0"/>
                        </a:rPr>
                        <a:t>7. pescozada</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g. Que siente tranquilidad después de algo difícil o tenso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778001774"/>
                  </a:ext>
                </a:extLst>
              </a:tr>
              <a:tr h="325605">
                <a:tc>
                  <a:txBody>
                    <a:bodyPr/>
                    <a:lstStyle/>
                    <a:p>
                      <a:pPr>
                        <a:buNone/>
                      </a:pPr>
                      <a:r>
                        <a:rPr lang="es-ES" sz="1400">
                          <a:effectLst/>
                          <a:latin typeface="Arial" panose="020B0604020202020204" pitchFamily="34" charset="0"/>
                          <a:ea typeface="Arial" panose="020B0604020202020204" pitchFamily="34" charset="0"/>
                        </a:rPr>
                        <a:t>8. espaldarazo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h. Golpe en el cuello o la nuca</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09876141"/>
                  </a:ext>
                </a:extLst>
              </a:tr>
              <a:tr h="325605">
                <a:tc>
                  <a:txBody>
                    <a:bodyPr/>
                    <a:lstStyle/>
                    <a:p>
                      <a:pPr>
                        <a:buNone/>
                      </a:pPr>
                      <a:r>
                        <a:rPr lang="es-ES" sz="1400">
                          <a:effectLst/>
                          <a:latin typeface="Arial" panose="020B0604020202020204" pitchFamily="34" charset="0"/>
                          <a:ea typeface="Arial" panose="020B0604020202020204" pitchFamily="34" charset="0"/>
                        </a:rPr>
                        <a:t>9. guantazo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i. Zanja profunda, a veces con agua, alrededor de un castillo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4239367911"/>
                  </a:ext>
                </a:extLst>
              </a:tr>
              <a:tr h="363048">
                <a:tc>
                  <a:txBody>
                    <a:bodyPr/>
                    <a:lstStyle/>
                    <a:p>
                      <a:pPr>
                        <a:buNone/>
                      </a:pPr>
                      <a:r>
                        <a:rPr lang="es-ES" sz="1400">
                          <a:effectLst/>
                          <a:latin typeface="Arial" panose="020B0604020202020204" pitchFamily="34" charset="0"/>
                          <a:ea typeface="Arial" panose="020B0604020202020204" pitchFamily="34" charset="0"/>
                        </a:rPr>
                        <a:t>10. ceñir</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j. Fingir estar de acuerdo con alguien para evitar un conflicto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1915586641"/>
                  </a:ext>
                </a:extLst>
              </a:tr>
              <a:tr h="325605">
                <a:tc>
                  <a:txBody>
                    <a:bodyPr/>
                    <a:lstStyle/>
                    <a:p>
                      <a:pPr>
                        <a:buNone/>
                      </a:pPr>
                      <a:r>
                        <a:rPr lang="es-ES" sz="1400">
                          <a:effectLst/>
                          <a:latin typeface="Arial" panose="020B0604020202020204" pitchFamily="34" charset="0"/>
                          <a:ea typeface="Arial" panose="020B0604020202020204" pitchFamily="34" charset="0"/>
                        </a:rPr>
                        <a:t>11. aliviado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a:effectLst/>
                          <a:latin typeface="Arial" panose="020B0604020202020204" pitchFamily="34" charset="0"/>
                          <a:ea typeface="Arial" panose="020B0604020202020204" pitchFamily="34" charset="0"/>
                        </a:rPr>
                        <a:t>___</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tc>
                  <a:txBody>
                    <a:bodyPr/>
                    <a:lstStyle/>
                    <a:p>
                      <a:pPr>
                        <a:buNone/>
                      </a:pPr>
                      <a:r>
                        <a:rPr lang="es-ES" sz="1400" dirty="0">
                          <a:effectLst/>
                          <a:latin typeface="Arial" panose="020B0604020202020204" pitchFamily="34" charset="0"/>
                          <a:ea typeface="Arial" panose="020B0604020202020204" pitchFamily="34" charset="0"/>
                        </a:rPr>
                        <a:t>k. Golpe en el hombro con la espada para nombrar a alguien caballero</a:t>
                      </a:r>
                    </a:p>
                  </a:txBody>
                  <a:tcPr marL="58173" marR="58173" marT="33242" marB="33242">
                    <a:lnL w="12700" cap="flat" cmpd="sng" algn="ctr">
                      <a:solidFill>
                        <a:srgbClr val="CCCCCC"/>
                      </a:solidFill>
                      <a:prstDash val="solid"/>
                      <a:round/>
                      <a:headEnd type="none" w="med" len="med"/>
                      <a:tailEnd type="none" w="med" len="med"/>
                    </a:lnL>
                    <a:lnR w="12700" cap="flat" cmpd="sng" algn="ctr">
                      <a:solidFill>
                        <a:srgbClr val="CCCCCC"/>
                      </a:solidFill>
                      <a:prstDash val="solid"/>
                      <a:round/>
                      <a:headEnd type="none" w="med" len="med"/>
                      <a:tailEnd type="none" w="med" len="med"/>
                    </a:lnR>
                    <a:lnT w="12700" cap="flat" cmpd="sng" algn="ctr">
                      <a:solidFill>
                        <a:srgbClr val="CCCCCC"/>
                      </a:solidFill>
                      <a:prstDash val="solid"/>
                      <a:round/>
                      <a:headEnd type="none" w="med" len="med"/>
                      <a:tailEnd type="none" w="med" len="med"/>
                    </a:lnT>
                    <a:lnB w="12700" cap="flat" cmpd="sng" algn="ctr">
                      <a:solidFill>
                        <a:srgbClr val="CCCCCC"/>
                      </a:solidFill>
                      <a:prstDash val="solid"/>
                      <a:round/>
                      <a:headEnd type="none" w="med" len="med"/>
                      <a:tailEnd type="none" w="med" len="med"/>
                    </a:lnB>
                    <a:noFill/>
                  </a:tcPr>
                </a:tc>
                <a:extLst>
                  <a:ext uri="{0D108BD9-81ED-4DB2-BD59-A6C34878D82A}">
                    <a16:rowId xmlns:a16="http://schemas.microsoft.com/office/drawing/2014/main" val="2911793163"/>
                  </a:ext>
                </a:extLst>
              </a:tr>
            </a:tbl>
          </a:graphicData>
        </a:graphic>
      </p:graphicFrame>
    </p:spTree>
    <p:extLst>
      <p:ext uri="{BB962C8B-B14F-4D97-AF65-F5344CB8AC3E}">
        <p14:creationId xmlns:p14="http://schemas.microsoft.com/office/powerpoint/2010/main" val="340836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CBD840A-65D9-7E80-E75C-88D947CCE6B3}"/>
              </a:ext>
            </a:extLst>
          </p:cNvPr>
          <p:cNvSpPr txBox="1"/>
          <p:nvPr/>
        </p:nvSpPr>
        <p:spPr>
          <a:xfrm>
            <a:off x="567559" y="1115239"/>
            <a:ext cx="8686800" cy="646331"/>
          </a:xfrm>
          <a:prstGeom prst="rect">
            <a:avLst/>
          </a:prstGeom>
          <a:noFill/>
        </p:spPr>
        <p:txBody>
          <a:bodyPr wrap="square" rtlCol="0">
            <a:spAutoFit/>
          </a:bodyPr>
          <a:lstStyle/>
          <a:p>
            <a:r>
              <a:rPr lang="es-ES" i="1" dirty="0"/>
              <a:t>encaminarse  ·  figurarse  ·  chapiteles  ·  hondo foso  ·  socarrón</a:t>
            </a:r>
            <a:r>
              <a:rPr lang="es-ES" dirty="0"/>
              <a:t> </a:t>
            </a:r>
            <a:r>
              <a:rPr lang="es-ES" i="1" dirty="0"/>
              <a:t>seguir la corriente  ·  pescozada  ·  espaldarazo  ·  guantazo  ·  ceñir  ·  aliviado</a:t>
            </a:r>
            <a:endParaRPr lang="es-ES" dirty="0"/>
          </a:p>
        </p:txBody>
      </p:sp>
      <p:sp>
        <p:nvSpPr>
          <p:cNvPr id="3" name="CuadroTexto 2">
            <a:extLst>
              <a:ext uri="{FF2B5EF4-FFF2-40B4-BE49-F238E27FC236}">
                <a16:creationId xmlns:a16="http://schemas.microsoft.com/office/drawing/2014/main" id="{254C4CCE-C389-EC26-85B2-9F96F84C86B6}"/>
              </a:ext>
            </a:extLst>
          </p:cNvPr>
          <p:cNvSpPr txBox="1"/>
          <p:nvPr/>
        </p:nvSpPr>
        <p:spPr>
          <a:xfrm>
            <a:off x="299545" y="290036"/>
            <a:ext cx="10508155" cy="646331"/>
          </a:xfrm>
          <a:prstGeom prst="rect">
            <a:avLst/>
          </a:prstGeom>
          <a:noFill/>
        </p:spPr>
        <p:txBody>
          <a:bodyPr wrap="square" rtlCol="0">
            <a:spAutoFit/>
          </a:bodyPr>
          <a:lstStyle/>
          <a:p>
            <a:r>
              <a:rPr lang="es-ES" dirty="0"/>
              <a:t>3. Léxico.  Elige la palabra o expresión adecuada para completar las frases,                                                                </a:t>
            </a:r>
          </a:p>
          <a:p>
            <a:r>
              <a:rPr lang="es-ES" dirty="0"/>
              <a:t>     hay dos que no necesitas  </a:t>
            </a:r>
          </a:p>
        </p:txBody>
      </p:sp>
      <p:sp>
        <p:nvSpPr>
          <p:cNvPr id="4" name="CuadroTexto 3">
            <a:extLst>
              <a:ext uri="{FF2B5EF4-FFF2-40B4-BE49-F238E27FC236}">
                <a16:creationId xmlns:a16="http://schemas.microsoft.com/office/drawing/2014/main" id="{87238C09-79A1-07DD-4DFF-929C3EE29C3B}"/>
              </a:ext>
            </a:extLst>
          </p:cNvPr>
          <p:cNvSpPr txBox="1"/>
          <p:nvPr/>
        </p:nvSpPr>
        <p:spPr>
          <a:xfrm>
            <a:off x="812800" y="2132251"/>
            <a:ext cx="8331199" cy="4524315"/>
          </a:xfrm>
          <a:prstGeom prst="rect">
            <a:avLst/>
          </a:prstGeom>
          <a:noFill/>
        </p:spPr>
        <p:txBody>
          <a:bodyPr wrap="square" rtlCol="0">
            <a:spAutoFit/>
          </a:bodyPr>
          <a:lstStyle/>
          <a:p>
            <a:pPr lvl="0"/>
            <a:r>
              <a:rPr lang="es-ES" dirty="0"/>
              <a:t>1. Don Quijote vio las torres del edificio y _____________ que era un castillo con grandes _______________.</a:t>
            </a:r>
          </a:p>
          <a:p>
            <a:pPr lvl="0"/>
            <a:r>
              <a:rPr lang="es-ES" dirty="0"/>
              <a:t>2. El ventero era un hombre ____________: sonreía, pero en realidad se estaba burlando de Don Quijote.</a:t>
            </a:r>
          </a:p>
          <a:p>
            <a:pPr lvl="0"/>
            <a:r>
              <a:rPr lang="es-ES" dirty="0"/>
              <a:t>3. El ventero decidió __________a Don Quijote la ____________para no discutir con él.</a:t>
            </a:r>
          </a:p>
          <a:p>
            <a:pPr lvl="0"/>
            <a:r>
              <a:rPr lang="es-ES" dirty="0"/>
              <a:t>4. La ceremonia terminó cuando una de las mujeres ayudó a ________la espada alrededor de la cintura de Don Quijote.</a:t>
            </a:r>
          </a:p>
          <a:p>
            <a:pPr lvl="0"/>
            <a:r>
              <a:rPr lang="es-ES" dirty="0"/>
              <a:t>5. El caballero recibió el ____________ en el hombro y fue nombrado oficialmente caballero andante.</a:t>
            </a:r>
          </a:p>
          <a:p>
            <a:pPr lvl="0"/>
            <a:r>
              <a:rPr lang="es-ES" dirty="0"/>
              <a:t>6. Cuando Don Quijote se marchó, el ventero se quedó muy ______________de que todo hubiera terminado sin problemas.</a:t>
            </a:r>
          </a:p>
          <a:p>
            <a:pPr lvl="0"/>
            <a:r>
              <a:rPr lang="es-ES" dirty="0"/>
              <a:t>7. Después de caminar mucho, Don Quijote _______________ hacia la venta para pasar la noche.</a:t>
            </a:r>
          </a:p>
          <a:p>
            <a:r>
              <a:rPr lang="es-ES" dirty="0"/>
              <a:t> </a:t>
            </a:r>
          </a:p>
          <a:p>
            <a:endParaRPr lang="es-ES" dirty="0"/>
          </a:p>
        </p:txBody>
      </p:sp>
      <p:pic>
        <p:nvPicPr>
          <p:cNvPr id="7" name="Imagen 6">
            <a:extLst>
              <a:ext uri="{FF2B5EF4-FFF2-40B4-BE49-F238E27FC236}">
                <a16:creationId xmlns:a16="http://schemas.microsoft.com/office/drawing/2014/main" id="{A40F0A73-7CC1-15B0-A5A4-440AF09A10D8}"/>
              </a:ext>
            </a:extLst>
          </p:cNvPr>
          <p:cNvPicPr>
            <a:picLocks noChangeAspect="1"/>
          </p:cNvPicPr>
          <p:nvPr/>
        </p:nvPicPr>
        <p:blipFill>
          <a:blip r:embed="rId2"/>
          <a:stretch>
            <a:fillRect/>
          </a:stretch>
        </p:blipFill>
        <p:spPr>
          <a:xfrm>
            <a:off x="8860221" y="0"/>
            <a:ext cx="3503230" cy="6858000"/>
          </a:xfrm>
          <a:prstGeom prst="rect">
            <a:avLst/>
          </a:prstGeom>
        </p:spPr>
      </p:pic>
      <p:sp>
        <p:nvSpPr>
          <p:cNvPr id="6" name="CuadroTexto 5">
            <a:extLst>
              <a:ext uri="{FF2B5EF4-FFF2-40B4-BE49-F238E27FC236}">
                <a16:creationId xmlns:a16="http://schemas.microsoft.com/office/drawing/2014/main" id="{34EAAB75-A52D-ED10-C61B-928204EA4C5D}"/>
              </a:ext>
            </a:extLst>
          </p:cNvPr>
          <p:cNvSpPr txBox="1"/>
          <p:nvPr/>
        </p:nvSpPr>
        <p:spPr>
          <a:xfrm>
            <a:off x="469899" y="6073001"/>
            <a:ext cx="8331199" cy="646331"/>
          </a:xfrm>
          <a:prstGeom prst="rect">
            <a:avLst/>
          </a:prstGeom>
          <a:noFill/>
        </p:spPr>
        <p:txBody>
          <a:bodyPr wrap="square" rtlCol="0">
            <a:spAutoFit/>
          </a:bodyPr>
          <a:lstStyle/>
          <a:p>
            <a:r>
              <a:rPr lang="es-ES" dirty="0"/>
              <a:t>4. Léxico. Ahora escribe tus propias frases con las palabras anteriores</a:t>
            </a:r>
          </a:p>
          <a:p>
            <a:endParaRPr lang="es-ES" dirty="0"/>
          </a:p>
        </p:txBody>
      </p:sp>
    </p:spTree>
    <p:extLst>
      <p:ext uri="{BB962C8B-B14F-4D97-AF65-F5344CB8AC3E}">
        <p14:creationId xmlns:p14="http://schemas.microsoft.com/office/powerpoint/2010/main" val="3543073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0D83806-2CF3-C450-F191-4F5198458F24}"/>
              </a:ext>
            </a:extLst>
          </p:cNvPr>
          <p:cNvPicPr>
            <a:picLocks noChangeAspect="1"/>
          </p:cNvPicPr>
          <p:nvPr/>
        </p:nvPicPr>
        <p:blipFill>
          <a:blip r:embed="rId2"/>
          <a:srcRect l="21958" r="14470" b="-2"/>
          <a:stretch>
            <a:fillRect/>
          </a:stretch>
        </p:blipFill>
        <p:spPr>
          <a:xfrm>
            <a:off x="3" y="1587"/>
            <a:ext cx="4571997"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CuadroTexto 1">
            <a:extLst>
              <a:ext uri="{FF2B5EF4-FFF2-40B4-BE49-F238E27FC236}">
                <a16:creationId xmlns:a16="http://schemas.microsoft.com/office/drawing/2014/main" id="{05213AB1-C066-61F0-52CB-23742608C6DB}"/>
              </a:ext>
            </a:extLst>
          </p:cNvPr>
          <p:cNvSpPr txBox="1"/>
          <p:nvPr/>
        </p:nvSpPr>
        <p:spPr>
          <a:xfrm>
            <a:off x="4691270" y="236484"/>
            <a:ext cx="7369351" cy="6130978"/>
          </a:xfrm>
          <a:prstGeom prst="rect">
            <a:avLst/>
          </a:prstGeom>
        </p:spPr>
        <p:txBody>
          <a:bodyPr vert="horz" lIns="91440" tIns="45720" rIns="91440" bIns="45720" rtlCol="0">
            <a:normAutofit lnSpcReduction="10000"/>
          </a:bodyPr>
          <a:lstStyle/>
          <a:p>
            <a:pPr>
              <a:lnSpc>
                <a:spcPct val="90000"/>
              </a:lnSpc>
              <a:spcAft>
                <a:spcPts val="600"/>
              </a:spcAft>
            </a:pPr>
            <a:r>
              <a:rPr lang="en-US" dirty="0"/>
              <a:t>5. Oral </a:t>
            </a:r>
            <a:r>
              <a:rPr lang="en-US" dirty="0" err="1"/>
              <a:t>Explica</a:t>
            </a:r>
            <a:r>
              <a:rPr lang="en-US" dirty="0"/>
              <a:t> la </a:t>
            </a:r>
            <a:r>
              <a:rPr lang="en-US" dirty="0" err="1"/>
              <a:t>diferencia</a:t>
            </a:r>
            <a:r>
              <a:rPr lang="en-US" dirty="0"/>
              <a:t> entre lo </a:t>
            </a:r>
            <a:r>
              <a:rPr lang="en-US" dirty="0" err="1"/>
              <a:t>que</a:t>
            </a:r>
            <a:r>
              <a:rPr lang="en-US" dirty="0"/>
              <a:t> </a:t>
            </a:r>
            <a:r>
              <a:rPr lang="en-US" dirty="0" err="1"/>
              <a:t>ve</a:t>
            </a:r>
            <a:r>
              <a:rPr lang="en-US" dirty="0"/>
              <a:t> Don Quijote y la </a:t>
            </a:r>
            <a:r>
              <a:rPr lang="en-US" dirty="0" err="1"/>
              <a:t>realidad</a:t>
            </a:r>
            <a:r>
              <a:rPr lang="en-US" dirty="0"/>
              <a:t> con </a:t>
            </a:r>
            <a:r>
              <a:rPr lang="en-US" dirty="0" err="1"/>
              <a:t>esta</a:t>
            </a:r>
            <a:r>
              <a:rPr lang="en-US" dirty="0"/>
              <a:t> </a:t>
            </a:r>
            <a:r>
              <a:rPr lang="en-US" dirty="0" err="1"/>
              <a:t>tabla</a:t>
            </a:r>
            <a:r>
              <a:rPr lang="en-US" dirty="0"/>
              <a:t>                         </a:t>
            </a:r>
          </a:p>
          <a:p>
            <a:pPr>
              <a:lnSpc>
                <a:spcPct val="90000"/>
              </a:lnSpc>
              <a:spcAft>
                <a:spcPts val="600"/>
              </a:spcAft>
            </a:pPr>
            <a:r>
              <a:rPr lang="en-US" b="1" dirty="0"/>
              <a:t>Lo </a:t>
            </a:r>
            <a:r>
              <a:rPr lang="en-US" b="1" dirty="0" err="1"/>
              <a:t>que</a:t>
            </a:r>
            <a:r>
              <a:rPr lang="en-US" b="1" dirty="0"/>
              <a:t> Don </a:t>
            </a:r>
            <a:r>
              <a:rPr lang="en-US" b="1" dirty="0" err="1"/>
              <a:t>quijote</a:t>
            </a:r>
            <a:r>
              <a:rPr lang="en-US" b="1" dirty="0"/>
              <a:t> </a:t>
            </a:r>
            <a:r>
              <a:rPr lang="en-US" b="1" dirty="0" err="1"/>
              <a:t>ve</a:t>
            </a:r>
            <a:r>
              <a:rPr lang="en-US" b="1" dirty="0"/>
              <a:t>                                      La </a:t>
            </a:r>
            <a:r>
              <a:rPr lang="en-US" b="1" dirty="0" err="1"/>
              <a:t>realidad</a:t>
            </a:r>
            <a:r>
              <a:rPr lang="en-US" b="1" dirty="0"/>
              <a:t>                                                                  </a:t>
            </a:r>
            <a:r>
              <a:rPr lang="en-US" dirty="0"/>
              <a:t>             a. - un </a:t>
            </a:r>
            <a:r>
              <a:rPr lang="en-US" dirty="0" err="1"/>
              <a:t>castillo</a:t>
            </a:r>
            <a:r>
              <a:rPr lang="en-US" dirty="0"/>
              <a:t> con </a:t>
            </a:r>
            <a:r>
              <a:rPr lang="en-US" dirty="0" err="1"/>
              <a:t>torres</a:t>
            </a:r>
            <a:r>
              <a:rPr lang="en-US" dirty="0"/>
              <a:t> y </a:t>
            </a:r>
            <a:r>
              <a:rPr lang="en-US" dirty="0" err="1"/>
              <a:t>chapiteles</a:t>
            </a:r>
            <a:r>
              <a:rPr lang="en-US" dirty="0"/>
              <a:t>       1.-        </a:t>
            </a:r>
          </a:p>
          <a:p>
            <a:pPr>
              <a:lnSpc>
                <a:spcPct val="90000"/>
              </a:lnSpc>
              <a:spcAft>
                <a:spcPts val="600"/>
              </a:spcAft>
            </a:pPr>
            <a:r>
              <a:rPr lang="en-US" dirty="0"/>
              <a:t>b. -                                                                                2. - dos </a:t>
            </a:r>
            <a:r>
              <a:rPr lang="en-US" dirty="0" err="1"/>
              <a:t>mujeres</a:t>
            </a:r>
            <a:r>
              <a:rPr lang="en-US" dirty="0"/>
              <a:t> de la </a:t>
            </a:r>
            <a:r>
              <a:rPr lang="en-US" dirty="0" err="1"/>
              <a:t>vida</a:t>
            </a:r>
            <a:r>
              <a:rPr lang="en-US" dirty="0"/>
              <a:t>                                                             c. - Un </a:t>
            </a:r>
            <a:r>
              <a:rPr lang="en-US" dirty="0" err="1"/>
              <a:t>enano</a:t>
            </a:r>
            <a:r>
              <a:rPr lang="en-US" dirty="0"/>
              <a:t> </a:t>
            </a:r>
            <a:r>
              <a:rPr lang="en-US" dirty="0" err="1"/>
              <a:t>tocando</a:t>
            </a:r>
            <a:r>
              <a:rPr lang="en-US" dirty="0"/>
              <a:t> un </a:t>
            </a:r>
            <a:r>
              <a:rPr lang="en-US" dirty="0" err="1"/>
              <a:t>cuerno</a:t>
            </a:r>
            <a:r>
              <a:rPr lang="en-US" dirty="0"/>
              <a:t>                 3. -                                                                                                                                                                             d. -                                                                                4. - un </a:t>
            </a:r>
            <a:r>
              <a:rPr lang="en-US" dirty="0" err="1"/>
              <a:t>ventero</a:t>
            </a:r>
            <a:endParaRPr lang="en-US" dirty="0"/>
          </a:p>
          <a:p>
            <a:pPr>
              <a:lnSpc>
                <a:spcPct val="90000"/>
              </a:lnSpc>
              <a:spcAft>
                <a:spcPts val="600"/>
              </a:spcAft>
            </a:pPr>
            <a:r>
              <a:rPr lang="en-US" dirty="0"/>
              <a:t>e. - Una </a:t>
            </a:r>
            <a:r>
              <a:rPr lang="en-US" dirty="0" err="1"/>
              <a:t>ceremonia</a:t>
            </a:r>
            <a:r>
              <a:rPr lang="en-US" dirty="0"/>
              <a:t> </a:t>
            </a:r>
            <a:r>
              <a:rPr lang="en-US" dirty="0" err="1"/>
              <a:t>oficial</a:t>
            </a:r>
            <a:r>
              <a:rPr lang="en-US" dirty="0"/>
              <a:t> de caballeros  5. -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6. Oral. Ordena las </a:t>
            </a:r>
            <a:r>
              <a:rPr lang="en-US" dirty="0" err="1"/>
              <a:t>frases</a:t>
            </a:r>
            <a:r>
              <a:rPr lang="en-US" dirty="0"/>
              <a:t> </a:t>
            </a:r>
            <a:r>
              <a:rPr lang="en-US" dirty="0" err="1"/>
              <a:t>tal</a:t>
            </a:r>
            <a:r>
              <a:rPr lang="en-US" dirty="0"/>
              <a:t> </a:t>
            </a:r>
            <a:r>
              <a:rPr lang="en-US" dirty="0" err="1"/>
              <a:t>como</a:t>
            </a:r>
            <a:r>
              <a:rPr lang="en-US" dirty="0"/>
              <a:t> </a:t>
            </a:r>
            <a:r>
              <a:rPr lang="en-US" dirty="0" err="1"/>
              <a:t>aparecen</a:t>
            </a:r>
            <a:r>
              <a:rPr lang="en-US" dirty="0"/>
              <a:t> </a:t>
            </a:r>
            <a:r>
              <a:rPr lang="en-US" dirty="0" err="1"/>
              <a:t>en</a:t>
            </a:r>
            <a:r>
              <a:rPr lang="en-US" dirty="0"/>
              <a:t> el </a:t>
            </a:r>
            <a:r>
              <a:rPr lang="en-US" dirty="0" err="1"/>
              <a:t>texto</a:t>
            </a:r>
            <a:r>
              <a:rPr lang="en-US" dirty="0"/>
              <a:t>.</a:t>
            </a:r>
          </a:p>
          <a:p>
            <a:pPr>
              <a:lnSpc>
                <a:spcPct val="90000"/>
              </a:lnSpc>
              <a:spcAft>
                <a:spcPts val="600"/>
              </a:spcAft>
            </a:pPr>
            <a:r>
              <a:rPr lang="es-ES" dirty="0"/>
              <a:t>     a. Don Quijote no pudo quitarse el casco para cenar</a:t>
            </a:r>
          </a:p>
          <a:p>
            <a:pPr>
              <a:lnSpc>
                <a:spcPct val="90000"/>
              </a:lnSpc>
              <a:spcAft>
                <a:spcPts val="600"/>
              </a:spcAft>
            </a:pPr>
            <a:r>
              <a:rPr lang="es-ES" dirty="0"/>
              <a:t>     b. Vio a lo lejos una venta, que fue como si viera una estrella que le </a:t>
            </a:r>
          </a:p>
          <a:p>
            <a:pPr>
              <a:lnSpc>
                <a:spcPct val="90000"/>
              </a:lnSpc>
              <a:spcAft>
                <a:spcPts val="600"/>
              </a:spcAft>
            </a:pPr>
            <a:r>
              <a:rPr lang="es-ES" dirty="0"/>
              <a:t>          encaminara.</a:t>
            </a:r>
          </a:p>
          <a:p>
            <a:pPr>
              <a:lnSpc>
                <a:spcPct val="90000"/>
              </a:lnSpc>
              <a:spcAft>
                <a:spcPts val="600"/>
              </a:spcAft>
            </a:pPr>
            <a:r>
              <a:rPr lang="es-ES" dirty="0"/>
              <a:t>     c. El Ventero, que era muy socarrón, decidió seguirle la corriente</a:t>
            </a:r>
          </a:p>
          <a:p>
            <a:pPr>
              <a:lnSpc>
                <a:spcPct val="90000"/>
              </a:lnSpc>
              <a:spcAft>
                <a:spcPts val="600"/>
              </a:spcAft>
            </a:pPr>
            <a:r>
              <a:rPr lang="es-ES" dirty="0"/>
              <a:t>     d. Lo importante en la ceremonia era la pescozada y el espaldarazo</a:t>
            </a:r>
          </a:p>
          <a:p>
            <a:pPr>
              <a:lnSpc>
                <a:spcPct val="90000"/>
              </a:lnSpc>
              <a:spcAft>
                <a:spcPts val="600"/>
              </a:spcAft>
            </a:pPr>
            <a:r>
              <a:rPr lang="es-ES" dirty="0"/>
              <a:t>     e. Don Quijote creyó que eran nobles damas del castillo.</a:t>
            </a:r>
          </a:p>
          <a:p>
            <a:pPr>
              <a:lnSpc>
                <a:spcPct val="90000"/>
              </a:lnSpc>
              <a:spcAft>
                <a:spcPts val="600"/>
              </a:spcAft>
            </a:pPr>
            <a:r>
              <a:rPr lang="es-ES" dirty="0"/>
              <a:t>     f.  Se quedó muy aliviado</a:t>
            </a:r>
          </a:p>
          <a:p>
            <a:pPr>
              <a:lnSpc>
                <a:spcPct val="90000"/>
              </a:lnSpc>
              <a:spcAft>
                <a:spcPts val="600"/>
              </a:spcAft>
            </a:pPr>
            <a:r>
              <a:rPr lang="es-ES" dirty="0"/>
              <a:t>     g. Le dio un buen guantazo en el cuello y un espaldarazo con su propia    </a:t>
            </a:r>
          </a:p>
          <a:p>
            <a:pPr>
              <a:lnSpc>
                <a:spcPct val="90000"/>
              </a:lnSpc>
              <a:spcAft>
                <a:spcPts val="600"/>
              </a:spcAft>
            </a:pPr>
            <a:r>
              <a:rPr lang="es-ES" dirty="0"/>
              <a:t>         espada</a:t>
            </a:r>
          </a:p>
          <a:p>
            <a:pPr>
              <a:lnSpc>
                <a:spcPct val="90000"/>
              </a:lnSpc>
              <a:spcAft>
                <a:spcPts val="600"/>
              </a:spcAft>
            </a:pPr>
            <a:r>
              <a:rPr lang="es-ES" dirty="0"/>
              <a:t>     h. El dueño de la venta, que, por ser muy gordo, era muy pacífico</a:t>
            </a:r>
          </a:p>
          <a:p>
            <a:pPr>
              <a:lnSpc>
                <a:spcPct val="90000"/>
              </a:lnSpc>
              <a:spcAft>
                <a:spcPts val="600"/>
              </a:spcAft>
            </a:pPr>
            <a:r>
              <a:rPr lang="es-ES" dirty="0"/>
              <a:t>      </a:t>
            </a:r>
            <a:endParaRPr lang="en-US" dirty="0"/>
          </a:p>
        </p:txBody>
      </p:sp>
    </p:spTree>
    <p:extLst>
      <p:ext uri="{BB962C8B-B14F-4D97-AF65-F5344CB8AC3E}">
        <p14:creationId xmlns:p14="http://schemas.microsoft.com/office/powerpoint/2010/main" val="570852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2AFA490-2C68-EB26-B5FE-8F0DD551F055}"/>
              </a:ext>
            </a:extLst>
          </p:cNvPr>
          <p:cNvSpPr txBox="1"/>
          <p:nvPr/>
        </p:nvSpPr>
        <p:spPr>
          <a:xfrm>
            <a:off x="740979" y="488731"/>
            <a:ext cx="11209283" cy="6740307"/>
          </a:xfrm>
          <a:prstGeom prst="rect">
            <a:avLst/>
          </a:prstGeom>
          <a:noFill/>
        </p:spPr>
        <p:txBody>
          <a:bodyPr wrap="square" rtlCol="0">
            <a:spAutoFit/>
          </a:bodyPr>
          <a:lstStyle/>
          <a:p>
            <a:r>
              <a:rPr lang="es-ES" dirty="0"/>
              <a:t>7. Gramática  ¿Reconoces los pronombres en negrita?  ¿Sabes qué tipo de pronombre son y a quién hacen    </a:t>
            </a:r>
          </a:p>
          <a:p>
            <a:r>
              <a:rPr lang="es-ES" dirty="0"/>
              <a:t>     referencia? </a:t>
            </a:r>
          </a:p>
          <a:p>
            <a:r>
              <a:rPr lang="es-ES" dirty="0"/>
              <a:t>     El Ventero decidió hablar</a:t>
            </a:r>
            <a:r>
              <a:rPr lang="es-ES" b="1" dirty="0"/>
              <a:t>le </a:t>
            </a:r>
            <a:r>
              <a:rPr lang="es-ES" dirty="0"/>
              <a:t>con prudencia y cortesía.</a:t>
            </a:r>
          </a:p>
          <a:p>
            <a:r>
              <a:rPr lang="es-ES" dirty="0"/>
              <a:t>     Era cosa de mucha risa ver</a:t>
            </a:r>
            <a:r>
              <a:rPr lang="es-ES" b="1" dirty="0"/>
              <a:t>lo</a:t>
            </a:r>
            <a:r>
              <a:rPr lang="es-ES" dirty="0"/>
              <a:t> comer</a:t>
            </a:r>
          </a:p>
          <a:p>
            <a:r>
              <a:rPr lang="es-ES" dirty="0"/>
              <a:t>     Ahora rescribe las siguientes frases utilizando los pronombres correspondientes como en el ejemplo. </a:t>
            </a:r>
          </a:p>
          <a:p>
            <a:r>
              <a:rPr lang="es-ES" dirty="0"/>
              <a:t>     1. El Ventero sirvió </a:t>
            </a:r>
            <a:r>
              <a:rPr lang="es-ES" u="sng" dirty="0"/>
              <a:t>a Don Quijote la cena </a:t>
            </a:r>
            <a:r>
              <a:rPr lang="es-ES" dirty="0"/>
              <a:t> </a:t>
            </a:r>
            <a:r>
              <a:rPr lang="en-US" dirty="0"/>
              <a:t>→ </a:t>
            </a:r>
            <a:r>
              <a:rPr lang="en-US" dirty="0">
                <a:solidFill>
                  <a:srgbClr val="FF0000"/>
                </a:solidFill>
              </a:rPr>
              <a:t>El </a:t>
            </a:r>
            <a:r>
              <a:rPr lang="en-US" dirty="0" err="1">
                <a:solidFill>
                  <a:srgbClr val="FF0000"/>
                </a:solidFill>
              </a:rPr>
              <a:t>Ventero</a:t>
            </a:r>
            <a:r>
              <a:rPr lang="en-US" dirty="0">
                <a:solidFill>
                  <a:srgbClr val="FF0000"/>
                </a:solidFill>
              </a:rPr>
              <a:t> se la </a:t>
            </a:r>
            <a:r>
              <a:rPr lang="en-US" dirty="0" err="1">
                <a:solidFill>
                  <a:srgbClr val="FF0000"/>
                </a:solidFill>
              </a:rPr>
              <a:t>sirvió</a:t>
            </a:r>
            <a:r>
              <a:rPr lang="en-US" dirty="0">
                <a:solidFill>
                  <a:srgbClr val="FF0000"/>
                </a:solidFill>
              </a:rPr>
              <a:t> </a:t>
            </a:r>
          </a:p>
          <a:p>
            <a:r>
              <a:rPr lang="en-US" dirty="0"/>
              <a:t>     2. El </a:t>
            </a:r>
            <a:r>
              <a:rPr lang="en-US" dirty="0" err="1"/>
              <a:t>Ventero</a:t>
            </a:r>
            <a:r>
              <a:rPr lang="en-US" dirty="0"/>
              <a:t> </a:t>
            </a:r>
            <a:r>
              <a:rPr lang="en-US" dirty="0" err="1"/>
              <a:t>dió</a:t>
            </a:r>
            <a:r>
              <a:rPr lang="en-US" dirty="0"/>
              <a:t> a Don Quijote un </a:t>
            </a:r>
            <a:r>
              <a:rPr lang="en-US" dirty="0" err="1"/>
              <a:t>guantazo</a:t>
            </a:r>
            <a:r>
              <a:rPr lang="en-US" dirty="0"/>
              <a:t> →</a:t>
            </a:r>
          </a:p>
          <a:p>
            <a:r>
              <a:rPr lang="en-US" dirty="0"/>
              <a:t>     3. Don Quijote </a:t>
            </a:r>
            <a:r>
              <a:rPr lang="en-US" dirty="0" err="1"/>
              <a:t>pidió</a:t>
            </a:r>
            <a:r>
              <a:rPr lang="en-US" dirty="0"/>
              <a:t> al </a:t>
            </a:r>
            <a:r>
              <a:rPr lang="en-US" dirty="0" err="1"/>
              <a:t>Ventero</a:t>
            </a:r>
            <a:r>
              <a:rPr lang="en-US" dirty="0"/>
              <a:t> </a:t>
            </a:r>
            <a:r>
              <a:rPr lang="en-US" dirty="0" err="1"/>
              <a:t>que</a:t>
            </a:r>
            <a:r>
              <a:rPr lang="en-US" dirty="0"/>
              <a:t> le </a:t>
            </a:r>
            <a:r>
              <a:rPr lang="en-US" dirty="0" err="1"/>
              <a:t>armara</a:t>
            </a:r>
            <a:r>
              <a:rPr lang="en-US" dirty="0"/>
              <a:t> caballero →</a:t>
            </a:r>
          </a:p>
          <a:p>
            <a:r>
              <a:rPr lang="en-US" dirty="0"/>
              <a:t>     4. Don Quijote </a:t>
            </a:r>
            <a:r>
              <a:rPr lang="en-US" dirty="0" err="1"/>
              <a:t>creyo</a:t>
            </a:r>
            <a:r>
              <a:rPr lang="en-US" dirty="0"/>
              <a:t> </a:t>
            </a:r>
            <a:r>
              <a:rPr lang="en-US" dirty="0" err="1"/>
              <a:t>todo</a:t>
            </a:r>
            <a:r>
              <a:rPr lang="en-US" dirty="0"/>
              <a:t> lo </a:t>
            </a:r>
            <a:r>
              <a:rPr lang="en-US" dirty="0" err="1"/>
              <a:t>que</a:t>
            </a:r>
            <a:r>
              <a:rPr lang="en-US" dirty="0"/>
              <a:t> el </a:t>
            </a:r>
            <a:r>
              <a:rPr lang="en-US" dirty="0" err="1"/>
              <a:t>Ventero</a:t>
            </a:r>
            <a:r>
              <a:rPr lang="en-US" dirty="0"/>
              <a:t> le </a:t>
            </a:r>
            <a:r>
              <a:rPr lang="en-US" dirty="0" err="1"/>
              <a:t>dijo</a:t>
            </a:r>
            <a:r>
              <a:rPr lang="en-US" dirty="0"/>
              <a:t> →</a:t>
            </a:r>
          </a:p>
          <a:p>
            <a:r>
              <a:rPr lang="en-US" dirty="0"/>
              <a:t>     5. La </a:t>
            </a:r>
            <a:r>
              <a:rPr lang="en-US" dirty="0" err="1"/>
              <a:t>mujer</a:t>
            </a:r>
            <a:r>
              <a:rPr lang="en-US" dirty="0"/>
              <a:t> </a:t>
            </a:r>
            <a:r>
              <a:rPr lang="en-US" dirty="0" err="1"/>
              <a:t>deseo</a:t>
            </a:r>
            <a:r>
              <a:rPr lang="en-US" dirty="0"/>
              <a:t> a Don Quijote </a:t>
            </a:r>
            <a:r>
              <a:rPr lang="en-US" dirty="0" err="1"/>
              <a:t>mucha</a:t>
            </a:r>
            <a:r>
              <a:rPr lang="en-US" dirty="0"/>
              <a:t> suerte →</a:t>
            </a:r>
          </a:p>
          <a:p>
            <a:endParaRPr lang="en-US" dirty="0"/>
          </a:p>
          <a:p>
            <a:endParaRPr lang="en-US" dirty="0"/>
          </a:p>
          <a:p>
            <a:r>
              <a:rPr lang="en-US" dirty="0"/>
              <a:t>8. </a:t>
            </a:r>
            <a:r>
              <a:rPr lang="en-US" dirty="0" err="1"/>
              <a:t>Gramática</a:t>
            </a:r>
            <a:r>
              <a:rPr lang="en-US" dirty="0"/>
              <a:t>  ¿</a:t>
            </a:r>
            <a:r>
              <a:rPr lang="en-US" dirty="0" err="1"/>
              <a:t>Conoces</a:t>
            </a:r>
            <a:r>
              <a:rPr lang="en-US" dirty="0"/>
              <a:t> la </a:t>
            </a:r>
            <a:r>
              <a:rPr lang="en-US" dirty="0" err="1"/>
              <a:t>estructura</a:t>
            </a:r>
            <a:r>
              <a:rPr lang="en-US" dirty="0"/>
              <a:t> </a:t>
            </a:r>
            <a:r>
              <a:rPr lang="en-US" dirty="0" err="1"/>
              <a:t>subrayada</a:t>
            </a:r>
            <a:r>
              <a:rPr lang="en-US" dirty="0"/>
              <a:t>? ¿</a:t>
            </a:r>
            <a:r>
              <a:rPr lang="en-US" dirty="0" err="1"/>
              <a:t>qué</a:t>
            </a:r>
            <a:r>
              <a:rPr lang="en-US" dirty="0"/>
              <a:t> </a:t>
            </a:r>
            <a:r>
              <a:rPr lang="en-US" dirty="0" err="1"/>
              <a:t>tiempo</a:t>
            </a:r>
            <a:r>
              <a:rPr lang="en-US" dirty="0"/>
              <a:t> verbal </a:t>
            </a:r>
            <a:r>
              <a:rPr lang="en-US" dirty="0" err="1"/>
              <a:t>utiliza</a:t>
            </a:r>
            <a:r>
              <a:rPr lang="en-US" dirty="0"/>
              <a:t>? ¿Lo </a:t>
            </a:r>
            <a:r>
              <a:rPr lang="en-US" dirty="0" err="1"/>
              <a:t>utlizamos</a:t>
            </a:r>
            <a:r>
              <a:rPr lang="en-US" dirty="0"/>
              <a:t> para </a:t>
            </a:r>
            <a:r>
              <a:rPr lang="en-US" dirty="0" err="1"/>
              <a:t>hacer</a:t>
            </a:r>
            <a:r>
              <a:rPr lang="en-US" dirty="0"/>
              <a:t> </a:t>
            </a:r>
          </a:p>
          <a:p>
            <a:r>
              <a:rPr lang="en-US" dirty="0"/>
              <a:t>     </a:t>
            </a:r>
            <a:r>
              <a:rPr lang="en-US" dirty="0" err="1"/>
              <a:t>comparaciones</a:t>
            </a:r>
            <a:r>
              <a:rPr lang="en-US" dirty="0"/>
              <a:t> reales o </a:t>
            </a:r>
            <a:r>
              <a:rPr lang="en-US" dirty="0" err="1"/>
              <a:t>irreales</a:t>
            </a:r>
            <a:r>
              <a:rPr lang="en-US" dirty="0"/>
              <a:t>? </a:t>
            </a:r>
          </a:p>
          <a:p>
            <a:r>
              <a:rPr lang="en-US" dirty="0"/>
              <a:t>     El </a:t>
            </a:r>
            <a:r>
              <a:rPr lang="en-US" dirty="0" err="1"/>
              <a:t>ventero</a:t>
            </a:r>
            <a:r>
              <a:rPr lang="en-US" dirty="0"/>
              <a:t> </a:t>
            </a:r>
            <a:r>
              <a:rPr lang="en-US" dirty="0" err="1"/>
              <a:t>uso</a:t>
            </a:r>
            <a:r>
              <a:rPr lang="en-US" dirty="0"/>
              <a:t> un </a:t>
            </a:r>
            <a:r>
              <a:rPr lang="en-US" dirty="0" err="1"/>
              <a:t>libro</a:t>
            </a:r>
            <a:r>
              <a:rPr lang="en-US" dirty="0"/>
              <a:t> de </a:t>
            </a:r>
            <a:r>
              <a:rPr lang="en-US" dirty="0" err="1"/>
              <a:t>cuentas</a:t>
            </a:r>
            <a:r>
              <a:rPr lang="en-US" dirty="0"/>
              <a:t> </a:t>
            </a:r>
            <a:r>
              <a:rPr lang="en-US" b="1" u="sng" dirty="0" err="1"/>
              <a:t>como</a:t>
            </a:r>
            <a:r>
              <a:rPr lang="en-US" b="1" u="sng" dirty="0"/>
              <a:t> </a:t>
            </a:r>
            <a:r>
              <a:rPr lang="en-US" b="1" u="sng" dirty="0" err="1"/>
              <a:t>si</a:t>
            </a:r>
            <a:r>
              <a:rPr lang="en-US" b="1" u="sng" dirty="0"/>
              <a:t> fuera </a:t>
            </a:r>
            <a:r>
              <a:rPr lang="en-US" dirty="0" err="1"/>
              <a:t>una</a:t>
            </a:r>
            <a:r>
              <a:rPr lang="en-US" dirty="0"/>
              <a:t> biblia </a:t>
            </a:r>
          </a:p>
          <a:p>
            <a:r>
              <a:rPr lang="en-US" dirty="0"/>
              <a:t>     </a:t>
            </a:r>
          </a:p>
          <a:p>
            <a:r>
              <a:rPr lang="en-US" dirty="0"/>
              <a:t>     </a:t>
            </a:r>
            <a:r>
              <a:rPr lang="es-ES" dirty="0"/>
              <a:t>Completa las frases con «como si» y el verbo conjugado (en imperfecto de subjuntivo)</a:t>
            </a:r>
          </a:p>
          <a:p>
            <a:pPr lvl="0"/>
            <a:r>
              <a:rPr lang="es-ES" dirty="0"/>
              <a:t>     1. El ventero rezó _______________ (leer) un texto sagrado.</a:t>
            </a:r>
          </a:p>
          <a:p>
            <a:pPr lvl="0"/>
            <a:r>
              <a:rPr lang="es-ES" dirty="0"/>
              <a:t>     2. Don Quijote trató al ventero _______________ (ser) el señor del castillo.</a:t>
            </a:r>
          </a:p>
          <a:p>
            <a:pPr lvl="0"/>
            <a:r>
              <a:rPr lang="es-ES" dirty="0"/>
              <a:t>     3. Don Quijote cuando vio la venta fue _____________ (ver) una estrella</a:t>
            </a:r>
          </a:p>
          <a:p>
            <a:pPr lvl="0"/>
            <a:r>
              <a:rPr lang="es-ES" dirty="0"/>
              <a:t>     4. Don Quijote escuchó el silbato _______________ (ser) el cuerno de un enano que anunciaba su llegada.</a:t>
            </a:r>
          </a:p>
          <a:p>
            <a:pPr lvl="0"/>
            <a:r>
              <a:rPr lang="es-ES" dirty="0"/>
              <a:t>     5. Don Quijote salió de venta a buscar aventuras ______________ (ser) realmente un caballero</a:t>
            </a:r>
          </a:p>
          <a:p>
            <a:endParaRPr lang="es-ES" dirty="0"/>
          </a:p>
          <a:p>
            <a:endParaRPr lang="es-ES" dirty="0"/>
          </a:p>
        </p:txBody>
      </p:sp>
    </p:spTree>
    <p:extLst>
      <p:ext uri="{BB962C8B-B14F-4D97-AF65-F5344CB8AC3E}">
        <p14:creationId xmlns:p14="http://schemas.microsoft.com/office/powerpoint/2010/main" val="15603240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43E54FE9-DF33-8CED-F3D4-06DB9943970A}"/>
              </a:ext>
            </a:extLst>
          </p:cNvPr>
          <p:cNvPicPr>
            <a:picLocks noChangeAspect="1"/>
          </p:cNvPicPr>
          <p:nvPr/>
        </p:nvPicPr>
        <p:blipFill>
          <a:blip r:embed="rId2"/>
          <a:srcRect b="807"/>
          <a:stretch>
            <a:fillRect/>
          </a:stretch>
        </p:blipFill>
        <p:spPr>
          <a:xfrm>
            <a:off x="-876299" y="10"/>
            <a:ext cx="5803899"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uadroTexto 2">
            <a:extLst>
              <a:ext uri="{FF2B5EF4-FFF2-40B4-BE49-F238E27FC236}">
                <a16:creationId xmlns:a16="http://schemas.microsoft.com/office/drawing/2014/main" id="{FDF02FF2-9127-9DA9-C1EF-F714034E4F4C}"/>
              </a:ext>
            </a:extLst>
          </p:cNvPr>
          <p:cNvSpPr txBox="1"/>
          <p:nvPr/>
        </p:nvSpPr>
        <p:spPr>
          <a:xfrm>
            <a:off x="4927600" y="279400"/>
            <a:ext cx="7261351" cy="5897563"/>
          </a:xfrm>
          <a:prstGeom prst="rect">
            <a:avLst/>
          </a:prstGeom>
        </p:spPr>
        <p:txBody>
          <a:bodyPr vert="horz" lIns="91440" tIns="45720" rIns="91440" bIns="45720" rtlCol="0">
            <a:noAutofit/>
          </a:bodyPr>
          <a:lstStyle/>
          <a:p>
            <a:pPr>
              <a:lnSpc>
                <a:spcPct val="90000"/>
              </a:lnSpc>
              <a:spcAft>
                <a:spcPts val="600"/>
              </a:spcAft>
            </a:pPr>
            <a:r>
              <a:rPr lang="en-US" dirty="0"/>
              <a:t>9. Oral / </a:t>
            </a:r>
            <a:r>
              <a:rPr lang="en-US" dirty="0" err="1"/>
              <a:t>escrita</a:t>
            </a:r>
            <a:r>
              <a:rPr lang="en-US" dirty="0"/>
              <a:t>. </a:t>
            </a:r>
            <a:r>
              <a:rPr lang="en-US" dirty="0" err="1"/>
              <a:t>Contesta</a:t>
            </a:r>
            <a:r>
              <a:rPr lang="en-US" dirty="0"/>
              <a:t> con </a:t>
            </a:r>
            <a:r>
              <a:rPr lang="en-US" dirty="0" err="1"/>
              <a:t>frases</a:t>
            </a:r>
            <a:r>
              <a:rPr lang="en-US" dirty="0"/>
              <a:t> </a:t>
            </a:r>
            <a:r>
              <a:rPr lang="en-US" dirty="0" err="1"/>
              <a:t>completas</a:t>
            </a:r>
            <a:r>
              <a:rPr lang="en-US" dirty="0"/>
              <a:t> a las </a:t>
            </a:r>
            <a:r>
              <a:rPr lang="en-US" dirty="0" err="1"/>
              <a:t>siguientes</a:t>
            </a:r>
            <a:r>
              <a:rPr lang="en-US" dirty="0"/>
              <a:t> </a:t>
            </a:r>
            <a:r>
              <a:rPr lang="en-US" dirty="0" err="1"/>
              <a:t>preguntas</a:t>
            </a:r>
            <a:r>
              <a:rPr lang="en-US" dirty="0"/>
              <a:t>: </a:t>
            </a:r>
          </a:p>
          <a:p>
            <a:pPr>
              <a:lnSpc>
                <a:spcPct val="90000"/>
              </a:lnSpc>
              <a:spcAft>
                <a:spcPts val="600"/>
              </a:spcAft>
            </a:pPr>
            <a:r>
              <a:rPr lang="en-US" dirty="0"/>
              <a:t>     1. ¿Por </a:t>
            </a:r>
            <a:r>
              <a:rPr lang="en-US" dirty="0" err="1"/>
              <a:t>qué</a:t>
            </a:r>
            <a:r>
              <a:rPr lang="en-US" dirty="0"/>
              <a:t> el </a:t>
            </a:r>
            <a:r>
              <a:rPr lang="en-US" dirty="0" err="1"/>
              <a:t>ventero</a:t>
            </a:r>
            <a:r>
              <a:rPr lang="en-US" dirty="0"/>
              <a:t> </a:t>
            </a:r>
            <a:r>
              <a:rPr lang="en-US" dirty="0" err="1"/>
              <a:t>decidió</a:t>
            </a:r>
            <a:r>
              <a:rPr lang="en-US" dirty="0"/>
              <a:t> "</a:t>
            </a:r>
            <a:r>
              <a:rPr lang="en-US" dirty="0" err="1"/>
              <a:t>seguirle</a:t>
            </a:r>
            <a:r>
              <a:rPr lang="en-US" dirty="0"/>
              <a:t> la </a:t>
            </a:r>
            <a:r>
              <a:rPr lang="en-US" dirty="0" err="1"/>
              <a:t>corriente</a:t>
            </a:r>
            <a:r>
              <a:rPr lang="en-US" dirty="0"/>
              <a:t>" a Don Quijote </a:t>
            </a:r>
            <a:r>
              <a:rPr lang="en-US" dirty="0" err="1"/>
              <a:t>en</a:t>
            </a:r>
            <a:r>
              <a:rPr lang="en-US" dirty="0"/>
              <a:t> </a:t>
            </a:r>
          </a:p>
          <a:p>
            <a:pPr>
              <a:lnSpc>
                <a:spcPct val="90000"/>
              </a:lnSpc>
              <a:spcAft>
                <a:spcPts val="600"/>
              </a:spcAft>
            </a:pPr>
            <a:r>
              <a:rPr lang="en-US" dirty="0"/>
              <a:t>           </a:t>
            </a:r>
            <a:r>
              <a:rPr lang="en-US" dirty="0" err="1"/>
              <a:t>lugar</a:t>
            </a:r>
            <a:r>
              <a:rPr lang="en-US" dirty="0"/>
              <a:t> de </a:t>
            </a:r>
            <a:r>
              <a:rPr lang="en-US" dirty="0" err="1"/>
              <a:t>contradecirlo</a:t>
            </a:r>
            <a:r>
              <a:rPr lang="en-US" dirty="0"/>
              <a:t>, </a:t>
            </a:r>
            <a:r>
              <a:rPr lang="en-US" dirty="0" err="1"/>
              <a:t>actuó</a:t>
            </a:r>
            <a:r>
              <a:rPr lang="en-US" dirty="0"/>
              <a:t>   </a:t>
            </a:r>
            <a:r>
              <a:rPr lang="en-US" dirty="0" err="1"/>
              <a:t>correctamentamente</a:t>
            </a:r>
            <a:r>
              <a:rPr lang="en-US" dirty="0"/>
              <a:t>?</a:t>
            </a:r>
          </a:p>
          <a:p>
            <a:pPr>
              <a:lnSpc>
                <a:spcPct val="90000"/>
              </a:lnSpc>
              <a:spcAft>
                <a:spcPts val="600"/>
              </a:spcAft>
            </a:pPr>
            <a:r>
              <a:rPr lang="en-US" dirty="0"/>
              <a:t>     2. </a:t>
            </a:r>
            <a:r>
              <a:rPr lang="en-US" dirty="0" err="1"/>
              <a:t>Explica</a:t>
            </a:r>
            <a:r>
              <a:rPr lang="en-US" dirty="0"/>
              <a:t> </a:t>
            </a:r>
            <a:r>
              <a:rPr lang="en-US" dirty="0" err="1"/>
              <a:t>por</a:t>
            </a:r>
            <a:r>
              <a:rPr lang="en-US" dirty="0"/>
              <a:t> </a:t>
            </a:r>
            <a:r>
              <a:rPr lang="en-US" dirty="0" err="1"/>
              <a:t>qué</a:t>
            </a:r>
            <a:r>
              <a:rPr lang="en-US" dirty="0"/>
              <a:t> la </a:t>
            </a:r>
            <a:r>
              <a:rPr lang="en-US" dirty="0" err="1"/>
              <a:t>cena</a:t>
            </a:r>
            <a:r>
              <a:rPr lang="en-US" dirty="0"/>
              <a:t> de Don Quijote </a:t>
            </a:r>
            <a:r>
              <a:rPr lang="en-US" dirty="0" err="1"/>
              <a:t>fue</a:t>
            </a:r>
            <a:r>
              <a:rPr lang="en-US" dirty="0"/>
              <a:t> </a:t>
            </a:r>
            <a:r>
              <a:rPr lang="en-US" dirty="0" err="1"/>
              <a:t>una</a:t>
            </a:r>
            <a:r>
              <a:rPr lang="en-US" dirty="0"/>
              <a:t> </a:t>
            </a:r>
            <a:r>
              <a:rPr lang="en-US" dirty="0" err="1"/>
              <a:t>escena</a:t>
            </a:r>
            <a:r>
              <a:rPr lang="en-US" dirty="0"/>
              <a:t> </a:t>
            </a:r>
            <a:r>
              <a:rPr lang="en-US" dirty="0" err="1"/>
              <a:t>cómica</a:t>
            </a:r>
            <a:r>
              <a:rPr lang="en-US" dirty="0"/>
              <a:t> o </a:t>
            </a:r>
          </a:p>
          <a:p>
            <a:pPr>
              <a:lnSpc>
                <a:spcPct val="90000"/>
              </a:lnSpc>
              <a:spcAft>
                <a:spcPts val="600"/>
              </a:spcAft>
            </a:pPr>
            <a:r>
              <a:rPr lang="en-US" dirty="0"/>
              <a:t>          "de </a:t>
            </a:r>
            <a:r>
              <a:rPr lang="en-US" dirty="0" err="1"/>
              <a:t>mucha</a:t>
            </a:r>
            <a:r>
              <a:rPr lang="en-US" dirty="0"/>
              <a:t> </a:t>
            </a:r>
            <a:r>
              <a:rPr lang="en-US" dirty="0" err="1"/>
              <a:t>risa</a:t>
            </a:r>
            <a:r>
              <a:rPr lang="en-US" dirty="0"/>
              <a:t>".</a:t>
            </a:r>
          </a:p>
          <a:p>
            <a:pPr>
              <a:lnSpc>
                <a:spcPct val="90000"/>
              </a:lnSpc>
              <a:spcAft>
                <a:spcPts val="600"/>
              </a:spcAft>
            </a:pPr>
            <a:r>
              <a:rPr lang="en-US" dirty="0"/>
              <a:t>     3. ¿</a:t>
            </a:r>
            <a:r>
              <a:rPr lang="en-US" dirty="0" err="1"/>
              <a:t>Qué</a:t>
            </a:r>
            <a:r>
              <a:rPr lang="en-US" dirty="0"/>
              <a:t> </a:t>
            </a:r>
            <a:r>
              <a:rPr lang="en-US" dirty="0" err="1"/>
              <a:t>elementos</a:t>
            </a:r>
            <a:r>
              <a:rPr lang="en-US" dirty="0"/>
              <a:t> </a:t>
            </a:r>
            <a:r>
              <a:rPr lang="en-US" dirty="0" err="1"/>
              <a:t>usó</a:t>
            </a:r>
            <a:r>
              <a:rPr lang="en-US" dirty="0"/>
              <a:t> el </a:t>
            </a:r>
            <a:r>
              <a:rPr lang="en-US" dirty="0" err="1"/>
              <a:t>ventero</a:t>
            </a:r>
            <a:r>
              <a:rPr lang="en-US" dirty="0"/>
              <a:t> para </a:t>
            </a:r>
            <a:r>
              <a:rPr lang="en-US" dirty="0" err="1"/>
              <a:t>fingir</a:t>
            </a:r>
            <a:r>
              <a:rPr lang="en-US" dirty="0"/>
              <a:t> la </a:t>
            </a:r>
            <a:r>
              <a:rPr lang="en-US" dirty="0" err="1"/>
              <a:t>ceremonia</a:t>
            </a:r>
            <a:r>
              <a:rPr lang="en-US" dirty="0"/>
              <a:t>?</a:t>
            </a:r>
          </a:p>
          <a:p>
            <a:pPr>
              <a:lnSpc>
                <a:spcPct val="90000"/>
              </a:lnSpc>
              <a:spcAft>
                <a:spcPts val="600"/>
              </a:spcAft>
            </a:pPr>
            <a:r>
              <a:rPr lang="en-US" dirty="0"/>
              <a:t>     4. Al final, ¿</a:t>
            </a:r>
            <a:r>
              <a:rPr lang="en-US" dirty="0" err="1"/>
              <a:t>por</a:t>
            </a:r>
            <a:r>
              <a:rPr lang="en-US" dirty="0"/>
              <a:t> </a:t>
            </a:r>
            <a:r>
              <a:rPr lang="en-US" dirty="0" err="1"/>
              <a:t>qué</a:t>
            </a:r>
            <a:r>
              <a:rPr lang="en-US" dirty="0"/>
              <a:t> </a:t>
            </a:r>
            <a:r>
              <a:rPr lang="en-US" dirty="0" err="1"/>
              <a:t>crees</a:t>
            </a:r>
            <a:r>
              <a:rPr lang="en-US" dirty="0"/>
              <a:t> </a:t>
            </a:r>
            <a:r>
              <a:rPr lang="en-US" dirty="0" err="1"/>
              <a:t>que</a:t>
            </a:r>
            <a:r>
              <a:rPr lang="en-US" dirty="0"/>
              <a:t> el </a:t>
            </a:r>
            <a:r>
              <a:rPr lang="en-US" dirty="0" err="1"/>
              <a:t>ventero</a:t>
            </a:r>
            <a:r>
              <a:rPr lang="en-US" dirty="0"/>
              <a:t> no le </a:t>
            </a:r>
            <a:r>
              <a:rPr lang="en-US" dirty="0" err="1"/>
              <a:t>cobró</a:t>
            </a:r>
            <a:r>
              <a:rPr lang="en-US" dirty="0"/>
              <a:t> el dinero de la </a:t>
            </a:r>
          </a:p>
          <a:p>
            <a:pPr>
              <a:lnSpc>
                <a:spcPct val="90000"/>
              </a:lnSpc>
              <a:spcAft>
                <a:spcPts val="600"/>
              </a:spcAft>
            </a:pPr>
            <a:r>
              <a:rPr lang="en-US" dirty="0"/>
              <a:t>      </a:t>
            </a:r>
            <a:r>
              <a:rPr lang="en-US" dirty="0" err="1"/>
              <a:t>cena</a:t>
            </a:r>
            <a:r>
              <a:rPr lang="en-US" dirty="0"/>
              <a:t> a Don Quijote y se </a:t>
            </a:r>
            <a:r>
              <a:rPr lang="en-US" dirty="0" err="1"/>
              <a:t>sintió</a:t>
            </a:r>
            <a:r>
              <a:rPr lang="en-US" dirty="0"/>
              <a:t> </a:t>
            </a:r>
            <a:r>
              <a:rPr lang="en-US" dirty="0" err="1"/>
              <a:t>aliviado</a:t>
            </a:r>
            <a:r>
              <a:rPr lang="en-US" dirty="0"/>
              <a:t>?</a:t>
            </a:r>
          </a:p>
          <a:p>
            <a:pPr>
              <a:lnSpc>
                <a:spcPct val="90000"/>
              </a:lnSpc>
              <a:spcAft>
                <a:spcPts val="600"/>
              </a:spcAft>
            </a:pPr>
            <a:endParaRPr lang="en-US" dirty="0"/>
          </a:p>
          <a:p>
            <a:pPr>
              <a:lnSpc>
                <a:spcPct val="90000"/>
              </a:lnSpc>
              <a:spcAft>
                <a:spcPts val="600"/>
              </a:spcAft>
            </a:pPr>
            <a:r>
              <a:rPr lang="en-US" dirty="0"/>
              <a:t>10. Tarea final. </a:t>
            </a:r>
            <a:r>
              <a:rPr lang="en-US" dirty="0" err="1"/>
              <a:t>Escrita</a:t>
            </a:r>
            <a:r>
              <a:rPr lang="en-US" dirty="0"/>
              <a:t>. Escribe un </a:t>
            </a:r>
            <a:r>
              <a:rPr lang="en-US" dirty="0" err="1"/>
              <a:t>diario</a:t>
            </a:r>
            <a:r>
              <a:rPr lang="en-US" dirty="0"/>
              <a:t> </a:t>
            </a:r>
            <a:r>
              <a:rPr lang="en-US" dirty="0" err="1"/>
              <a:t>como</a:t>
            </a:r>
            <a:r>
              <a:rPr lang="en-US" dirty="0"/>
              <a:t> </a:t>
            </a:r>
            <a:r>
              <a:rPr lang="en-US" dirty="0" err="1"/>
              <a:t>si</a:t>
            </a:r>
            <a:r>
              <a:rPr lang="en-US" dirty="0"/>
              <a:t> </a:t>
            </a:r>
            <a:r>
              <a:rPr lang="en-US" dirty="0" err="1"/>
              <a:t>fueras</a:t>
            </a:r>
            <a:r>
              <a:rPr lang="en-US" dirty="0"/>
              <a:t> el </a:t>
            </a:r>
            <a:r>
              <a:rPr lang="en-US" dirty="0" err="1"/>
              <a:t>ventero</a:t>
            </a:r>
            <a:r>
              <a:rPr lang="en-US" dirty="0"/>
              <a:t>,            </a:t>
            </a:r>
          </a:p>
          <a:p>
            <a:pPr>
              <a:lnSpc>
                <a:spcPct val="90000"/>
              </a:lnSpc>
              <a:spcAft>
                <a:spcPts val="600"/>
              </a:spcAft>
            </a:pPr>
            <a:r>
              <a:rPr lang="en-US" dirty="0"/>
              <a:t>        </a:t>
            </a:r>
            <a:r>
              <a:rPr lang="en-US" dirty="0" err="1"/>
              <a:t>contando</a:t>
            </a:r>
            <a:r>
              <a:rPr lang="en-US" dirty="0"/>
              <a:t> lo </a:t>
            </a:r>
            <a:r>
              <a:rPr lang="en-US" dirty="0" err="1"/>
              <a:t>que</a:t>
            </a:r>
            <a:r>
              <a:rPr lang="en-US" dirty="0"/>
              <a:t> </a:t>
            </a:r>
            <a:r>
              <a:rPr lang="en-US" dirty="0" err="1"/>
              <a:t>te</a:t>
            </a:r>
            <a:r>
              <a:rPr lang="en-US" dirty="0"/>
              <a:t> ha </a:t>
            </a:r>
            <a:r>
              <a:rPr lang="en-US" dirty="0" err="1"/>
              <a:t>pasado</a:t>
            </a:r>
            <a:r>
              <a:rPr lang="en-US" dirty="0"/>
              <a:t> con la </a:t>
            </a:r>
            <a:r>
              <a:rPr lang="en-US" dirty="0" err="1"/>
              <a:t>llegada</a:t>
            </a:r>
            <a:r>
              <a:rPr lang="en-US" dirty="0"/>
              <a:t> de Don </a:t>
            </a:r>
            <a:r>
              <a:rPr lang="en-US" dirty="0" err="1"/>
              <a:t>quijote</a:t>
            </a:r>
            <a:r>
              <a:rPr lang="en-US" dirty="0"/>
              <a:t> a </a:t>
            </a:r>
            <a:r>
              <a:rPr lang="en-US" dirty="0" err="1"/>
              <a:t>tu</a:t>
            </a:r>
            <a:r>
              <a:rPr lang="en-US" dirty="0"/>
              <a:t> </a:t>
            </a:r>
          </a:p>
          <a:p>
            <a:pPr>
              <a:lnSpc>
                <a:spcPct val="90000"/>
              </a:lnSpc>
              <a:spcAft>
                <a:spcPts val="600"/>
              </a:spcAft>
            </a:pPr>
            <a:r>
              <a:rPr lang="en-US" dirty="0"/>
              <a:t>        </a:t>
            </a:r>
            <a:r>
              <a:rPr lang="en-US" dirty="0" err="1"/>
              <a:t>venta</a:t>
            </a:r>
            <a:r>
              <a:rPr lang="en-US" dirty="0"/>
              <a:t>. </a:t>
            </a:r>
            <a:r>
              <a:rPr lang="en-US" dirty="0" err="1"/>
              <a:t>Utiliza</a:t>
            </a:r>
            <a:r>
              <a:rPr lang="en-US" dirty="0"/>
              <a:t> </a:t>
            </a:r>
            <a:r>
              <a:rPr lang="en-US" dirty="0" err="1"/>
              <a:t>los</a:t>
            </a:r>
            <a:r>
              <a:rPr lang="en-US" dirty="0"/>
              <a:t> </a:t>
            </a:r>
            <a:r>
              <a:rPr lang="en-US" dirty="0" err="1"/>
              <a:t>pasados</a:t>
            </a:r>
            <a:r>
              <a:rPr lang="en-US" dirty="0"/>
              <a:t> (100 palabras)  </a:t>
            </a:r>
          </a:p>
        </p:txBody>
      </p:sp>
    </p:spTree>
    <p:extLst>
      <p:ext uri="{BB962C8B-B14F-4D97-AF65-F5344CB8AC3E}">
        <p14:creationId xmlns:p14="http://schemas.microsoft.com/office/powerpoint/2010/main" val="2965720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E4875383-48EB-B153-6857-0D80973456E7}"/>
              </a:ext>
            </a:extLst>
          </p:cNvPr>
          <p:cNvPicPr>
            <a:picLocks noChangeAspect="1"/>
          </p:cNvPicPr>
          <p:nvPr/>
        </p:nvPicPr>
        <p:blipFill>
          <a:blip r:embed="rId2"/>
          <a:srcRect t="22433" b="6644"/>
          <a:stretch>
            <a:fillRect/>
          </a:stretch>
        </p:blipFill>
        <p:spPr>
          <a:xfrm>
            <a:off x="1" y="10"/>
            <a:ext cx="8966199" cy="6857990"/>
          </a:xfrm>
          <a:prstGeom prst="rect">
            <a:avLst/>
          </a:prstGeom>
        </p:spPr>
      </p:pic>
      <p:sp>
        <p:nvSpPr>
          <p:cNvPr id="15"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adroTexto 1">
            <a:extLst>
              <a:ext uri="{FF2B5EF4-FFF2-40B4-BE49-F238E27FC236}">
                <a16:creationId xmlns:a16="http://schemas.microsoft.com/office/drawing/2014/main" id="{37EEA3D3-EC25-8439-837B-908D596EF748}"/>
              </a:ext>
            </a:extLst>
          </p:cNvPr>
          <p:cNvSpPr txBox="1"/>
          <p:nvPr/>
        </p:nvSpPr>
        <p:spPr>
          <a:xfrm>
            <a:off x="7898675" y="0"/>
            <a:ext cx="4290276" cy="189991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400" dirty="0">
                <a:latin typeface="+mj-lt"/>
                <a:ea typeface="+mj-ea"/>
                <a:cs typeface="+mj-cs"/>
              </a:rPr>
              <a:t>La </a:t>
            </a:r>
            <a:r>
              <a:rPr lang="en-US" sz="2400" dirty="0" err="1">
                <a:latin typeface="+mj-lt"/>
                <a:ea typeface="+mj-ea"/>
                <a:cs typeface="+mj-cs"/>
              </a:rPr>
              <a:t>locura</a:t>
            </a:r>
            <a:r>
              <a:rPr lang="en-US" sz="2400" dirty="0">
                <a:latin typeface="+mj-lt"/>
                <a:ea typeface="+mj-ea"/>
                <a:cs typeface="+mj-cs"/>
              </a:rPr>
              <a:t> </a:t>
            </a:r>
            <a:r>
              <a:rPr lang="en-US" sz="2400" dirty="0" err="1">
                <a:latin typeface="+mj-lt"/>
                <a:ea typeface="+mj-ea"/>
                <a:cs typeface="+mj-cs"/>
              </a:rPr>
              <a:t>Texto</a:t>
            </a:r>
            <a:r>
              <a:rPr lang="en-US" sz="2400" dirty="0">
                <a:latin typeface="+mj-lt"/>
                <a:ea typeface="+mj-ea"/>
                <a:cs typeface="+mj-cs"/>
              </a:rPr>
              <a:t> 3</a:t>
            </a:r>
          </a:p>
        </p:txBody>
      </p:sp>
      <p:sp>
        <p:nvSpPr>
          <p:cNvPr id="3" name="CuadroTexto 2">
            <a:extLst>
              <a:ext uri="{FF2B5EF4-FFF2-40B4-BE49-F238E27FC236}">
                <a16:creationId xmlns:a16="http://schemas.microsoft.com/office/drawing/2014/main" id="{49FBF7D4-84BD-542D-57FB-CF1D6923B659}"/>
              </a:ext>
            </a:extLst>
          </p:cNvPr>
          <p:cNvSpPr txBox="1"/>
          <p:nvPr/>
        </p:nvSpPr>
        <p:spPr>
          <a:xfrm>
            <a:off x="8196943" y="1730829"/>
            <a:ext cx="3992008" cy="4446134"/>
          </a:xfrm>
          <a:prstGeom prst="rect">
            <a:avLst/>
          </a:prstGeom>
        </p:spPr>
        <p:txBody>
          <a:bodyPr vert="horz" lIns="91440" tIns="45720" rIns="91440" bIns="45720" rtlCol="0">
            <a:normAutofit/>
          </a:bodyPr>
          <a:lstStyle/>
          <a:p>
            <a:pPr>
              <a:lnSpc>
                <a:spcPct val="90000"/>
              </a:lnSpc>
              <a:spcAft>
                <a:spcPts val="600"/>
              </a:spcAft>
            </a:pPr>
            <a:r>
              <a:rPr lang="en-US" sz="2000" dirty="0"/>
              <a:t>Antes de leer </a:t>
            </a:r>
          </a:p>
          <a:p>
            <a:pPr marL="114300">
              <a:lnSpc>
                <a:spcPct val="90000"/>
              </a:lnSpc>
              <a:spcAft>
                <a:spcPts val="600"/>
              </a:spcAft>
            </a:pPr>
            <a:r>
              <a:rPr lang="en-US" sz="2000" dirty="0"/>
              <a:t>1. ¿Para </a:t>
            </a:r>
            <a:r>
              <a:rPr lang="en-US" sz="2000" dirty="0" err="1"/>
              <a:t>qué</a:t>
            </a:r>
            <a:r>
              <a:rPr lang="en-US" sz="2000" dirty="0"/>
              <a:t> </a:t>
            </a:r>
            <a:r>
              <a:rPr lang="en-US" sz="2000" dirty="0" err="1"/>
              <a:t>crees</a:t>
            </a:r>
            <a:r>
              <a:rPr lang="en-US" sz="2000" dirty="0"/>
              <a:t> </a:t>
            </a:r>
            <a:r>
              <a:rPr lang="en-US" sz="2000" dirty="0" err="1"/>
              <a:t>que</a:t>
            </a:r>
            <a:r>
              <a:rPr lang="en-US" sz="2000" dirty="0"/>
              <a:t> </a:t>
            </a:r>
            <a:r>
              <a:rPr lang="en-US" sz="2000" dirty="0" err="1"/>
              <a:t>sirve</a:t>
            </a:r>
            <a:r>
              <a:rPr lang="en-US" sz="2000" dirty="0"/>
              <a:t> un </a:t>
            </a:r>
            <a:r>
              <a:rPr lang="en-US" sz="2000" dirty="0" err="1"/>
              <a:t>molino</a:t>
            </a:r>
            <a:r>
              <a:rPr lang="en-US" sz="2000" dirty="0"/>
              <a:t> de </a:t>
            </a:r>
            <a:r>
              <a:rPr lang="en-US" sz="2000" dirty="0" err="1"/>
              <a:t>viento</a:t>
            </a:r>
            <a:r>
              <a:rPr lang="en-US" sz="2000" dirty="0"/>
              <a:t>?</a:t>
            </a:r>
          </a:p>
          <a:p>
            <a:pPr marL="114300">
              <a:lnSpc>
                <a:spcPct val="90000"/>
              </a:lnSpc>
              <a:spcAft>
                <a:spcPts val="600"/>
              </a:spcAft>
            </a:pPr>
            <a:r>
              <a:rPr lang="en-US" sz="2000" dirty="0"/>
              <a:t>2. ¿</a:t>
            </a:r>
            <a:r>
              <a:rPr lang="en-US" sz="2000" dirty="0" err="1"/>
              <a:t>Cuántos</a:t>
            </a:r>
            <a:r>
              <a:rPr lang="en-US" sz="2000" dirty="0"/>
              <a:t> </a:t>
            </a:r>
            <a:r>
              <a:rPr lang="en-US" sz="2000" dirty="0" err="1"/>
              <a:t>tipos</a:t>
            </a:r>
            <a:r>
              <a:rPr lang="en-US" sz="2000" dirty="0"/>
              <a:t> de </a:t>
            </a:r>
            <a:r>
              <a:rPr lang="en-US" sz="2000" dirty="0" err="1"/>
              <a:t>molinos</a:t>
            </a:r>
            <a:r>
              <a:rPr lang="en-US" sz="2000" dirty="0"/>
              <a:t> </a:t>
            </a:r>
            <a:r>
              <a:rPr lang="en-US" sz="2000" dirty="0" err="1"/>
              <a:t>conoces</a:t>
            </a:r>
            <a:r>
              <a:rPr lang="en-US" sz="2000" dirty="0"/>
              <a:t>? </a:t>
            </a:r>
          </a:p>
          <a:p>
            <a:pPr marL="114300">
              <a:lnSpc>
                <a:spcPct val="90000"/>
              </a:lnSpc>
              <a:spcAft>
                <a:spcPts val="600"/>
              </a:spcAft>
            </a:pPr>
            <a:r>
              <a:rPr lang="en-US" sz="2000" dirty="0"/>
              <a:t>3. ¿</a:t>
            </a:r>
            <a:r>
              <a:rPr lang="en-US" sz="2000" dirty="0" err="1"/>
              <a:t>Conoces</a:t>
            </a:r>
            <a:r>
              <a:rPr lang="en-US" sz="2000" dirty="0"/>
              <a:t> la </a:t>
            </a:r>
            <a:r>
              <a:rPr lang="en-US" sz="2000" dirty="0" err="1"/>
              <a:t>frase</a:t>
            </a:r>
            <a:r>
              <a:rPr lang="en-US" sz="2000" dirty="0"/>
              <a:t> </a:t>
            </a:r>
            <a:r>
              <a:rPr lang="en-US" sz="2000" dirty="0" err="1"/>
              <a:t>luchar</a:t>
            </a:r>
            <a:r>
              <a:rPr lang="en-US" sz="2000" dirty="0"/>
              <a:t> contra </a:t>
            </a:r>
            <a:r>
              <a:rPr lang="en-US" sz="2000" dirty="0" err="1"/>
              <a:t>molinos</a:t>
            </a:r>
            <a:r>
              <a:rPr lang="en-US" sz="2000" dirty="0"/>
              <a:t> de </a:t>
            </a:r>
            <a:r>
              <a:rPr lang="en-US" sz="2000" dirty="0" err="1"/>
              <a:t>viento</a:t>
            </a:r>
            <a:r>
              <a:rPr lang="en-US" sz="2000" dirty="0"/>
              <a:t>?  ¿Sabes lo </a:t>
            </a:r>
            <a:r>
              <a:rPr lang="en-US" sz="2000" dirty="0" err="1"/>
              <a:t>que</a:t>
            </a:r>
            <a:r>
              <a:rPr lang="en-US" sz="2000" dirty="0"/>
              <a:t> </a:t>
            </a:r>
            <a:r>
              <a:rPr lang="en-US" sz="2000" dirty="0" err="1"/>
              <a:t>significa</a:t>
            </a:r>
            <a:r>
              <a:rPr lang="en-US" sz="2000" dirty="0"/>
              <a:t>?</a:t>
            </a:r>
          </a:p>
        </p:txBody>
      </p:sp>
    </p:spTree>
    <p:extLst>
      <p:ext uri="{BB962C8B-B14F-4D97-AF65-F5344CB8AC3E}">
        <p14:creationId xmlns:p14="http://schemas.microsoft.com/office/powerpoint/2010/main" val="259642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5D7F64A8-D625-4F61-A290-B499BB62A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6CAAC80B-9BF5-C515-6820-CF983722BFB0}"/>
              </a:ext>
            </a:extLst>
          </p:cNvPr>
          <p:cNvSpPr txBox="1"/>
          <p:nvPr/>
        </p:nvSpPr>
        <p:spPr>
          <a:xfrm>
            <a:off x="1061358" y="1"/>
            <a:ext cx="4489212" cy="685800"/>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kern="1200" dirty="0">
                <a:solidFill>
                  <a:schemeClr val="tx1"/>
                </a:solidFill>
                <a:latin typeface="+mj-lt"/>
                <a:ea typeface="+mj-ea"/>
                <a:cs typeface="+mj-cs"/>
              </a:rPr>
              <a:t>La </a:t>
            </a:r>
            <a:r>
              <a:rPr lang="en-US" kern="1200" dirty="0" err="1">
                <a:solidFill>
                  <a:schemeClr val="tx1"/>
                </a:solidFill>
                <a:latin typeface="+mj-lt"/>
                <a:ea typeface="+mj-ea"/>
                <a:cs typeface="+mj-cs"/>
              </a:rPr>
              <a:t>locura</a:t>
            </a:r>
            <a:r>
              <a:rPr lang="en-US" kern="1200" dirty="0">
                <a:solidFill>
                  <a:schemeClr val="tx1"/>
                </a:solidFill>
                <a:latin typeface="+mj-lt"/>
                <a:ea typeface="+mj-ea"/>
                <a:cs typeface="+mj-cs"/>
              </a:rPr>
              <a:t>, </a:t>
            </a:r>
            <a:r>
              <a:rPr lang="en-US" kern="1200" dirty="0" err="1">
                <a:solidFill>
                  <a:schemeClr val="tx1"/>
                </a:solidFill>
                <a:latin typeface="+mj-lt"/>
                <a:ea typeface="+mj-ea"/>
                <a:cs typeface="+mj-cs"/>
              </a:rPr>
              <a:t>texto</a:t>
            </a:r>
            <a:r>
              <a:rPr lang="en-US" kern="1200" dirty="0">
                <a:solidFill>
                  <a:schemeClr val="tx1"/>
                </a:solidFill>
                <a:latin typeface="+mj-lt"/>
                <a:ea typeface="+mj-ea"/>
                <a:cs typeface="+mj-cs"/>
              </a:rPr>
              <a:t> 3                                                                                                                                      </a:t>
            </a:r>
          </a:p>
          <a:p>
            <a:pPr>
              <a:lnSpc>
                <a:spcPct val="90000"/>
              </a:lnSpc>
              <a:spcBef>
                <a:spcPct val="0"/>
              </a:spcBef>
              <a:spcAft>
                <a:spcPts val="600"/>
              </a:spcAft>
            </a:pPr>
            <a:r>
              <a:rPr lang="en-US" kern="1200" dirty="0">
                <a:solidFill>
                  <a:schemeClr val="tx1"/>
                </a:solidFill>
                <a:latin typeface="+mj-lt"/>
                <a:ea typeface="+mj-ea"/>
                <a:cs typeface="+mj-cs"/>
              </a:rPr>
              <a:t>Lee y </a:t>
            </a:r>
            <a:r>
              <a:rPr lang="en-US" kern="1200" dirty="0" err="1">
                <a:solidFill>
                  <a:schemeClr val="tx1"/>
                </a:solidFill>
                <a:latin typeface="+mj-lt"/>
                <a:ea typeface="+mj-ea"/>
                <a:cs typeface="+mj-cs"/>
              </a:rPr>
              <a:t>responde</a:t>
            </a:r>
            <a:r>
              <a:rPr lang="en-US" kern="1200" dirty="0">
                <a:solidFill>
                  <a:schemeClr val="tx1"/>
                </a:solidFill>
                <a:latin typeface="+mj-lt"/>
                <a:ea typeface="+mj-ea"/>
                <a:cs typeface="+mj-cs"/>
              </a:rPr>
              <a:t> a las </a:t>
            </a:r>
            <a:r>
              <a:rPr lang="en-US" kern="1200" dirty="0" err="1">
                <a:solidFill>
                  <a:schemeClr val="tx1"/>
                </a:solidFill>
                <a:latin typeface="+mj-lt"/>
                <a:ea typeface="+mj-ea"/>
                <a:cs typeface="+mj-cs"/>
              </a:rPr>
              <a:t>preguntas</a:t>
            </a:r>
            <a:r>
              <a:rPr lang="en-US" kern="1200" dirty="0">
                <a:solidFill>
                  <a:schemeClr val="tx1"/>
                </a:solidFill>
                <a:latin typeface="+mj-lt"/>
                <a:ea typeface="+mj-ea"/>
                <a:cs typeface="+mj-cs"/>
              </a:rPr>
              <a:t> </a:t>
            </a:r>
          </a:p>
        </p:txBody>
      </p:sp>
      <p:pic>
        <p:nvPicPr>
          <p:cNvPr id="7" name="Graphic 6" descr="Molino">
            <a:extLst>
              <a:ext uri="{FF2B5EF4-FFF2-40B4-BE49-F238E27FC236}">
                <a16:creationId xmlns:a16="http://schemas.microsoft.com/office/drawing/2014/main" id="{461E6FAC-8BF0-C825-B11B-9B490E2039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12700"/>
            <a:ext cx="1198532" cy="1198532"/>
          </a:xfrm>
          <a:prstGeom prst="rect">
            <a:avLst/>
          </a:prstGeom>
        </p:spPr>
      </p:pic>
      <p:sp>
        <p:nvSpPr>
          <p:cNvPr id="3" name="CuadroTexto 2">
            <a:extLst>
              <a:ext uri="{FF2B5EF4-FFF2-40B4-BE49-F238E27FC236}">
                <a16:creationId xmlns:a16="http://schemas.microsoft.com/office/drawing/2014/main" id="{A2CF1746-D743-7A95-1982-8E07F530EDD0}"/>
              </a:ext>
            </a:extLst>
          </p:cNvPr>
          <p:cNvSpPr txBox="1"/>
          <p:nvPr/>
        </p:nvSpPr>
        <p:spPr>
          <a:xfrm>
            <a:off x="489856" y="1045028"/>
            <a:ext cx="11663455" cy="5595899"/>
          </a:xfrm>
          <a:prstGeom prst="rect">
            <a:avLst/>
          </a:prstGeom>
        </p:spPr>
        <p:txBody>
          <a:bodyPr vert="horz" lIns="91440" tIns="45720" rIns="91440" bIns="45720" rtlCol="0">
            <a:normAutofit fontScale="70000" lnSpcReduction="20000"/>
          </a:bodyPr>
          <a:lstStyle/>
          <a:p>
            <a:pPr>
              <a:lnSpc>
                <a:spcPct val="90000"/>
              </a:lnSpc>
              <a:spcAft>
                <a:spcPts val="600"/>
              </a:spcAft>
            </a:pPr>
            <a:r>
              <a:rPr lang="en-US" sz="1600" dirty="0"/>
              <a:t>	</a:t>
            </a:r>
            <a:r>
              <a:rPr lang="en-US" sz="2300" dirty="0"/>
              <a:t>En </a:t>
            </a:r>
            <a:r>
              <a:rPr lang="en-US" sz="2300" dirty="0" err="1"/>
              <a:t>esto</a:t>
            </a:r>
            <a:r>
              <a:rPr lang="en-US" sz="2300" dirty="0"/>
              <a:t>, </a:t>
            </a:r>
            <a:r>
              <a:rPr lang="en-US" sz="2300" dirty="0" err="1"/>
              <a:t>descubrieron</a:t>
            </a:r>
            <a:r>
              <a:rPr lang="en-US" sz="2300" dirty="0"/>
              <a:t> </a:t>
            </a:r>
            <a:r>
              <a:rPr lang="en-US" sz="2300" dirty="0" err="1"/>
              <a:t>treinta</a:t>
            </a:r>
            <a:r>
              <a:rPr lang="en-US" sz="2300" dirty="0"/>
              <a:t> o </a:t>
            </a:r>
            <a:r>
              <a:rPr lang="en-US" sz="2300" dirty="0" err="1"/>
              <a:t>cuarenta</a:t>
            </a:r>
            <a:r>
              <a:rPr lang="en-US" sz="2300" dirty="0"/>
              <a:t> </a:t>
            </a:r>
            <a:r>
              <a:rPr lang="en-US" sz="2300" dirty="0" err="1"/>
              <a:t>molinos</a:t>
            </a:r>
            <a:r>
              <a:rPr lang="en-US" sz="2300" dirty="0"/>
              <a:t> de </a:t>
            </a:r>
            <a:r>
              <a:rPr lang="en-US" sz="2300" dirty="0" err="1"/>
              <a:t>viento</a:t>
            </a:r>
            <a:r>
              <a:rPr lang="en-US" sz="2300" dirty="0"/>
              <a:t> </a:t>
            </a:r>
            <a:r>
              <a:rPr lang="en-US" sz="2300" dirty="0" err="1"/>
              <a:t>que</a:t>
            </a:r>
            <a:r>
              <a:rPr lang="en-US" sz="2300" dirty="0"/>
              <a:t> hay </a:t>
            </a:r>
            <a:r>
              <a:rPr lang="en-US" sz="2300" dirty="0" err="1"/>
              <a:t>en</a:t>
            </a:r>
            <a:r>
              <a:rPr lang="en-US" sz="2300" dirty="0"/>
              <a:t> </a:t>
            </a:r>
            <a:r>
              <a:rPr lang="en-US" sz="2300" dirty="0" err="1"/>
              <a:t>aquel</a:t>
            </a:r>
            <a:r>
              <a:rPr lang="en-US" sz="2300" dirty="0"/>
              <a:t> campo, y nada </a:t>
            </a:r>
            <a:r>
              <a:rPr lang="en-US" sz="2300" dirty="0" err="1"/>
              <a:t>más</a:t>
            </a:r>
            <a:r>
              <a:rPr lang="en-US" sz="2300" dirty="0"/>
              <a:t> </a:t>
            </a:r>
            <a:r>
              <a:rPr lang="en-US" sz="2300" dirty="0" err="1"/>
              <a:t>verlos</a:t>
            </a:r>
            <a:r>
              <a:rPr lang="en-US" sz="2300" dirty="0"/>
              <a:t> don Quijote, </a:t>
            </a:r>
            <a:r>
              <a:rPr lang="en-US" sz="2300" dirty="0" err="1"/>
              <a:t>dijo</a:t>
            </a:r>
            <a:r>
              <a:rPr lang="en-US" sz="2300" dirty="0"/>
              <a:t> a </a:t>
            </a:r>
            <a:r>
              <a:rPr lang="en-US" sz="2300" dirty="0" err="1"/>
              <a:t>su</a:t>
            </a:r>
            <a:r>
              <a:rPr lang="en-US" sz="2300" dirty="0"/>
              <a:t> </a:t>
            </a:r>
            <a:r>
              <a:rPr lang="en-US" sz="2300" dirty="0" err="1"/>
              <a:t>escudero</a:t>
            </a:r>
            <a:r>
              <a:rPr lang="en-US" sz="2300" dirty="0"/>
              <a:t>:</a:t>
            </a:r>
            <a:br>
              <a:rPr lang="en-US" sz="2300" dirty="0"/>
            </a:br>
            <a:r>
              <a:rPr lang="en-US" sz="2300" dirty="0"/>
              <a:t>—La </a:t>
            </a:r>
            <a:r>
              <a:rPr lang="en-US" sz="2300" dirty="0" err="1"/>
              <a:t>ventura</a:t>
            </a:r>
            <a:r>
              <a:rPr lang="en-US" sz="2300" dirty="0"/>
              <a:t> </a:t>
            </a:r>
            <a:r>
              <a:rPr lang="en-US" sz="2300" dirty="0" err="1"/>
              <a:t>va</a:t>
            </a:r>
            <a:r>
              <a:rPr lang="en-US" sz="2300" dirty="0"/>
              <a:t> </a:t>
            </a:r>
            <a:r>
              <a:rPr lang="en-US" sz="2300" dirty="0" err="1"/>
              <a:t>guiando</a:t>
            </a:r>
            <a:r>
              <a:rPr lang="en-US" sz="2300" dirty="0"/>
              <a:t> </a:t>
            </a:r>
            <a:r>
              <a:rPr lang="en-US" sz="2300" dirty="0" err="1"/>
              <a:t>nuestras</a:t>
            </a:r>
            <a:r>
              <a:rPr lang="en-US" sz="2300" dirty="0"/>
              <a:t> </a:t>
            </a:r>
            <a:r>
              <a:rPr lang="en-US" sz="2300" dirty="0" err="1"/>
              <a:t>cosas</a:t>
            </a:r>
            <a:r>
              <a:rPr lang="en-US" sz="2300" dirty="0"/>
              <a:t> </a:t>
            </a:r>
            <a:r>
              <a:rPr lang="en-US" sz="2300" dirty="0" err="1"/>
              <a:t>mejor</a:t>
            </a:r>
            <a:r>
              <a:rPr lang="en-US" sz="2300" dirty="0"/>
              <a:t> de lo </a:t>
            </a:r>
            <a:r>
              <a:rPr lang="en-US" sz="2300" dirty="0" err="1"/>
              <a:t>que</a:t>
            </a:r>
            <a:r>
              <a:rPr lang="en-US" sz="2300" dirty="0"/>
              <a:t> </a:t>
            </a:r>
            <a:r>
              <a:rPr lang="en-US" sz="2300" dirty="0" err="1"/>
              <a:t>acertaríamos</a:t>
            </a:r>
            <a:r>
              <a:rPr lang="en-US" sz="2300" dirty="0"/>
              <a:t> a </a:t>
            </a:r>
            <a:r>
              <a:rPr lang="en-US" sz="2300" dirty="0" err="1"/>
              <a:t>desear</a:t>
            </a:r>
            <a:r>
              <a:rPr lang="en-US" sz="2300" dirty="0"/>
              <a:t>: </a:t>
            </a:r>
            <a:r>
              <a:rPr lang="en-US" sz="2300" dirty="0" err="1"/>
              <a:t>mira</a:t>
            </a:r>
            <a:r>
              <a:rPr lang="en-US" sz="2300" dirty="0"/>
              <a:t> </a:t>
            </a:r>
            <a:r>
              <a:rPr lang="en-US" sz="2300" dirty="0" err="1"/>
              <a:t>alli</a:t>
            </a:r>
            <a:r>
              <a:rPr lang="en-US" sz="2300" dirty="0"/>
              <a:t>́, amigo Sancho Panza, </a:t>
            </a:r>
            <a:r>
              <a:rPr lang="en-US" sz="2300" dirty="0" err="1"/>
              <a:t>donde</a:t>
            </a:r>
            <a:r>
              <a:rPr lang="en-US" sz="2300" dirty="0"/>
              <a:t> se </a:t>
            </a:r>
            <a:r>
              <a:rPr lang="en-US" sz="2300" dirty="0" err="1"/>
              <a:t>descubren</a:t>
            </a:r>
            <a:r>
              <a:rPr lang="en-US" sz="2300" dirty="0"/>
              <a:t> </a:t>
            </a:r>
            <a:r>
              <a:rPr lang="en-US" sz="2300" dirty="0" err="1"/>
              <a:t>treinta</a:t>
            </a:r>
            <a:r>
              <a:rPr lang="en-US" sz="2300" dirty="0"/>
              <a:t> o </a:t>
            </a:r>
            <a:r>
              <a:rPr lang="en-US" sz="2300" dirty="0" err="1"/>
              <a:t>pocos</a:t>
            </a:r>
            <a:r>
              <a:rPr lang="en-US" sz="2300" dirty="0"/>
              <a:t> </a:t>
            </a:r>
            <a:r>
              <a:rPr lang="en-US" sz="2300" dirty="0" err="1"/>
              <a:t>más</a:t>
            </a:r>
            <a:r>
              <a:rPr lang="en-US" sz="2300" dirty="0"/>
              <a:t> </a:t>
            </a:r>
            <a:r>
              <a:rPr lang="en-US" sz="2300" dirty="0" err="1"/>
              <a:t>desaforados</a:t>
            </a:r>
            <a:r>
              <a:rPr lang="en-US" sz="2300" dirty="0"/>
              <a:t> </a:t>
            </a:r>
            <a:r>
              <a:rPr lang="en-US" sz="2300" dirty="0" err="1"/>
              <a:t>gigantes</a:t>
            </a:r>
            <a:r>
              <a:rPr lang="en-US" sz="2300" dirty="0"/>
              <a:t>, con </a:t>
            </a:r>
            <a:r>
              <a:rPr lang="en-US" sz="2300" dirty="0" err="1"/>
              <a:t>los</a:t>
            </a:r>
            <a:r>
              <a:rPr lang="en-US" sz="2300" dirty="0"/>
              <a:t> </a:t>
            </a:r>
            <a:r>
              <a:rPr lang="en-US" sz="2300" dirty="0" err="1"/>
              <a:t>que</a:t>
            </a:r>
            <a:r>
              <a:rPr lang="en-US" sz="2300" dirty="0"/>
              <a:t> </a:t>
            </a:r>
            <a:r>
              <a:rPr lang="en-US" sz="2300" dirty="0" err="1"/>
              <a:t>pienso</a:t>
            </a:r>
            <a:r>
              <a:rPr lang="en-US" sz="2300" dirty="0"/>
              <a:t> </a:t>
            </a:r>
            <a:r>
              <a:rPr lang="en-US" sz="2300" dirty="0" err="1"/>
              <a:t>hacer</a:t>
            </a:r>
            <a:r>
              <a:rPr lang="en-US" sz="2300" dirty="0"/>
              <a:t> </a:t>
            </a:r>
            <a:r>
              <a:rPr lang="en-US" sz="2300" dirty="0" err="1"/>
              <a:t>batalla</a:t>
            </a:r>
            <a:r>
              <a:rPr lang="en-US" sz="2300" dirty="0"/>
              <a:t> y </a:t>
            </a:r>
            <a:r>
              <a:rPr lang="en-US" sz="2300" dirty="0" err="1"/>
              <a:t>quitarles</a:t>
            </a:r>
            <a:r>
              <a:rPr lang="en-US" sz="2300" dirty="0"/>
              <a:t> a </a:t>
            </a:r>
            <a:r>
              <a:rPr lang="en-US" sz="2300" dirty="0" err="1"/>
              <a:t>todos</a:t>
            </a:r>
            <a:r>
              <a:rPr lang="en-US" sz="2300" dirty="0"/>
              <a:t> las </a:t>
            </a:r>
            <a:r>
              <a:rPr lang="en-US" sz="2300" dirty="0" err="1"/>
              <a:t>vidas</a:t>
            </a:r>
            <a:r>
              <a:rPr lang="en-US" sz="2300" dirty="0"/>
              <a:t>. Con sus </a:t>
            </a:r>
            <a:r>
              <a:rPr lang="en-US" sz="2300" dirty="0" err="1"/>
              <a:t>despojos</a:t>
            </a:r>
            <a:r>
              <a:rPr lang="en-US" sz="2300" dirty="0"/>
              <a:t> </a:t>
            </a:r>
            <a:r>
              <a:rPr lang="en-US" sz="2300" dirty="0" err="1"/>
              <a:t>comenzaremos</a:t>
            </a:r>
            <a:r>
              <a:rPr lang="en-US" sz="2300" dirty="0"/>
              <a:t> a </a:t>
            </a:r>
            <a:r>
              <a:rPr lang="en-US" sz="2300" dirty="0" err="1"/>
              <a:t>hacernos</a:t>
            </a:r>
            <a:r>
              <a:rPr lang="en-US" sz="2300" dirty="0"/>
              <a:t> </a:t>
            </a:r>
            <a:r>
              <a:rPr lang="en-US" sz="2300" dirty="0" err="1"/>
              <a:t>ricos</a:t>
            </a:r>
            <a:r>
              <a:rPr lang="en-US" sz="2300" dirty="0"/>
              <a:t>, </a:t>
            </a:r>
            <a:r>
              <a:rPr lang="en-US" sz="2300" dirty="0" err="1"/>
              <a:t>que</a:t>
            </a:r>
            <a:r>
              <a:rPr lang="en-US" sz="2300" dirty="0"/>
              <a:t> </a:t>
            </a:r>
            <a:r>
              <a:rPr lang="en-US" sz="2300" dirty="0" err="1"/>
              <a:t>esta</a:t>
            </a:r>
            <a:r>
              <a:rPr lang="en-US" sz="2300" dirty="0"/>
              <a:t> es </a:t>
            </a:r>
            <a:r>
              <a:rPr lang="en-US" sz="2300" dirty="0" err="1"/>
              <a:t>una</a:t>
            </a:r>
            <a:r>
              <a:rPr lang="en-US" sz="2300" dirty="0"/>
              <a:t> </a:t>
            </a:r>
            <a:r>
              <a:rPr lang="en-US" sz="2300" dirty="0" err="1"/>
              <a:t>guerra</a:t>
            </a:r>
            <a:r>
              <a:rPr lang="en-US" sz="2300" dirty="0"/>
              <a:t> </a:t>
            </a:r>
            <a:r>
              <a:rPr lang="en-US" sz="2300" dirty="0" err="1"/>
              <a:t>justa</a:t>
            </a:r>
            <a:r>
              <a:rPr lang="en-US" sz="2300" dirty="0"/>
              <a:t>, y es un gran </a:t>
            </a:r>
            <a:r>
              <a:rPr lang="en-US" sz="2300" dirty="0" err="1"/>
              <a:t>servicio</a:t>
            </a:r>
            <a:r>
              <a:rPr lang="en-US" sz="2300" dirty="0"/>
              <a:t> a Dios </a:t>
            </a:r>
            <a:r>
              <a:rPr lang="en-US" sz="2300" dirty="0" err="1"/>
              <a:t>quitar</a:t>
            </a:r>
            <a:r>
              <a:rPr lang="en-US" sz="2300" dirty="0"/>
              <a:t> tan mala </a:t>
            </a:r>
            <a:r>
              <a:rPr lang="en-US" sz="2300" dirty="0" err="1"/>
              <a:t>simiente</a:t>
            </a:r>
            <a:r>
              <a:rPr lang="en-US" sz="2300" dirty="0"/>
              <a:t> de la </a:t>
            </a:r>
            <a:r>
              <a:rPr lang="en-US" sz="2300" dirty="0" err="1"/>
              <a:t>faz</a:t>
            </a:r>
            <a:r>
              <a:rPr lang="en-US" sz="2300" dirty="0"/>
              <a:t> de la tierra.</a:t>
            </a:r>
            <a:br>
              <a:rPr lang="en-US" sz="2300" dirty="0"/>
            </a:br>
            <a:r>
              <a:rPr lang="en-US" sz="2300" dirty="0"/>
              <a:t>—¿</a:t>
            </a:r>
            <a:r>
              <a:rPr lang="en-US" sz="2300" dirty="0" err="1"/>
              <a:t>Que</a:t>
            </a:r>
            <a:r>
              <a:rPr lang="en-US" sz="2300" dirty="0"/>
              <a:t>́ </a:t>
            </a:r>
            <a:r>
              <a:rPr lang="en-US" sz="2300" dirty="0" err="1"/>
              <a:t>gigantes</a:t>
            </a:r>
            <a:r>
              <a:rPr lang="en-US" sz="2300" dirty="0"/>
              <a:t>?</a:t>
            </a:r>
            <a:br>
              <a:rPr lang="en-US" sz="2300" dirty="0"/>
            </a:br>
            <a:r>
              <a:rPr lang="en-US" sz="2300" dirty="0"/>
              <a:t>—</a:t>
            </a:r>
            <a:r>
              <a:rPr lang="en-US" sz="2300" dirty="0" err="1"/>
              <a:t>Aquellos</a:t>
            </a:r>
            <a:r>
              <a:rPr lang="en-US" sz="2300" dirty="0"/>
              <a:t> </a:t>
            </a:r>
            <a:r>
              <a:rPr lang="en-US" sz="2300" dirty="0" err="1"/>
              <a:t>que</a:t>
            </a:r>
            <a:r>
              <a:rPr lang="en-US" sz="2300" dirty="0"/>
              <a:t> </a:t>
            </a:r>
            <a:r>
              <a:rPr lang="en-US" sz="2300" dirty="0" err="1"/>
              <a:t>ves</a:t>
            </a:r>
            <a:r>
              <a:rPr lang="en-US" sz="2300" dirty="0"/>
              <a:t> </a:t>
            </a:r>
            <a:r>
              <a:rPr lang="en-US" sz="2300" dirty="0" err="1"/>
              <a:t>alli</a:t>
            </a:r>
            <a:r>
              <a:rPr lang="en-US" sz="2300" dirty="0"/>
              <a:t>́, con </a:t>
            </a:r>
            <a:r>
              <a:rPr lang="en-US" sz="2300" dirty="0" err="1"/>
              <a:t>los</a:t>
            </a:r>
            <a:r>
              <a:rPr lang="en-US" sz="2300" dirty="0"/>
              <a:t> </a:t>
            </a:r>
            <a:r>
              <a:rPr lang="en-US" sz="2300" dirty="0" err="1"/>
              <a:t>brazos</a:t>
            </a:r>
            <a:r>
              <a:rPr lang="en-US" sz="2300" dirty="0"/>
              <a:t> largos, </a:t>
            </a:r>
            <a:r>
              <a:rPr lang="en-US" sz="2300" dirty="0" err="1"/>
              <a:t>que</a:t>
            </a:r>
            <a:r>
              <a:rPr lang="en-US" sz="2300" dirty="0"/>
              <a:t> </a:t>
            </a:r>
            <a:r>
              <a:rPr lang="en-US" sz="2300" dirty="0" err="1"/>
              <a:t>algunos</a:t>
            </a:r>
            <a:r>
              <a:rPr lang="en-US" sz="2300" dirty="0"/>
              <a:t> </a:t>
            </a:r>
            <a:r>
              <a:rPr lang="en-US" sz="2300" dirty="0" err="1"/>
              <a:t>los</a:t>
            </a:r>
            <a:r>
              <a:rPr lang="en-US" sz="2300" dirty="0"/>
              <a:t> </a:t>
            </a:r>
            <a:r>
              <a:rPr lang="en-US" sz="2300" dirty="0" err="1"/>
              <a:t>suelen</a:t>
            </a:r>
            <a:r>
              <a:rPr lang="en-US" sz="2300" dirty="0"/>
              <a:t> </a:t>
            </a:r>
            <a:r>
              <a:rPr lang="en-US" sz="2300" dirty="0" err="1"/>
              <a:t>tener</a:t>
            </a:r>
            <a:r>
              <a:rPr lang="en-US" sz="2300" dirty="0"/>
              <a:t> de </a:t>
            </a:r>
            <a:r>
              <a:rPr lang="en-US" sz="2300" dirty="0" err="1"/>
              <a:t>casi</a:t>
            </a:r>
            <a:r>
              <a:rPr lang="en-US" sz="2300" dirty="0"/>
              <a:t> dos </a:t>
            </a:r>
            <a:r>
              <a:rPr lang="en-US" sz="2300" dirty="0" err="1"/>
              <a:t>leguas</a:t>
            </a:r>
            <a:r>
              <a:rPr lang="en-US" sz="2300" dirty="0"/>
              <a:t>.</a:t>
            </a:r>
            <a:br>
              <a:rPr lang="en-US" sz="2300" dirty="0"/>
            </a:br>
            <a:r>
              <a:rPr lang="en-US" sz="2300" dirty="0"/>
              <a:t>—Mire </a:t>
            </a:r>
            <a:r>
              <a:rPr lang="en-US" sz="2300" dirty="0" err="1"/>
              <a:t>vuestra</a:t>
            </a:r>
            <a:r>
              <a:rPr lang="en-US" sz="2300" dirty="0"/>
              <a:t> </a:t>
            </a:r>
            <a:r>
              <a:rPr lang="en-US" sz="2300" dirty="0" err="1"/>
              <a:t>merced</a:t>
            </a:r>
            <a:r>
              <a:rPr lang="en-US" sz="2300" dirty="0"/>
              <a:t> </a:t>
            </a:r>
            <a:r>
              <a:rPr lang="en-US" sz="2300" dirty="0" err="1"/>
              <a:t>que</a:t>
            </a:r>
            <a:r>
              <a:rPr lang="en-US" sz="2300" dirty="0"/>
              <a:t> </a:t>
            </a:r>
            <a:r>
              <a:rPr lang="en-US" sz="2300" dirty="0" err="1"/>
              <a:t>aquellos</a:t>
            </a:r>
            <a:r>
              <a:rPr lang="en-US" sz="2300" dirty="0"/>
              <a:t> </a:t>
            </a:r>
            <a:r>
              <a:rPr lang="en-US" sz="2300" dirty="0" err="1"/>
              <a:t>que</a:t>
            </a:r>
            <a:r>
              <a:rPr lang="en-US" sz="2300" dirty="0"/>
              <a:t> se </a:t>
            </a:r>
            <a:r>
              <a:rPr lang="en-US" sz="2300" dirty="0" err="1"/>
              <a:t>ven</a:t>
            </a:r>
            <a:r>
              <a:rPr lang="en-US" sz="2300" dirty="0"/>
              <a:t> </a:t>
            </a:r>
            <a:r>
              <a:rPr lang="en-US" sz="2300" dirty="0" err="1"/>
              <a:t>alli</a:t>
            </a:r>
            <a:r>
              <a:rPr lang="en-US" sz="2300" dirty="0"/>
              <a:t>́ no son </a:t>
            </a:r>
            <a:r>
              <a:rPr lang="en-US" sz="2300" dirty="0" err="1"/>
              <a:t>gigantes</a:t>
            </a:r>
            <a:r>
              <a:rPr lang="en-US" sz="2300" dirty="0"/>
              <a:t>, </a:t>
            </a:r>
            <a:r>
              <a:rPr lang="en-US" sz="2300" dirty="0" err="1"/>
              <a:t>sino</a:t>
            </a:r>
            <a:r>
              <a:rPr lang="en-US" sz="2300" dirty="0"/>
              <a:t> </a:t>
            </a:r>
            <a:r>
              <a:rPr lang="en-US" sz="2300" dirty="0" err="1"/>
              <a:t>molinos</a:t>
            </a:r>
            <a:r>
              <a:rPr lang="en-US" sz="2300" dirty="0"/>
              <a:t> de </a:t>
            </a:r>
            <a:r>
              <a:rPr lang="en-US" sz="2300" dirty="0" err="1"/>
              <a:t>viento</a:t>
            </a:r>
            <a:r>
              <a:rPr lang="en-US" sz="2300" dirty="0"/>
              <a:t>, y lo </a:t>
            </a:r>
            <a:r>
              <a:rPr lang="en-US" sz="2300" dirty="0" err="1"/>
              <a:t>que</a:t>
            </a:r>
            <a:r>
              <a:rPr lang="en-US" sz="2300" dirty="0"/>
              <a:t> </a:t>
            </a:r>
            <a:r>
              <a:rPr lang="en-US" sz="2300" dirty="0" err="1"/>
              <a:t>en</a:t>
            </a:r>
            <a:r>
              <a:rPr lang="en-US" sz="2300" dirty="0"/>
              <a:t> </a:t>
            </a:r>
            <a:r>
              <a:rPr lang="en-US" sz="2300" dirty="0" err="1"/>
              <a:t>ellos</a:t>
            </a:r>
            <a:r>
              <a:rPr lang="en-US" sz="2300" dirty="0"/>
              <a:t> </a:t>
            </a:r>
            <a:r>
              <a:rPr lang="en-US" sz="2300" dirty="0" err="1"/>
              <a:t>parecen</a:t>
            </a:r>
            <a:r>
              <a:rPr lang="en-US" sz="2300" dirty="0"/>
              <a:t> </a:t>
            </a:r>
            <a:r>
              <a:rPr lang="en-US" sz="2300" dirty="0" err="1"/>
              <a:t>brazos</a:t>
            </a:r>
            <a:r>
              <a:rPr lang="en-US" sz="2300" dirty="0"/>
              <a:t> son las </a:t>
            </a:r>
            <a:r>
              <a:rPr lang="en-US" sz="2300" dirty="0" err="1"/>
              <a:t>aspas</a:t>
            </a:r>
            <a:r>
              <a:rPr lang="en-US" sz="2300" dirty="0"/>
              <a:t>, </a:t>
            </a:r>
            <a:r>
              <a:rPr lang="en-US" sz="2300" dirty="0" err="1"/>
              <a:t>que</a:t>
            </a:r>
            <a:r>
              <a:rPr lang="en-US" sz="2300" dirty="0"/>
              <a:t> </a:t>
            </a:r>
            <a:r>
              <a:rPr lang="en-US" sz="2300" dirty="0" err="1"/>
              <a:t>volteadas</a:t>
            </a:r>
            <a:r>
              <a:rPr lang="en-US" sz="2300" dirty="0"/>
              <a:t> </a:t>
            </a:r>
            <a:r>
              <a:rPr lang="en-US" sz="2300" dirty="0" err="1"/>
              <a:t>por</a:t>
            </a:r>
            <a:r>
              <a:rPr lang="en-US" sz="2300" dirty="0"/>
              <a:t> el </a:t>
            </a:r>
            <a:r>
              <a:rPr lang="en-US" sz="2300" dirty="0" err="1"/>
              <a:t>viento</a:t>
            </a:r>
            <a:r>
              <a:rPr lang="en-US" sz="2300" dirty="0"/>
              <a:t>, </a:t>
            </a:r>
            <a:r>
              <a:rPr lang="en-US" sz="2300" dirty="0" err="1"/>
              <a:t>hacen</a:t>
            </a:r>
            <a:r>
              <a:rPr lang="en-US" sz="2300" dirty="0"/>
              <a:t> </a:t>
            </a:r>
            <a:r>
              <a:rPr lang="en-US" sz="2300" dirty="0" err="1"/>
              <a:t>andar</a:t>
            </a:r>
            <a:r>
              <a:rPr lang="en-US" sz="2300" dirty="0"/>
              <a:t> la piedra del </a:t>
            </a:r>
            <a:r>
              <a:rPr lang="en-US" sz="2300" dirty="0" err="1"/>
              <a:t>molino</a:t>
            </a:r>
            <a:r>
              <a:rPr lang="en-US" sz="2300" dirty="0"/>
              <a:t>.</a:t>
            </a:r>
            <a:br>
              <a:rPr lang="en-US" sz="2300" dirty="0"/>
            </a:br>
            <a:r>
              <a:rPr lang="en-US" sz="2300" dirty="0"/>
              <a:t>—Bien se </a:t>
            </a:r>
            <a:r>
              <a:rPr lang="en-US" sz="2300" dirty="0" err="1"/>
              <a:t>ve</a:t>
            </a:r>
            <a:r>
              <a:rPr lang="en-US" sz="2300" dirty="0"/>
              <a:t> </a:t>
            </a:r>
            <a:r>
              <a:rPr lang="en-US" sz="2300" dirty="0" err="1"/>
              <a:t>que</a:t>
            </a:r>
            <a:r>
              <a:rPr lang="en-US" sz="2300" dirty="0"/>
              <a:t> no </a:t>
            </a:r>
            <a:r>
              <a:rPr lang="en-US" sz="2300" dirty="0" err="1"/>
              <a:t>estás</a:t>
            </a:r>
            <a:r>
              <a:rPr lang="en-US" sz="2300" dirty="0"/>
              <a:t> </a:t>
            </a:r>
            <a:r>
              <a:rPr lang="en-US" sz="2300" dirty="0" err="1"/>
              <a:t>cursado</a:t>
            </a:r>
            <a:r>
              <a:rPr lang="en-US" sz="2300" dirty="0"/>
              <a:t> </a:t>
            </a:r>
            <a:r>
              <a:rPr lang="en-US" sz="2300" dirty="0" err="1"/>
              <a:t>en</a:t>
            </a:r>
            <a:r>
              <a:rPr lang="en-US" sz="2300" dirty="0"/>
              <a:t> </a:t>
            </a:r>
            <a:r>
              <a:rPr lang="en-US" sz="2300" dirty="0" err="1"/>
              <a:t>esto</a:t>
            </a:r>
            <a:r>
              <a:rPr lang="en-US" sz="2300" dirty="0"/>
              <a:t> de las </a:t>
            </a:r>
            <a:r>
              <a:rPr lang="en-US" sz="2300" dirty="0" err="1"/>
              <a:t>aventuras</a:t>
            </a:r>
            <a:r>
              <a:rPr lang="en-US" sz="2300" dirty="0"/>
              <a:t>. Ellos son </a:t>
            </a:r>
            <a:r>
              <a:rPr lang="en-US" sz="2300" dirty="0" err="1"/>
              <a:t>gigantes</a:t>
            </a:r>
            <a:r>
              <a:rPr lang="en-US" sz="2300" dirty="0"/>
              <a:t>. Y </a:t>
            </a:r>
            <a:r>
              <a:rPr lang="en-US" sz="2300" dirty="0" err="1"/>
              <a:t>si</a:t>
            </a:r>
            <a:r>
              <a:rPr lang="en-US" sz="2300" dirty="0"/>
              <a:t> </a:t>
            </a:r>
            <a:r>
              <a:rPr lang="en-US" sz="2300" dirty="0" err="1"/>
              <a:t>tienes</a:t>
            </a:r>
            <a:r>
              <a:rPr lang="en-US" sz="2300" dirty="0"/>
              <a:t> </a:t>
            </a:r>
            <a:r>
              <a:rPr lang="en-US" sz="2300" dirty="0" err="1"/>
              <a:t>miedo</a:t>
            </a:r>
            <a:r>
              <a:rPr lang="en-US" sz="2300" dirty="0"/>
              <a:t>, </a:t>
            </a:r>
            <a:r>
              <a:rPr lang="en-US" sz="2300" dirty="0" err="1"/>
              <a:t>quítate</a:t>
            </a:r>
            <a:r>
              <a:rPr lang="en-US" sz="2300" dirty="0"/>
              <a:t> de ahí y </a:t>
            </a:r>
            <a:r>
              <a:rPr lang="en-US" sz="2300" dirty="0" err="1"/>
              <a:t>empieza</a:t>
            </a:r>
            <a:r>
              <a:rPr lang="en-US" sz="2300" dirty="0"/>
              <a:t> a </a:t>
            </a:r>
            <a:r>
              <a:rPr lang="en-US" sz="2300" dirty="0" err="1"/>
              <a:t>rezar</a:t>
            </a:r>
            <a:r>
              <a:rPr lang="en-US" sz="2300" dirty="0"/>
              <a:t>, </a:t>
            </a:r>
            <a:r>
              <a:rPr lang="en-US" sz="2300" dirty="0" err="1"/>
              <a:t>mientras</a:t>
            </a:r>
            <a:r>
              <a:rPr lang="en-US" sz="2300" dirty="0"/>
              <a:t> </a:t>
            </a:r>
            <a:r>
              <a:rPr lang="en-US" sz="2300" dirty="0" err="1"/>
              <a:t>yo</a:t>
            </a:r>
            <a:r>
              <a:rPr lang="en-US" sz="2300" dirty="0"/>
              <a:t> </a:t>
            </a:r>
            <a:r>
              <a:rPr lang="en-US" sz="2300" dirty="0" err="1"/>
              <a:t>entro</a:t>
            </a:r>
            <a:r>
              <a:rPr lang="en-US" sz="2300" dirty="0"/>
              <a:t> con </a:t>
            </a:r>
            <a:r>
              <a:rPr lang="en-US" sz="2300" dirty="0" err="1"/>
              <a:t>ellos</a:t>
            </a:r>
            <a:r>
              <a:rPr lang="en-US" sz="2300" dirty="0"/>
              <a:t> </a:t>
            </a:r>
            <a:r>
              <a:rPr lang="en-US" sz="2300" dirty="0" err="1"/>
              <a:t>en</a:t>
            </a:r>
            <a:r>
              <a:rPr lang="en-US" sz="2300" dirty="0"/>
              <a:t> </a:t>
            </a:r>
            <a:r>
              <a:rPr lang="en-US" sz="2300" dirty="0" err="1"/>
              <a:t>fiera</a:t>
            </a:r>
            <a:r>
              <a:rPr lang="en-US" sz="2300" dirty="0"/>
              <a:t> y </a:t>
            </a:r>
            <a:r>
              <a:rPr lang="en-US" sz="2300" dirty="0" err="1"/>
              <a:t>desigual</a:t>
            </a:r>
            <a:r>
              <a:rPr lang="en-US" sz="2300" dirty="0"/>
              <a:t> </a:t>
            </a:r>
            <a:r>
              <a:rPr lang="en-US" sz="2300" dirty="0" err="1"/>
              <a:t>batalla</a:t>
            </a:r>
            <a:r>
              <a:rPr lang="en-US" sz="2300" dirty="0"/>
              <a:t>.                                                                                                                                                                                                                                                                    Y </a:t>
            </a:r>
            <a:r>
              <a:rPr lang="en-US" sz="2300" dirty="0" err="1"/>
              <a:t>diciendo</a:t>
            </a:r>
            <a:r>
              <a:rPr lang="en-US" sz="2300" dirty="0"/>
              <a:t> </a:t>
            </a:r>
            <a:r>
              <a:rPr lang="en-US" sz="2300" dirty="0" err="1"/>
              <a:t>esto</a:t>
            </a:r>
            <a:r>
              <a:rPr lang="en-US" sz="2300" dirty="0"/>
              <a:t>, </a:t>
            </a:r>
            <a:r>
              <a:rPr lang="en-US" sz="2300" dirty="0" err="1"/>
              <a:t>metio</a:t>
            </a:r>
            <a:r>
              <a:rPr lang="en-US" sz="2300" dirty="0"/>
              <a:t>́ las </a:t>
            </a:r>
            <a:r>
              <a:rPr lang="en-US" sz="2300" dirty="0" err="1"/>
              <a:t>espuelas</a:t>
            </a:r>
            <a:r>
              <a:rPr lang="en-US" sz="2300" dirty="0"/>
              <a:t> a </a:t>
            </a:r>
            <a:r>
              <a:rPr lang="en-US" sz="2300" dirty="0" err="1"/>
              <a:t>su</a:t>
            </a:r>
            <a:r>
              <a:rPr lang="en-US" sz="2300" dirty="0"/>
              <a:t> caballo Rocinante, sin </a:t>
            </a:r>
            <a:r>
              <a:rPr lang="en-US" sz="2300" dirty="0" err="1"/>
              <a:t>atender</a:t>
            </a:r>
            <a:r>
              <a:rPr lang="en-US" sz="2300" dirty="0"/>
              <a:t> a las voces </a:t>
            </a:r>
            <a:r>
              <a:rPr lang="en-US" sz="2300" dirty="0" err="1"/>
              <a:t>que</a:t>
            </a:r>
            <a:r>
              <a:rPr lang="en-US" sz="2300" dirty="0"/>
              <a:t> le </a:t>
            </a:r>
            <a:r>
              <a:rPr lang="en-US" sz="2300" dirty="0" err="1"/>
              <a:t>daba</a:t>
            </a:r>
            <a:r>
              <a:rPr lang="en-US" sz="2300" dirty="0"/>
              <a:t> </a:t>
            </a:r>
            <a:r>
              <a:rPr lang="en-US" sz="2300" dirty="0" err="1"/>
              <a:t>su</a:t>
            </a:r>
            <a:r>
              <a:rPr lang="en-US" sz="2300" dirty="0"/>
              <a:t> </a:t>
            </a:r>
            <a:r>
              <a:rPr lang="en-US" sz="2300" dirty="0" err="1"/>
              <a:t>escudero</a:t>
            </a:r>
            <a:r>
              <a:rPr lang="en-US" sz="2300" dirty="0"/>
              <a:t> Sancho </a:t>
            </a:r>
            <a:r>
              <a:rPr lang="en-US" sz="2300" dirty="0" err="1"/>
              <a:t>advirtiéndole</a:t>
            </a:r>
            <a:r>
              <a:rPr lang="en-US" sz="2300" dirty="0"/>
              <a:t> </a:t>
            </a:r>
            <a:r>
              <a:rPr lang="en-US" sz="2300" dirty="0" err="1"/>
              <a:t>que</a:t>
            </a:r>
            <a:r>
              <a:rPr lang="en-US" sz="2300" dirty="0"/>
              <a:t> </a:t>
            </a:r>
            <a:r>
              <a:rPr lang="en-US" sz="2300" dirty="0" err="1"/>
              <a:t>aquellos</a:t>
            </a:r>
            <a:r>
              <a:rPr lang="en-US" sz="2300" dirty="0"/>
              <a:t> </a:t>
            </a:r>
            <a:r>
              <a:rPr lang="en-US" sz="2300" dirty="0" err="1"/>
              <a:t>que</a:t>
            </a:r>
            <a:r>
              <a:rPr lang="en-US" sz="2300" dirty="0"/>
              <a:t> </a:t>
            </a:r>
            <a:r>
              <a:rPr lang="en-US" sz="2300" dirty="0" err="1"/>
              <a:t>iba</a:t>
            </a:r>
            <a:r>
              <a:rPr lang="en-US" sz="2300" dirty="0"/>
              <a:t> a </a:t>
            </a:r>
            <a:r>
              <a:rPr lang="en-US" sz="2300" dirty="0" err="1"/>
              <a:t>acometer</a:t>
            </a:r>
            <a:r>
              <a:rPr lang="en-US" sz="2300" dirty="0"/>
              <a:t> </a:t>
            </a:r>
            <a:r>
              <a:rPr lang="en-US" sz="2300" dirty="0" err="1"/>
              <a:t>eran</a:t>
            </a:r>
            <a:r>
              <a:rPr lang="en-US" sz="2300" dirty="0"/>
              <a:t> </a:t>
            </a:r>
            <a:r>
              <a:rPr lang="en-US" sz="2300" dirty="0" err="1"/>
              <a:t>molinos</a:t>
            </a:r>
            <a:r>
              <a:rPr lang="en-US" sz="2300" dirty="0"/>
              <a:t> de </a:t>
            </a:r>
            <a:r>
              <a:rPr lang="en-US" sz="2300" dirty="0" err="1"/>
              <a:t>viento</a:t>
            </a:r>
            <a:r>
              <a:rPr lang="en-US" sz="2300" dirty="0"/>
              <a:t> sin </a:t>
            </a:r>
            <a:r>
              <a:rPr lang="en-US" sz="2300" dirty="0" err="1"/>
              <a:t>duda</a:t>
            </a:r>
            <a:r>
              <a:rPr lang="en-US" sz="2300" dirty="0"/>
              <a:t> </a:t>
            </a:r>
            <a:r>
              <a:rPr lang="en-US" sz="2300" dirty="0" err="1"/>
              <a:t>alguna</a:t>
            </a:r>
            <a:r>
              <a:rPr lang="en-US" sz="2300" dirty="0"/>
              <a:t>, y no </a:t>
            </a:r>
            <a:r>
              <a:rPr lang="en-US" sz="2300" dirty="0" err="1"/>
              <a:t>gigantes</a:t>
            </a:r>
            <a:r>
              <a:rPr lang="en-US" sz="2300" dirty="0"/>
              <a:t>. Pero </a:t>
            </a:r>
            <a:r>
              <a:rPr lang="en-US" sz="2300" dirty="0" err="1"/>
              <a:t>él</a:t>
            </a:r>
            <a:r>
              <a:rPr lang="en-US" sz="2300" dirty="0"/>
              <a:t> </a:t>
            </a:r>
            <a:r>
              <a:rPr lang="en-US" sz="2300" dirty="0" err="1"/>
              <a:t>iba</a:t>
            </a:r>
            <a:r>
              <a:rPr lang="en-US" sz="2300" dirty="0"/>
              <a:t> tan </a:t>
            </a:r>
            <a:r>
              <a:rPr lang="en-US" sz="2300" dirty="0" err="1"/>
              <a:t>puesto</a:t>
            </a:r>
            <a:r>
              <a:rPr lang="en-US" sz="2300" dirty="0"/>
              <a:t> </a:t>
            </a:r>
            <a:r>
              <a:rPr lang="en-US" sz="2300" dirty="0" err="1"/>
              <a:t>en</a:t>
            </a:r>
            <a:r>
              <a:rPr lang="en-US" sz="2300" dirty="0"/>
              <a:t> </a:t>
            </a:r>
            <a:r>
              <a:rPr lang="en-US" sz="2300" dirty="0" err="1"/>
              <a:t>que</a:t>
            </a:r>
            <a:r>
              <a:rPr lang="en-US" sz="2300" dirty="0"/>
              <a:t> </a:t>
            </a:r>
            <a:r>
              <a:rPr lang="en-US" sz="2300" dirty="0" err="1"/>
              <a:t>eran</a:t>
            </a:r>
            <a:r>
              <a:rPr lang="en-US" sz="2300" dirty="0"/>
              <a:t> </a:t>
            </a:r>
            <a:r>
              <a:rPr lang="en-US" sz="2300" dirty="0" err="1"/>
              <a:t>gigantes</a:t>
            </a:r>
            <a:r>
              <a:rPr lang="en-US" sz="2300" dirty="0"/>
              <a:t>, </a:t>
            </a:r>
            <a:r>
              <a:rPr lang="en-US" sz="2300" dirty="0" err="1"/>
              <a:t>que</a:t>
            </a:r>
            <a:r>
              <a:rPr lang="en-US" sz="2300" dirty="0"/>
              <a:t> </a:t>
            </a:r>
            <a:r>
              <a:rPr lang="en-US" sz="2300" dirty="0" err="1"/>
              <a:t>ni</a:t>
            </a:r>
            <a:r>
              <a:rPr lang="en-US" sz="2300" dirty="0"/>
              <a:t> </a:t>
            </a:r>
            <a:r>
              <a:rPr lang="en-US" sz="2300" dirty="0" err="1"/>
              <a:t>oía</a:t>
            </a:r>
            <a:r>
              <a:rPr lang="en-US" sz="2300" dirty="0"/>
              <a:t> las voces de </a:t>
            </a:r>
            <a:r>
              <a:rPr lang="en-US" sz="2300" dirty="0" err="1"/>
              <a:t>su</a:t>
            </a:r>
            <a:r>
              <a:rPr lang="en-US" sz="2300" dirty="0"/>
              <a:t> </a:t>
            </a:r>
            <a:r>
              <a:rPr lang="en-US" sz="2300" dirty="0" err="1"/>
              <a:t>escudero</a:t>
            </a:r>
            <a:r>
              <a:rPr lang="en-US" sz="2300" dirty="0"/>
              <a:t> Sancho, </a:t>
            </a:r>
            <a:r>
              <a:rPr lang="en-US" sz="2300" dirty="0" err="1"/>
              <a:t>ni</a:t>
            </a:r>
            <a:r>
              <a:rPr lang="en-US" sz="2300" dirty="0"/>
              <a:t> era </a:t>
            </a:r>
            <a:r>
              <a:rPr lang="en-US" sz="2300" dirty="0" err="1"/>
              <a:t>capaz</a:t>
            </a:r>
            <a:r>
              <a:rPr lang="en-US" sz="2300" dirty="0"/>
              <a:t> de </a:t>
            </a:r>
            <a:r>
              <a:rPr lang="en-US" sz="2300" dirty="0" err="1"/>
              <a:t>ver</a:t>
            </a:r>
            <a:r>
              <a:rPr lang="en-US" sz="2300" dirty="0"/>
              <a:t>, </a:t>
            </a:r>
            <a:r>
              <a:rPr lang="en-US" sz="2300" dirty="0" err="1"/>
              <a:t>aunque</a:t>
            </a:r>
            <a:r>
              <a:rPr lang="en-US" sz="2300" dirty="0"/>
              <a:t> </a:t>
            </a:r>
            <a:r>
              <a:rPr lang="en-US" sz="2300" dirty="0" err="1"/>
              <a:t>estaba</a:t>
            </a:r>
            <a:r>
              <a:rPr lang="en-US" sz="2300" dirty="0"/>
              <a:t> </a:t>
            </a:r>
            <a:r>
              <a:rPr lang="en-US" sz="2300" dirty="0" err="1"/>
              <a:t>ya</a:t>
            </a:r>
            <a:r>
              <a:rPr lang="en-US" sz="2300" dirty="0"/>
              <a:t> bien </a:t>
            </a:r>
            <a:r>
              <a:rPr lang="en-US" sz="2300" dirty="0" err="1"/>
              <a:t>cerca</a:t>
            </a:r>
            <a:r>
              <a:rPr lang="en-US" sz="2300" dirty="0"/>
              <a:t>, lo </a:t>
            </a:r>
            <a:r>
              <a:rPr lang="en-US" sz="2300" dirty="0" err="1"/>
              <a:t>que</a:t>
            </a:r>
            <a:r>
              <a:rPr lang="en-US" sz="2300" dirty="0"/>
              <a:t> </a:t>
            </a:r>
            <a:r>
              <a:rPr lang="en-US" sz="2300" dirty="0" err="1"/>
              <a:t>eran</a:t>
            </a:r>
            <a:r>
              <a:rPr lang="en-US" sz="2300" dirty="0"/>
              <a:t>, antes </a:t>
            </a:r>
            <a:r>
              <a:rPr lang="en-US" sz="2300" dirty="0" err="1"/>
              <a:t>iba</a:t>
            </a:r>
            <a:r>
              <a:rPr lang="en-US" sz="2300" dirty="0"/>
              <a:t> </a:t>
            </a:r>
            <a:r>
              <a:rPr lang="en-US" sz="2300" dirty="0" err="1"/>
              <a:t>diciendo</a:t>
            </a:r>
            <a:r>
              <a:rPr lang="en-US" sz="2300" dirty="0"/>
              <a:t> a voces: —¡Non </a:t>
            </a:r>
            <a:r>
              <a:rPr lang="en-US" sz="2300" dirty="0" err="1"/>
              <a:t>fuyáis</a:t>
            </a:r>
            <a:r>
              <a:rPr lang="en-US" sz="2300" dirty="0"/>
              <a:t>, </a:t>
            </a:r>
            <a:r>
              <a:rPr lang="en-US" sz="2300" dirty="0" err="1"/>
              <a:t>cobardes</a:t>
            </a:r>
            <a:r>
              <a:rPr lang="en-US" sz="2300" dirty="0"/>
              <a:t> y </a:t>
            </a:r>
            <a:r>
              <a:rPr lang="en-US" sz="2300" dirty="0" err="1"/>
              <a:t>viles</a:t>
            </a:r>
            <a:r>
              <a:rPr lang="en-US" sz="2300" dirty="0"/>
              <a:t> </a:t>
            </a:r>
            <a:r>
              <a:rPr lang="en-US" sz="2300" dirty="0" err="1"/>
              <a:t>criaturas</a:t>
            </a:r>
            <a:r>
              <a:rPr lang="en-US" sz="2300" dirty="0"/>
              <a:t>, </a:t>
            </a:r>
            <a:r>
              <a:rPr lang="en-US" sz="2300" dirty="0" err="1"/>
              <a:t>que</a:t>
            </a:r>
            <a:r>
              <a:rPr lang="en-US" sz="2300" dirty="0"/>
              <a:t> un solo caballero es el </a:t>
            </a:r>
            <a:r>
              <a:rPr lang="en-US" sz="2300" dirty="0" err="1"/>
              <a:t>que</a:t>
            </a:r>
            <a:r>
              <a:rPr lang="en-US" sz="2300" dirty="0"/>
              <a:t> </a:t>
            </a:r>
            <a:r>
              <a:rPr lang="en-US" sz="2300" dirty="0" err="1"/>
              <a:t>os</a:t>
            </a:r>
            <a:r>
              <a:rPr lang="en-US" sz="2300" dirty="0"/>
              <a:t> </a:t>
            </a:r>
            <a:r>
              <a:rPr lang="en-US" sz="2300" dirty="0" err="1"/>
              <a:t>acomete</a:t>
            </a:r>
            <a:r>
              <a:rPr lang="en-US" sz="2300" dirty="0"/>
              <a:t>!</a:t>
            </a:r>
            <a:br>
              <a:rPr lang="en-US" sz="2300" dirty="0"/>
            </a:br>
            <a:r>
              <a:rPr lang="en-US" sz="2300" dirty="0"/>
              <a:t>Se </a:t>
            </a:r>
            <a:r>
              <a:rPr lang="en-US" sz="2300" dirty="0" err="1"/>
              <a:t>levanto</a:t>
            </a:r>
            <a:r>
              <a:rPr lang="en-US" sz="2300" dirty="0"/>
              <a:t>́ </a:t>
            </a:r>
            <a:r>
              <a:rPr lang="en-US" sz="2300" dirty="0" err="1"/>
              <a:t>en</a:t>
            </a:r>
            <a:r>
              <a:rPr lang="en-US" sz="2300" dirty="0"/>
              <a:t> </a:t>
            </a:r>
            <a:r>
              <a:rPr lang="en-US" sz="2300" dirty="0" err="1"/>
              <a:t>esto</a:t>
            </a:r>
            <a:r>
              <a:rPr lang="en-US" sz="2300" dirty="0"/>
              <a:t> un poco de </a:t>
            </a:r>
            <a:r>
              <a:rPr lang="en-US" sz="2300" dirty="0" err="1"/>
              <a:t>viento</a:t>
            </a:r>
            <a:r>
              <a:rPr lang="en-US" sz="2300" dirty="0"/>
              <a:t>, y las </a:t>
            </a:r>
            <a:r>
              <a:rPr lang="en-US" sz="2300" dirty="0" err="1"/>
              <a:t>grandes</a:t>
            </a:r>
            <a:r>
              <a:rPr lang="en-US" sz="2300" dirty="0"/>
              <a:t> </a:t>
            </a:r>
            <a:r>
              <a:rPr lang="en-US" sz="2300" dirty="0" err="1"/>
              <a:t>aspas</a:t>
            </a:r>
            <a:r>
              <a:rPr lang="en-US" sz="2300" dirty="0"/>
              <a:t> </a:t>
            </a:r>
            <a:r>
              <a:rPr lang="en-US" sz="2300" dirty="0" err="1"/>
              <a:t>comenzaron</a:t>
            </a:r>
            <a:r>
              <a:rPr lang="en-US" sz="2300" dirty="0"/>
              <a:t> a </a:t>
            </a:r>
            <a:r>
              <a:rPr lang="en-US" sz="2300" dirty="0" err="1"/>
              <a:t>moverse</a:t>
            </a:r>
            <a:r>
              <a:rPr lang="en-US" sz="2300" dirty="0"/>
              <a:t>, visto lo </a:t>
            </a:r>
            <a:r>
              <a:rPr lang="en-US" sz="2300" dirty="0" err="1"/>
              <a:t>cual</a:t>
            </a:r>
            <a:r>
              <a:rPr lang="en-US" sz="2300" dirty="0"/>
              <a:t> </a:t>
            </a:r>
            <a:r>
              <a:rPr lang="en-US" sz="2300" dirty="0" err="1"/>
              <a:t>por</a:t>
            </a:r>
            <a:r>
              <a:rPr lang="en-US" sz="2300" dirty="0"/>
              <a:t> don Quijote, </a:t>
            </a:r>
            <a:r>
              <a:rPr lang="en-US" sz="2300" dirty="0" err="1"/>
              <a:t>dijo</a:t>
            </a:r>
            <a:r>
              <a:rPr lang="en-US" sz="2300" dirty="0"/>
              <a:t>:</a:t>
            </a:r>
            <a:br>
              <a:rPr lang="en-US" sz="2300" dirty="0"/>
            </a:br>
            <a:r>
              <a:rPr lang="en-US" sz="2300" dirty="0"/>
              <a:t>—Pues </a:t>
            </a:r>
            <a:r>
              <a:rPr lang="en-US" sz="2300" dirty="0" err="1"/>
              <a:t>aunque</a:t>
            </a:r>
            <a:r>
              <a:rPr lang="en-US" sz="2300" dirty="0"/>
              <a:t> </a:t>
            </a:r>
            <a:r>
              <a:rPr lang="en-US" sz="2300" dirty="0" err="1"/>
              <a:t>mováis</a:t>
            </a:r>
            <a:r>
              <a:rPr lang="en-US" sz="2300" dirty="0"/>
              <a:t> </a:t>
            </a:r>
            <a:r>
              <a:rPr lang="en-US" sz="2300" dirty="0" err="1"/>
              <a:t>más</a:t>
            </a:r>
            <a:r>
              <a:rPr lang="en-US" sz="2300" dirty="0"/>
              <a:t> </a:t>
            </a:r>
            <a:r>
              <a:rPr lang="en-US" sz="2300" dirty="0" err="1"/>
              <a:t>brazos</a:t>
            </a:r>
            <a:r>
              <a:rPr lang="en-US" sz="2300" dirty="0"/>
              <a:t> </a:t>
            </a:r>
            <a:r>
              <a:rPr lang="en-US" sz="2300" dirty="0" err="1"/>
              <a:t>que</a:t>
            </a:r>
            <a:r>
              <a:rPr lang="en-US" sz="2300" dirty="0"/>
              <a:t> </a:t>
            </a:r>
            <a:r>
              <a:rPr lang="en-US" sz="2300" dirty="0" err="1"/>
              <a:t>los</a:t>
            </a:r>
            <a:r>
              <a:rPr lang="en-US" sz="2300" dirty="0"/>
              <a:t> del </a:t>
            </a:r>
            <a:r>
              <a:rPr lang="en-US" sz="2300" dirty="0" err="1"/>
              <a:t>gigante</a:t>
            </a:r>
            <a:r>
              <a:rPr lang="en-US" sz="2300" dirty="0"/>
              <a:t> </a:t>
            </a:r>
            <a:r>
              <a:rPr lang="en-US" sz="2300" dirty="0" err="1"/>
              <a:t>Briareo</a:t>
            </a:r>
            <a:r>
              <a:rPr lang="en-US" sz="2300" dirty="0"/>
              <a:t>, me lo </a:t>
            </a:r>
            <a:r>
              <a:rPr lang="en-US" sz="2300" dirty="0" err="1"/>
              <a:t>habéis</a:t>
            </a:r>
            <a:r>
              <a:rPr lang="en-US" sz="2300" dirty="0"/>
              <a:t> de </a:t>
            </a:r>
            <a:r>
              <a:rPr lang="en-US" sz="2300" dirty="0" err="1"/>
              <a:t>pagar</a:t>
            </a:r>
            <a:r>
              <a:rPr lang="en-US" sz="2300" dirty="0"/>
              <a:t>.</a:t>
            </a:r>
            <a:br>
              <a:rPr lang="en-US" sz="2300" dirty="0"/>
            </a:br>
            <a:r>
              <a:rPr lang="en-US" sz="2300" dirty="0"/>
              <a:t>Y </a:t>
            </a:r>
            <a:r>
              <a:rPr lang="en-US" sz="2300" dirty="0" err="1"/>
              <a:t>diciendo</a:t>
            </a:r>
            <a:r>
              <a:rPr lang="en-US" sz="2300" dirty="0"/>
              <a:t> </a:t>
            </a:r>
            <a:r>
              <a:rPr lang="en-US" sz="2300" dirty="0" err="1"/>
              <a:t>esto</a:t>
            </a:r>
            <a:r>
              <a:rPr lang="en-US" sz="2300" dirty="0"/>
              <a:t>, </a:t>
            </a:r>
            <a:r>
              <a:rPr lang="en-US" sz="2300" dirty="0" err="1"/>
              <a:t>encomendándose</a:t>
            </a:r>
            <a:r>
              <a:rPr lang="en-US" sz="2300" dirty="0"/>
              <a:t> de </a:t>
            </a:r>
            <a:r>
              <a:rPr lang="en-US" sz="2300" dirty="0" err="1"/>
              <a:t>todo</a:t>
            </a:r>
            <a:r>
              <a:rPr lang="en-US" sz="2300" dirty="0"/>
              <a:t> </a:t>
            </a:r>
            <a:r>
              <a:rPr lang="en-US" sz="2300" dirty="0" err="1"/>
              <a:t>corazón</a:t>
            </a:r>
            <a:r>
              <a:rPr lang="en-US" sz="2300" dirty="0"/>
              <a:t> a </a:t>
            </a:r>
            <a:r>
              <a:rPr lang="en-US" sz="2300" dirty="0" err="1"/>
              <a:t>su</a:t>
            </a:r>
            <a:r>
              <a:rPr lang="en-US" sz="2300" dirty="0"/>
              <a:t> </a:t>
            </a:r>
            <a:r>
              <a:rPr lang="en-US" sz="2300" dirty="0" err="1"/>
              <a:t>señora</a:t>
            </a:r>
            <a:r>
              <a:rPr lang="en-US" sz="2300" dirty="0"/>
              <a:t> Dulcinea y </a:t>
            </a:r>
            <a:r>
              <a:rPr lang="en-US" sz="2300" dirty="0" err="1"/>
              <a:t>pidiéndole</a:t>
            </a:r>
            <a:r>
              <a:rPr lang="en-US" sz="2300" dirty="0"/>
              <a:t> </a:t>
            </a:r>
            <a:r>
              <a:rPr lang="en-US" sz="2300" dirty="0" err="1"/>
              <a:t>que</a:t>
            </a:r>
            <a:r>
              <a:rPr lang="en-US" sz="2300" dirty="0"/>
              <a:t> le </a:t>
            </a:r>
            <a:r>
              <a:rPr lang="en-US" sz="2300" dirty="0" err="1"/>
              <a:t>socorriese</a:t>
            </a:r>
            <a:r>
              <a:rPr lang="en-US" sz="2300" dirty="0"/>
              <a:t> </a:t>
            </a:r>
            <a:r>
              <a:rPr lang="en-US" sz="2300" dirty="0" err="1"/>
              <a:t>en</a:t>
            </a:r>
            <a:r>
              <a:rPr lang="en-US" sz="2300" dirty="0"/>
              <a:t> </a:t>
            </a:r>
            <a:r>
              <a:rPr lang="en-US" sz="2300" dirty="0" err="1"/>
              <a:t>tal</a:t>
            </a:r>
            <a:r>
              <a:rPr lang="en-US" sz="2300" dirty="0"/>
              <a:t> trance, bien </a:t>
            </a:r>
            <a:r>
              <a:rPr lang="en-US" sz="2300" dirty="0" err="1"/>
              <a:t>cubierto</a:t>
            </a:r>
            <a:r>
              <a:rPr lang="en-US" sz="2300" dirty="0"/>
              <a:t> de </a:t>
            </a:r>
            <a:r>
              <a:rPr lang="en-US" sz="2300" dirty="0" err="1"/>
              <a:t>su</a:t>
            </a:r>
            <a:r>
              <a:rPr lang="en-US" sz="2300" dirty="0"/>
              <a:t> escudo y con la </a:t>
            </a:r>
            <a:r>
              <a:rPr lang="en-US" sz="2300" dirty="0" err="1"/>
              <a:t>lanza</a:t>
            </a:r>
            <a:r>
              <a:rPr lang="en-US" sz="2300" dirty="0"/>
              <a:t> </a:t>
            </a:r>
            <a:r>
              <a:rPr lang="en-US" sz="2300" dirty="0" err="1"/>
              <a:t>en</a:t>
            </a:r>
            <a:r>
              <a:rPr lang="en-US" sz="2300" dirty="0"/>
              <a:t> el </a:t>
            </a:r>
            <a:r>
              <a:rPr lang="en-US" sz="2300" dirty="0" err="1"/>
              <a:t>ristre</a:t>
            </a:r>
            <a:r>
              <a:rPr lang="en-US" sz="2300" dirty="0"/>
              <a:t>, </a:t>
            </a:r>
            <a:r>
              <a:rPr lang="en-US" sz="2300" dirty="0" err="1"/>
              <a:t>arremetio</a:t>
            </a:r>
            <a:r>
              <a:rPr lang="en-US" sz="2300" dirty="0"/>
              <a:t>́ a </a:t>
            </a:r>
            <a:r>
              <a:rPr lang="en-US" sz="2300" dirty="0" err="1"/>
              <a:t>galope</a:t>
            </a:r>
            <a:r>
              <a:rPr lang="en-US" sz="2300" dirty="0"/>
              <a:t> </a:t>
            </a:r>
            <a:r>
              <a:rPr lang="en-US" sz="2300" dirty="0" err="1"/>
              <a:t>tendido</a:t>
            </a:r>
            <a:r>
              <a:rPr lang="en-US" sz="2300" dirty="0"/>
              <a:t> con Rocinante y </a:t>
            </a:r>
            <a:r>
              <a:rPr lang="en-US" sz="2300" dirty="0" err="1"/>
              <a:t>embistio</a:t>
            </a:r>
            <a:r>
              <a:rPr lang="en-US" sz="2300" dirty="0"/>
              <a:t>́ al primer </a:t>
            </a:r>
            <a:r>
              <a:rPr lang="en-US" sz="2300" dirty="0" err="1"/>
              <a:t>molino</a:t>
            </a:r>
            <a:r>
              <a:rPr lang="en-US" sz="2300" dirty="0"/>
              <a:t> </a:t>
            </a:r>
            <a:r>
              <a:rPr lang="en-US" sz="2300" dirty="0" err="1"/>
              <a:t>que</a:t>
            </a:r>
            <a:r>
              <a:rPr lang="en-US" sz="2300" dirty="0"/>
              <a:t> </a:t>
            </a:r>
            <a:r>
              <a:rPr lang="en-US" sz="2300" dirty="0" err="1"/>
              <a:t>estaba</a:t>
            </a:r>
            <a:r>
              <a:rPr lang="en-US" sz="2300" dirty="0"/>
              <a:t> </a:t>
            </a:r>
            <a:r>
              <a:rPr lang="en-US" sz="2300" dirty="0" err="1"/>
              <a:t>delante</a:t>
            </a:r>
            <a:r>
              <a:rPr lang="en-US" sz="2300" dirty="0"/>
              <a:t>; y al </a:t>
            </a:r>
            <a:r>
              <a:rPr lang="en-US" sz="2300" dirty="0" err="1"/>
              <a:t>darle</a:t>
            </a:r>
            <a:r>
              <a:rPr lang="en-US" sz="2300" dirty="0"/>
              <a:t> </a:t>
            </a:r>
            <a:r>
              <a:rPr lang="en-US" sz="2300" dirty="0" err="1"/>
              <a:t>una</a:t>
            </a:r>
            <a:r>
              <a:rPr lang="en-US" sz="2300" dirty="0"/>
              <a:t> </a:t>
            </a:r>
            <a:r>
              <a:rPr lang="en-US" sz="2300" dirty="0" err="1"/>
              <a:t>lanzada</a:t>
            </a:r>
            <a:r>
              <a:rPr lang="en-US" sz="2300" dirty="0"/>
              <a:t> </a:t>
            </a:r>
            <a:r>
              <a:rPr lang="en-US" sz="2300" dirty="0" err="1"/>
              <a:t>en</a:t>
            </a:r>
            <a:r>
              <a:rPr lang="en-US" sz="2300" dirty="0"/>
              <a:t> el </a:t>
            </a:r>
            <a:r>
              <a:rPr lang="en-US" sz="2300" dirty="0" err="1"/>
              <a:t>aspa</a:t>
            </a:r>
            <a:r>
              <a:rPr lang="en-US" sz="2300" dirty="0"/>
              <a:t>, la </a:t>
            </a:r>
            <a:r>
              <a:rPr lang="en-US" sz="2300" dirty="0" err="1"/>
              <a:t>revolvio</a:t>
            </a:r>
            <a:r>
              <a:rPr lang="en-US" sz="2300" dirty="0"/>
              <a:t>́ el </a:t>
            </a:r>
            <a:r>
              <a:rPr lang="en-US" sz="2300" dirty="0" err="1"/>
              <a:t>viento</a:t>
            </a:r>
            <a:r>
              <a:rPr lang="en-US" sz="2300" dirty="0"/>
              <a:t> con </a:t>
            </a:r>
            <a:r>
              <a:rPr lang="en-US" sz="2300" dirty="0" err="1"/>
              <a:t>tanta</a:t>
            </a:r>
            <a:r>
              <a:rPr lang="en-US" sz="2300" dirty="0"/>
              <a:t> </a:t>
            </a:r>
            <a:r>
              <a:rPr lang="en-US" sz="2300" dirty="0" err="1"/>
              <a:t>furia</a:t>
            </a:r>
            <a:r>
              <a:rPr lang="en-US" sz="2300" dirty="0"/>
              <a:t>, </a:t>
            </a:r>
            <a:r>
              <a:rPr lang="en-US" sz="2300" dirty="0" err="1"/>
              <a:t>que</a:t>
            </a:r>
            <a:r>
              <a:rPr lang="en-US" sz="2300" dirty="0"/>
              <a:t> </a:t>
            </a:r>
            <a:r>
              <a:rPr lang="en-US" sz="2300" dirty="0" err="1"/>
              <a:t>hizo</a:t>
            </a:r>
            <a:r>
              <a:rPr lang="en-US" sz="2300" dirty="0"/>
              <a:t> </a:t>
            </a:r>
            <a:r>
              <a:rPr lang="en-US" sz="2300" dirty="0" err="1"/>
              <a:t>pedazos</a:t>
            </a:r>
            <a:r>
              <a:rPr lang="en-US" sz="2300" dirty="0"/>
              <a:t> la </a:t>
            </a:r>
            <a:r>
              <a:rPr lang="en-US" sz="2300" dirty="0" err="1"/>
              <a:t>lanza</a:t>
            </a:r>
            <a:r>
              <a:rPr lang="en-US" sz="2300" dirty="0"/>
              <a:t>, </a:t>
            </a:r>
            <a:r>
              <a:rPr lang="en-US" sz="2300" dirty="0" err="1"/>
              <a:t>llevándose</a:t>
            </a:r>
            <a:r>
              <a:rPr lang="en-US" sz="2300" dirty="0"/>
              <a:t> </a:t>
            </a:r>
            <a:r>
              <a:rPr lang="en-US" sz="2300" dirty="0" err="1"/>
              <a:t>tras</a:t>
            </a:r>
            <a:r>
              <a:rPr lang="en-US" sz="2300" dirty="0"/>
              <a:t> </a:t>
            </a:r>
            <a:r>
              <a:rPr lang="en-US" sz="2300" dirty="0" err="1"/>
              <a:t>si</a:t>
            </a:r>
            <a:r>
              <a:rPr lang="en-US" sz="2300" dirty="0"/>
              <a:t>́ al caballo y al caballero, </a:t>
            </a:r>
            <a:r>
              <a:rPr lang="en-US" sz="2300" dirty="0" err="1"/>
              <a:t>que</a:t>
            </a:r>
            <a:r>
              <a:rPr lang="en-US" sz="2300" dirty="0"/>
              <a:t> </a:t>
            </a:r>
            <a:r>
              <a:rPr lang="en-US" sz="2300" dirty="0" err="1"/>
              <a:t>fue</a:t>
            </a:r>
            <a:r>
              <a:rPr lang="en-US" sz="2300" dirty="0"/>
              <a:t> </a:t>
            </a:r>
            <a:r>
              <a:rPr lang="en-US" sz="2300" dirty="0" err="1"/>
              <a:t>rodando</a:t>
            </a:r>
            <a:r>
              <a:rPr lang="en-US" sz="2300" dirty="0"/>
              <a:t> </a:t>
            </a:r>
            <a:r>
              <a:rPr lang="en-US" sz="2300" dirty="0" err="1"/>
              <a:t>muy</a:t>
            </a:r>
            <a:r>
              <a:rPr lang="en-US" sz="2300" dirty="0"/>
              <a:t> </a:t>
            </a:r>
            <a:r>
              <a:rPr lang="en-US" sz="2300" dirty="0" err="1"/>
              <a:t>maltrecho</a:t>
            </a:r>
            <a:r>
              <a:rPr lang="en-US" sz="2300" dirty="0"/>
              <a:t> </a:t>
            </a:r>
            <a:r>
              <a:rPr lang="en-US" sz="2300" dirty="0" err="1"/>
              <a:t>por</a:t>
            </a:r>
            <a:r>
              <a:rPr lang="en-US" sz="2300" dirty="0"/>
              <a:t> el campo.                                                                                                                                                         </a:t>
            </a:r>
            <a:r>
              <a:rPr lang="en-US" sz="2300" dirty="0" err="1"/>
              <a:t>Acudio</a:t>
            </a:r>
            <a:r>
              <a:rPr lang="en-US" sz="2300" dirty="0"/>
              <a:t>́ Sancho Panza a </a:t>
            </a:r>
            <a:r>
              <a:rPr lang="en-US" sz="2300" dirty="0" err="1"/>
              <a:t>socorrerlo</a:t>
            </a:r>
            <a:r>
              <a:rPr lang="en-US" sz="2300" dirty="0"/>
              <a:t>, a </a:t>
            </a:r>
            <a:r>
              <a:rPr lang="en-US" sz="2300" dirty="0" err="1"/>
              <a:t>todo</a:t>
            </a:r>
            <a:r>
              <a:rPr lang="en-US" sz="2300" dirty="0"/>
              <a:t> el </a:t>
            </a:r>
            <a:r>
              <a:rPr lang="en-US" sz="2300" dirty="0" err="1"/>
              <a:t>correr</a:t>
            </a:r>
            <a:r>
              <a:rPr lang="en-US" sz="2300" dirty="0"/>
              <a:t> de </a:t>
            </a:r>
            <a:r>
              <a:rPr lang="en-US" sz="2300" dirty="0" err="1"/>
              <a:t>su</a:t>
            </a:r>
            <a:r>
              <a:rPr lang="en-US" sz="2300" dirty="0"/>
              <a:t> </a:t>
            </a:r>
            <a:r>
              <a:rPr lang="en-US" sz="2300" dirty="0" err="1"/>
              <a:t>asno</a:t>
            </a:r>
            <a:r>
              <a:rPr lang="en-US" sz="2300" dirty="0"/>
              <a:t>, y </a:t>
            </a:r>
            <a:r>
              <a:rPr lang="en-US" sz="2300" dirty="0" err="1"/>
              <a:t>cuando</a:t>
            </a:r>
            <a:r>
              <a:rPr lang="en-US" sz="2300" dirty="0"/>
              <a:t> </a:t>
            </a:r>
            <a:r>
              <a:rPr lang="en-US" sz="2300" dirty="0" err="1"/>
              <a:t>llego</a:t>
            </a:r>
            <a:r>
              <a:rPr lang="en-US" sz="2300" dirty="0"/>
              <a:t>́ halló </a:t>
            </a:r>
            <a:r>
              <a:rPr lang="en-US" sz="2300" dirty="0" err="1"/>
              <a:t>que</a:t>
            </a:r>
            <a:r>
              <a:rPr lang="en-US" sz="2300" dirty="0"/>
              <a:t> no se </a:t>
            </a:r>
            <a:r>
              <a:rPr lang="en-US" sz="2300" dirty="0" err="1"/>
              <a:t>podía</a:t>
            </a:r>
            <a:r>
              <a:rPr lang="en-US" sz="2300" dirty="0"/>
              <a:t> </a:t>
            </a:r>
            <a:r>
              <a:rPr lang="en-US" sz="2300" dirty="0" err="1"/>
              <a:t>menear</a:t>
            </a:r>
            <a:r>
              <a:rPr lang="en-US" sz="2300" dirty="0"/>
              <a:t>: </a:t>
            </a:r>
            <a:r>
              <a:rPr lang="en-US" sz="2300" dirty="0" err="1"/>
              <a:t>tal</a:t>
            </a:r>
            <a:r>
              <a:rPr lang="en-US" sz="2300" dirty="0"/>
              <a:t> </a:t>
            </a:r>
            <a:r>
              <a:rPr lang="en-US" sz="2300" dirty="0" err="1"/>
              <a:t>fue</a:t>
            </a:r>
            <a:r>
              <a:rPr lang="en-US" sz="2300" dirty="0"/>
              <a:t> el golpe </a:t>
            </a:r>
            <a:r>
              <a:rPr lang="en-US" sz="2300" dirty="0" err="1"/>
              <a:t>que</a:t>
            </a:r>
            <a:r>
              <a:rPr lang="en-US" sz="2300" dirty="0"/>
              <a:t> </a:t>
            </a:r>
            <a:r>
              <a:rPr lang="en-US" sz="2300" dirty="0" err="1"/>
              <a:t>dio</a:t>
            </a:r>
            <a:r>
              <a:rPr lang="en-US" sz="2300" dirty="0"/>
              <a:t> con </a:t>
            </a:r>
            <a:r>
              <a:rPr lang="en-US" sz="2300" dirty="0" err="1"/>
              <a:t>él</a:t>
            </a:r>
            <a:r>
              <a:rPr lang="en-US" sz="2300" dirty="0"/>
              <a:t> Rocinante.</a:t>
            </a:r>
            <a:br>
              <a:rPr lang="en-US" sz="2300" dirty="0"/>
            </a:br>
            <a:r>
              <a:rPr lang="en-US" sz="2300" dirty="0"/>
              <a:t>—¡</a:t>
            </a:r>
            <a:r>
              <a:rPr lang="en-US" sz="2300" dirty="0" err="1"/>
              <a:t>Válgame</a:t>
            </a:r>
            <a:r>
              <a:rPr lang="en-US" sz="2300" dirty="0"/>
              <a:t> Dios! —</a:t>
            </a:r>
            <a:r>
              <a:rPr lang="en-US" sz="2300" dirty="0" err="1"/>
              <a:t>dijo</a:t>
            </a:r>
            <a:r>
              <a:rPr lang="en-US" sz="2300" dirty="0"/>
              <a:t> Sancho—. ¿No le </a:t>
            </a:r>
            <a:r>
              <a:rPr lang="en-US" sz="2300" dirty="0" err="1"/>
              <a:t>dije</a:t>
            </a:r>
            <a:r>
              <a:rPr lang="en-US" sz="2300" dirty="0"/>
              <a:t> </a:t>
            </a:r>
            <a:r>
              <a:rPr lang="en-US" sz="2300" dirty="0" err="1"/>
              <a:t>yo</a:t>
            </a:r>
            <a:r>
              <a:rPr lang="en-US" sz="2300" dirty="0"/>
              <a:t> a </a:t>
            </a:r>
            <a:r>
              <a:rPr lang="en-US" sz="2300" dirty="0" err="1"/>
              <a:t>vuestra</a:t>
            </a:r>
            <a:r>
              <a:rPr lang="en-US" sz="2300" dirty="0"/>
              <a:t> </a:t>
            </a:r>
            <a:r>
              <a:rPr lang="en-US" sz="2300" dirty="0" err="1"/>
              <a:t>merced</a:t>
            </a:r>
            <a:r>
              <a:rPr lang="en-US" sz="2300" dirty="0"/>
              <a:t> </a:t>
            </a:r>
            <a:r>
              <a:rPr lang="en-US" sz="2300" dirty="0" err="1"/>
              <a:t>que</a:t>
            </a:r>
            <a:r>
              <a:rPr lang="en-US" sz="2300" dirty="0"/>
              <a:t> </a:t>
            </a:r>
            <a:r>
              <a:rPr lang="en-US" sz="2300" dirty="0" err="1"/>
              <a:t>mirase</a:t>
            </a:r>
            <a:r>
              <a:rPr lang="en-US" sz="2300" dirty="0"/>
              <a:t> bien lo </a:t>
            </a:r>
            <a:r>
              <a:rPr lang="en-US" sz="2300" dirty="0" err="1"/>
              <a:t>que</a:t>
            </a:r>
            <a:r>
              <a:rPr lang="en-US" sz="2300" dirty="0"/>
              <a:t> </a:t>
            </a:r>
            <a:r>
              <a:rPr lang="en-US" sz="2300" dirty="0" err="1"/>
              <a:t>hacía</a:t>
            </a:r>
            <a:r>
              <a:rPr lang="en-US" sz="2300" dirty="0"/>
              <a:t>, </a:t>
            </a:r>
            <a:r>
              <a:rPr lang="en-US" sz="2300" dirty="0" err="1"/>
              <a:t>que</a:t>
            </a:r>
            <a:r>
              <a:rPr lang="en-US" sz="2300" dirty="0"/>
              <a:t> no </a:t>
            </a:r>
            <a:r>
              <a:rPr lang="en-US" sz="2300" dirty="0" err="1"/>
              <a:t>eran</a:t>
            </a:r>
            <a:r>
              <a:rPr lang="en-US" sz="2300" dirty="0"/>
              <a:t> </a:t>
            </a:r>
            <a:r>
              <a:rPr lang="en-US" sz="2300" dirty="0" err="1"/>
              <a:t>sino</a:t>
            </a:r>
            <a:r>
              <a:rPr lang="en-US" sz="2300" dirty="0"/>
              <a:t> </a:t>
            </a:r>
            <a:r>
              <a:rPr lang="en-US" sz="2300" dirty="0" err="1"/>
              <a:t>molinos</a:t>
            </a:r>
            <a:r>
              <a:rPr lang="en-US" sz="2300" dirty="0"/>
              <a:t> de </a:t>
            </a:r>
            <a:r>
              <a:rPr lang="en-US" sz="2300" dirty="0" err="1"/>
              <a:t>viento</a:t>
            </a:r>
            <a:r>
              <a:rPr lang="en-US" sz="2300" dirty="0"/>
              <a:t>? Eso solo lo </a:t>
            </a:r>
            <a:r>
              <a:rPr lang="en-US" sz="2300" dirty="0" err="1"/>
              <a:t>puede</a:t>
            </a:r>
            <a:r>
              <a:rPr lang="en-US" sz="2300" dirty="0"/>
              <a:t> </a:t>
            </a:r>
            <a:r>
              <a:rPr lang="en-US" sz="2300" dirty="0" err="1"/>
              <a:t>ignorar</a:t>
            </a:r>
            <a:r>
              <a:rPr lang="en-US" sz="2300" dirty="0"/>
              <a:t> </a:t>
            </a:r>
            <a:r>
              <a:rPr lang="en-US" sz="2300" dirty="0" err="1"/>
              <a:t>quien</a:t>
            </a:r>
            <a:r>
              <a:rPr lang="en-US" sz="2300" dirty="0"/>
              <a:t> </a:t>
            </a:r>
            <a:r>
              <a:rPr lang="en-US" sz="2300" dirty="0" err="1"/>
              <a:t>lleva</a:t>
            </a:r>
            <a:r>
              <a:rPr lang="en-US" sz="2300" dirty="0"/>
              <a:t> </a:t>
            </a:r>
            <a:r>
              <a:rPr lang="en-US" sz="2300" dirty="0" err="1"/>
              <a:t>otros</a:t>
            </a:r>
            <a:r>
              <a:rPr lang="en-US" sz="2300" dirty="0"/>
              <a:t> </a:t>
            </a:r>
            <a:r>
              <a:rPr lang="en-US" sz="2300" dirty="0" err="1"/>
              <a:t>parecidos</a:t>
            </a:r>
            <a:r>
              <a:rPr lang="en-US" sz="2300" dirty="0"/>
              <a:t> </a:t>
            </a:r>
            <a:r>
              <a:rPr lang="en-US" sz="2300" dirty="0" err="1"/>
              <a:t>en</a:t>
            </a:r>
            <a:r>
              <a:rPr lang="en-US" sz="2300" dirty="0"/>
              <a:t> la cabeza.</a:t>
            </a:r>
            <a:br>
              <a:rPr lang="en-US" sz="2300" dirty="0"/>
            </a:br>
            <a:r>
              <a:rPr lang="en-US" sz="2300" dirty="0"/>
              <a:t>—Calla, Sancho amigo, </a:t>
            </a:r>
            <a:r>
              <a:rPr lang="en-US" sz="2300" dirty="0" err="1"/>
              <a:t>que</a:t>
            </a:r>
            <a:r>
              <a:rPr lang="en-US" sz="2300" dirty="0"/>
              <a:t> las </a:t>
            </a:r>
            <a:r>
              <a:rPr lang="en-US" sz="2300" dirty="0" err="1"/>
              <a:t>cosas</a:t>
            </a:r>
            <a:r>
              <a:rPr lang="en-US" sz="2300" dirty="0"/>
              <a:t> de la </a:t>
            </a:r>
            <a:r>
              <a:rPr lang="en-US" sz="2300" dirty="0" err="1"/>
              <a:t>guerra</a:t>
            </a:r>
            <a:r>
              <a:rPr lang="en-US" sz="2300" dirty="0"/>
              <a:t> </a:t>
            </a:r>
            <a:r>
              <a:rPr lang="en-US" sz="2300" dirty="0" err="1"/>
              <a:t>están</a:t>
            </a:r>
            <a:r>
              <a:rPr lang="en-US" sz="2300" dirty="0"/>
              <a:t> </a:t>
            </a:r>
            <a:r>
              <a:rPr lang="en-US" sz="2300" dirty="0" err="1"/>
              <a:t>sujetas</a:t>
            </a:r>
            <a:r>
              <a:rPr lang="en-US" sz="2300" dirty="0"/>
              <a:t> </a:t>
            </a:r>
            <a:r>
              <a:rPr lang="en-US" sz="2300" dirty="0" err="1"/>
              <a:t>más</a:t>
            </a:r>
            <a:r>
              <a:rPr lang="en-US" sz="2300" dirty="0"/>
              <a:t> </a:t>
            </a:r>
            <a:r>
              <a:rPr lang="en-US" sz="2300" dirty="0" err="1"/>
              <a:t>que</a:t>
            </a:r>
            <a:r>
              <a:rPr lang="en-US" sz="2300" dirty="0"/>
              <a:t> </a:t>
            </a:r>
            <a:r>
              <a:rPr lang="en-US" sz="2300" dirty="0" err="1"/>
              <a:t>otras</a:t>
            </a:r>
            <a:r>
              <a:rPr lang="en-US" sz="2300" dirty="0"/>
              <a:t> a continua </a:t>
            </a:r>
            <a:r>
              <a:rPr lang="en-US" sz="2300" dirty="0" err="1"/>
              <a:t>mudanza</a:t>
            </a:r>
            <a:r>
              <a:rPr lang="en-US" sz="2300" dirty="0"/>
              <a:t>. Y </a:t>
            </a:r>
            <a:r>
              <a:rPr lang="en-US" sz="2300" dirty="0" err="1"/>
              <a:t>además</a:t>
            </a:r>
            <a:r>
              <a:rPr lang="en-US" sz="2300" dirty="0"/>
              <a:t> </a:t>
            </a:r>
            <a:r>
              <a:rPr lang="en-US" sz="2300" dirty="0" err="1"/>
              <a:t>yo</a:t>
            </a:r>
            <a:r>
              <a:rPr lang="en-US" sz="2300" dirty="0"/>
              <a:t> </a:t>
            </a:r>
            <a:r>
              <a:rPr lang="en-US" sz="2300" dirty="0" err="1"/>
              <a:t>pienso</a:t>
            </a:r>
            <a:r>
              <a:rPr lang="en-US" sz="2300" dirty="0"/>
              <a:t>, y </a:t>
            </a:r>
            <a:r>
              <a:rPr lang="en-US" sz="2300" dirty="0" err="1"/>
              <a:t>esa</a:t>
            </a:r>
            <a:r>
              <a:rPr lang="en-US" sz="2300" dirty="0"/>
              <a:t> es la </a:t>
            </a:r>
            <a:r>
              <a:rPr lang="en-US" sz="2300" dirty="0" err="1"/>
              <a:t>verdad</a:t>
            </a:r>
            <a:r>
              <a:rPr lang="en-US" sz="2300" dirty="0"/>
              <a:t>, </a:t>
            </a:r>
            <a:r>
              <a:rPr lang="en-US" sz="2300" dirty="0" err="1"/>
              <a:t>que</a:t>
            </a:r>
            <a:r>
              <a:rPr lang="en-US" sz="2300" dirty="0"/>
              <a:t> </a:t>
            </a:r>
            <a:r>
              <a:rPr lang="en-US" sz="2300" dirty="0" err="1"/>
              <a:t>aquel</a:t>
            </a:r>
            <a:r>
              <a:rPr lang="en-US" sz="2300" dirty="0"/>
              <a:t> </a:t>
            </a:r>
            <a:r>
              <a:rPr lang="en-US" sz="2300" dirty="0" err="1"/>
              <a:t>mago</a:t>
            </a:r>
            <a:r>
              <a:rPr lang="en-US" sz="2300" dirty="0"/>
              <a:t> </a:t>
            </a:r>
            <a:r>
              <a:rPr lang="en-US" sz="2300" dirty="0" err="1"/>
              <a:t>Frestón</a:t>
            </a:r>
            <a:r>
              <a:rPr lang="en-US" sz="2300" dirty="0"/>
              <a:t> </a:t>
            </a:r>
            <a:r>
              <a:rPr lang="en-US" sz="2300" dirty="0" err="1"/>
              <a:t>que</a:t>
            </a:r>
            <a:r>
              <a:rPr lang="en-US" sz="2300" dirty="0"/>
              <a:t> me </a:t>
            </a:r>
            <a:r>
              <a:rPr lang="en-US" sz="2300" dirty="0" err="1"/>
              <a:t>robo</a:t>
            </a:r>
            <a:r>
              <a:rPr lang="en-US" sz="2300" dirty="0"/>
              <a:t>́ el </a:t>
            </a:r>
            <a:r>
              <a:rPr lang="en-US" sz="2300" dirty="0" err="1"/>
              <a:t>aposento</a:t>
            </a:r>
            <a:r>
              <a:rPr lang="en-US" sz="2300" dirty="0"/>
              <a:t> y </a:t>
            </a:r>
            <a:r>
              <a:rPr lang="en-US" sz="2300" dirty="0" err="1"/>
              <a:t>los</a:t>
            </a:r>
            <a:r>
              <a:rPr lang="en-US" sz="2300" dirty="0"/>
              <a:t> </a:t>
            </a:r>
            <a:r>
              <a:rPr lang="en-US" sz="2300" dirty="0" err="1"/>
              <a:t>libros</a:t>
            </a:r>
            <a:r>
              <a:rPr lang="en-US" sz="2300" dirty="0"/>
              <a:t> ha </a:t>
            </a:r>
            <a:r>
              <a:rPr lang="en-US" sz="2300" dirty="0" err="1"/>
              <a:t>convertido</a:t>
            </a:r>
            <a:r>
              <a:rPr lang="en-US" sz="2300" dirty="0"/>
              <a:t> </a:t>
            </a:r>
            <a:r>
              <a:rPr lang="en-US" sz="2300" dirty="0" err="1"/>
              <a:t>estos</a:t>
            </a:r>
            <a:r>
              <a:rPr lang="en-US" sz="2300" dirty="0"/>
              <a:t> </a:t>
            </a:r>
            <a:r>
              <a:rPr lang="en-US" sz="2300" dirty="0" err="1"/>
              <a:t>gigantes</a:t>
            </a:r>
            <a:r>
              <a:rPr lang="en-US" sz="2300" dirty="0"/>
              <a:t> </a:t>
            </a:r>
            <a:r>
              <a:rPr lang="en-US" sz="2300" dirty="0" err="1"/>
              <a:t>en</a:t>
            </a:r>
            <a:r>
              <a:rPr lang="en-US" sz="2300" dirty="0"/>
              <a:t> </a:t>
            </a:r>
            <a:r>
              <a:rPr lang="en-US" sz="2300" dirty="0" err="1"/>
              <a:t>molinos</a:t>
            </a:r>
            <a:r>
              <a:rPr lang="en-US" sz="2300" dirty="0"/>
              <a:t>, </a:t>
            </a:r>
            <a:r>
              <a:rPr lang="en-US" sz="2300" dirty="0" err="1"/>
              <a:t>por</a:t>
            </a:r>
            <a:r>
              <a:rPr lang="en-US" sz="2300" dirty="0"/>
              <a:t> </a:t>
            </a:r>
            <a:r>
              <a:rPr lang="en-US" sz="2300" dirty="0" err="1"/>
              <a:t>quitarme</a:t>
            </a:r>
            <a:r>
              <a:rPr lang="en-US" sz="2300" dirty="0"/>
              <a:t> la gloria de </a:t>
            </a:r>
            <a:r>
              <a:rPr lang="en-US" sz="2300" dirty="0" err="1"/>
              <a:t>su</a:t>
            </a:r>
            <a:r>
              <a:rPr lang="en-US" sz="2300" dirty="0"/>
              <a:t> </a:t>
            </a:r>
            <a:r>
              <a:rPr lang="en-US" sz="2300" dirty="0" err="1"/>
              <a:t>derrota</a:t>
            </a:r>
            <a:r>
              <a:rPr lang="en-US" sz="2300" dirty="0"/>
              <a:t>: </a:t>
            </a:r>
            <a:r>
              <a:rPr lang="en-US" sz="2300" dirty="0" err="1"/>
              <a:t>tal</a:t>
            </a:r>
            <a:r>
              <a:rPr lang="en-US" sz="2300" dirty="0"/>
              <a:t> es la </a:t>
            </a:r>
            <a:r>
              <a:rPr lang="en-US" sz="2300" dirty="0" err="1"/>
              <a:t>enemistad</a:t>
            </a:r>
            <a:r>
              <a:rPr lang="en-US" sz="2300" dirty="0"/>
              <a:t> </a:t>
            </a:r>
            <a:r>
              <a:rPr lang="en-US" sz="2300" dirty="0" err="1"/>
              <a:t>que</a:t>
            </a:r>
            <a:r>
              <a:rPr lang="en-US" sz="2300" dirty="0"/>
              <a:t> me </a:t>
            </a:r>
            <a:r>
              <a:rPr lang="en-US" sz="2300" dirty="0" err="1"/>
              <a:t>tiene</a:t>
            </a:r>
            <a:r>
              <a:rPr lang="en-US" sz="2300" dirty="0"/>
              <a:t>. Pero al final poco </a:t>
            </a:r>
            <a:r>
              <a:rPr lang="en-US" sz="2300" dirty="0" err="1"/>
              <a:t>han</a:t>
            </a:r>
            <a:r>
              <a:rPr lang="en-US" sz="2300" dirty="0"/>
              <a:t> de </a:t>
            </a:r>
            <a:r>
              <a:rPr lang="en-US" sz="2300" dirty="0" err="1"/>
              <a:t>poder</a:t>
            </a:r>
            <a:r>
              <a:rPr lang="en-US" sz="2300" dirty="0"/>
              <a:t> sus malas </a:t>
            </a:r>
            <a:r>
              <a:rPr lang="en-US" sz="2300" dirty="0" err="1"/>
              <a:t>artes</a:t>
            </a:r>
            <a:r>
              <a:rPr lang="en-US" sz="2300" dirty="0"/>
              <a:t> contra la </a:t>
            </a:r>
            <a:r>
              <a:rPr lang="en-US" sz="2300" dirty="0" err="1"/>
              <a:t>bondad</a:t>
            </a:r>
            <a:r>
              <a:rPr lang="en-US" sz="2300" dirty="0"/>
              <a:t> de mi espada.</a:t>
            </a:r>
          </a:p>
          <a:p>
            <a:pPr>
              <a:lnSpc>
                <a:spcPct val="90000"/>
              </a:lnSpc>
              <a:spcAft>
                <a:spcPts val="600"/>
              </a:spcAft>
            </a:pPr>
            <a:r>
              <a:rPr lang="en-US" sz="2300" dirty="0"/>
              <a:t> </a:t>
            </a:r>
          </a:p>
          <a:p>
            <a:pPr indent="-228600">
              <a:lnSpc>
                <a:spcPct val="90000"/>
              </a:lnSpc>
              <a:spcAft>
                <a:spcPts val="600"/>
              </a:spcAft>
              <a:buFont typeface="Arial" panose="020B0604020202020204" pitchFamily="34" charset="0"/>
              <a:buChar char="•"/>
            </a:pPr>
            <a:endParaRPr lang="en-US" sz="500" dirty="0"/>
          </a:p>
        </p:txBody>
      </p:sp>
      <p:pic>
        <p:nvPicPr>
          <p:cNvPr id="9" name="Graphic 8" descr="Molino">
            <a:extLst>
              <a:ext uri="{FF2B5EF4-FFF2-40B4-BE49-F238E27FC236}">
                <a16:creationId xmlns:a16="http://schemas.microsoft.com/office/drawing/2014/main" id="{E45E1432-F636-421C-981D-A9C3094E5A9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1543204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31BB5A35-ED52-E875-CF85-7A4123F8378B}"/>
              </a:ext>
            </a:extLst>
          </p:cNvPr>
          <p:cNvSpPr txBox="1"/>
          <p:nvPr/>
        </p:nvSpPr>
        <p:spPr>
          <a:xfrm>
            <a:off x="342900" y="326571"/>
            <a:ext cx="11397343" cy="3970318"/>
          </a:xfrm>
          <a:prstGeom prst="rect">
            <a:avLst/>
          </a:prstGeom>
          <a:noFill/>
        </p:spPr>
        <p:txBody>
          <a:bodyPr wrap="square" rtlCol="0">
            <a:spAutoFit/>
          </a:bodyPr>
          <a:lstStyle/>
          <a:p>
            <a:pPr marL="342900" indent="-342900">
              <a:buAutoNum type="arabicPeriod"/>
            </a:pPr>
            <a:r>
              <a:rPr lang="es-ES" dirty="0"/>
              <a:t>Léxico  relaciona las palabras con su definición</a:t>
            </a:r>
          </a:p>
          <a:p>
            <a:endParaRPr lang="es-ES" dirty="0"/>
          </a:p>
          <a:p>
            <a:r>
              <a:rPr lang="es-ES" dirty="0"/>
              <a:t>       1. Desaforados	                                              A. Semilla, origen o linaje de algo o alguien.                                                       </a:t>
            </a:r>
          </a:p>
          <a:p>
            <a:r>
              <a:rPr lang="es-ES" dirty="0"/>
              <a:t>       2. Despojos	                                              B. Salvajes, actúan sin ley ni razón.                                                                    </a:t>
            </a:r>
          </a:p>
          <a:p>
            <a:r>
              <a:rPr lang="es-ES" dirty="0"/>
              <a:t>       3. Simiente	                                              C. Lanza lista para atacar                                                                                          </a:t>
            </a:r>
          </a:p>
          <a:p>
            <a:r>
              <a:rPr lang="es-ES" dirty="0"/>
              <a:t>       4. Lanza en ristre	                           D. Muy dañado, herido, golpeado o estropeado físicamente.                   </a:t>
            </a:r>
          </a:p>
          <a:p>
            <a:r>
              <a:rPr lang="es-ES" dirty="0"/>
              <a:t>       5. Aspas                                                             E. Experimentado, familiarizado con algo                                                                                                                    </a:t>
            </a:r>
          </a:p>
          <a:p>
            <a:r>
              <a:rPr lang="es-ES" dirty="0"/>
              <a:t>      6. Maltrecho                                                     F. Atacar con fuerza y velocidad                                                                                                                    </a:t>
            </a:r>
          </a:p>
          <a:p>
            <a:r>
              <a:rPr lang="es-ES" dirty="0"/>
              <a:t>      7. Cursado                                                        G. Estructura en forma de X que gira con el viento                                                                                                                  </a:t>
            </a:r>
          </a:p>
          <a:p>
            <a:r>
              <a:rPr lang="es-ES" dirty="0"/>
              <a:t>      8. Acometer	                                              H. Bienes, armas o riquezas que se quitan al enemigo vencido              </a:t>
            </a:r>
          </a:p>
          <a:p>
            <a:r>
              <a:rPr lang="es-ES" dirty="0"/>
              <a:t>      9. Mudanza                                                        I.  Girar, dar la vuelta                                                                                                                                          </a:t>
            </a:r>
          </a:p>
          <a:p>
            <a:r>
              <a:rPr lang="es-ES" dirty="0"/>
              <a:t>     10. Voltear                                                           J. Cambio, transformación </a:t>
            </a:r>
            <a:endParaRPr lang="es-ES" b="1" dirty="0"/>
          </a:p>
          <a:p>
            <a:endParaRPr lang="es-ES" dirty="0"/>
          </a:p>
          <a:p>
            <a:r>
              <a:rPr lang="es-ES" dirty="0"/>
              <a:t> </a:t>
            </a:r>
          </a:p>
        </p:txBody>
      </p:sp>
      <p:sp>
        <p:nvSpPr>
          <p:cNvPr id="9" name="CuadroTexto 8">
            <a:extLst>
              <a:ext uri="{FF2B5EF4-FFF2-40B4-BE49-F238E27FC236}">
                <a16:creationId xmlns:a16="http://schemas.microsoft.com/office/drawing/2014/main" id="{1EE78FCB-332C-934C-0EA9-D7B714551878}"/>
              </a:ext>
            </a:extLst>
          </p:cNvPr>
          <p:cNvSpPr txBox="1"/>
          <p:nvPr/>
        </p:nvSpPr>
        <p:spPr>
          <a:xfrm>
            <a:off x="342900" y="4016829"/>
            <a:ext cx="11506200" cy="2031325"/>
          </a:xfrm>
          <a:prstGeom prst="rect">
            <a:avLst/>
          </a:prstGeom>
          <a:noFill/>
        </p:spPr>
        <p:txBody>
          <a:bodyPr wrap="square" rtlCol="0">
            <a:spAutoFit/>
          </a:bodyPr>
          <a:lstStyle/>
          <a:p>
            <a:r>
              <a:rPr lang="es-ES" dirty="0"/>
              <a:t>2.  Léxico Relaciona las expresiones de español antiguo con su versión moderna </a:t>
            </a:r>
          </a:p>
          <a:p>
            <a:r>
              <a:rPr lang="es-ES" dirty="0"/>
              <a:t>      1. «Non </a:t>
            </a:r>
            <a:r>
              <a:rPr lang="es-ES" dirty="0" err="1"/>
              <a:t>fuyáis</a:t>
            </a:r>
            <a:r>
              <a:rPr lang="es-ES" dirty="0"/>
              <a:t>, cobardes y viles criaturas».        A. Usted </a:t>
            </a:r>
          </a:p>
          <a:p>
            <a:r>
              <a:rPr lang="es-ES" dirty="0"/>
              <a:t>      2. «vuestra merced»                                                       B. Me lo pagaréis </a:t>
            </a:r>
          </a:p>
          <a:p>
            <a:r>
              <a:rPr lang="es-ES" dirty="0"/>
              <a:t>      3. «de la faz de la tierra»                                               C. No huyáis cobardes y malignas criaturas</a:t>
            </a:r>
          </a:p>
          <a:p>
            <a:r>
              <a:rPr lang="es-ES" dirty="0"/>
              <a:t>      4. «en fiera y desigual batalla»                                   D. De la superficie de la tierra</a:t>
            </a:r>
          </a:p>
          <a:p>
            <a:r>
              <a:rPr lang="es-ES" dirty="0"/>
              <a:t>      5. «me lo habéis de pagar»                                          E. En una batalla violenta y desigual</a:t>
            </a:r>
          </a:p>
          <a:p>
            <a:endParaRPr lang="es-ES" dirty="0"/>
          </a:p>
        </p:txBody>
      </p:sp>
    </p:spTree>
    <p:extLst>
      <p:ext uri="{BB962C8B-B14F-4D97-AF65-F5344CB8AC3E}">
        <p14:creationId xmlns:p14="http://schemas.microsoft.com/office/powerpoint/2010/main" val="2565705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3B0BE2D3-3D73-E3D0-35AE-6AB1B8FBFCFC}"/>
              </a:ext>
            </a:extLst>
          </p:cNvPr>
          <p:cNvPicPr>
            <a:picLocks noChangeAspect="1"/>
          </p:cNvPicPr>
          <p:nvPr/>
        </p:nvPicPr>
        <p:blipFill>
          <a:blip r:embed="rId2"/>
          <a:srcRect r="497" b="-1"/>
          <a:stretch>
            <a:fillRect/>
          </a:stretch>
        </p:blipFill>
        <p:spPr>
          <a:xfrm>
            <a:off x="7135586" y="10"/>
            <a:ext cx="5056416"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CuadroTexto 1">
            <a:extLst>
              <a:ext uri="{FF2B5EF4-FFF2-40B4-BE49-F238E27FC236}">
                <a16:creationId xmlns:a16="http://schemas.microsoft.com/office/drawing/2014/main" id="{08955C91-EF00-9F6D-5255-E402FD073FFA}"/>
              </a:ext>
            </a:extLst>
          </p:cNvPr>
          <p:cNvSpPr txBox="1"/>
          <p:nvPr/>
        </p:nvSpPr>
        <p:spPr>
          <a:xfrm>
            <a:off x="261257" y="179614"/>
            <a:ext cx="6874327" cy="6678385"/>
          </a:xfrm>
          <a:prstGeom prst="rect">
            <a:avLst/>
          </a:prstGeom>
        </p:spPr>
        <p:txBody>
          <a:bodyPr vert="horz" lIns="91440" tIns="45720" rIns="91440" bIns="45720" rtlCol="0" anchor="t">
            <a:noAutofit/>
          </a:bodyPr>
          <a:lstStyle/>
          <a:p>
            <a:pPr>
              <a:lnSpc>
                <a:spcPct val="90000"/>
              </a:lnSpc>
              <a:spcAft>
                <a:spcPts val="600"/>
              </a:spcAft>
            </a:pPr>
            <a:r>
              <a:rPr lang="en-US" dirty="0"/>
              <a:t>3. Oral/ </a:t>
            </a:r>
            <a:r>
              <a:rPr lang="en-US" dirty="0" err="1"/>
              <a:t>escrita</a:t>
            </a:r>
            <a:r>
              <a:rPr lang="en-US" dirty="0"/>
              <a:t>  </a:t>
            </a:r>
            <a:r>
              <a:rPr lang="en-US" dirty="0" err="1"/>
              <a:t>Explica</a:t>
            </a:r>
            <a:r>
              <a:rPr lang="en-US" dirty="0"/>
              <a:t> las </a:t>
            </a:r>
            <a:r>
              <a:rPr lang="en-US" dirty="0" err="1"/>
              <a:t>diferentes</a:t>
            </a:r>
            <a:r>
              <a:rPr lang="en-US" dirty="0"/>
              <a:t> </a:t>
            </a:r>
            <a:r>
              <a:rPr lang="en-US" dirty="0" err="1"/>
              <a:t>actuaciones</a:t>
            </a:r>
            <a:r>
              <a:rPr lang="en-US" dirty="0"/>
              <a:t> de Don Quijote y                    </a:t>
            </a:r>
          </a:p>
          <a:p>
            <a:pPr>
              <a:lnSpc>
                <a:spcPct val="90000"/>
              </a:lnSpc>
              <a:spcAft>
                <a:spcPts val="600"/>
              </a:spcAft>
            </a:pPr>
            <a:r>
              <a:rPr lang="en-US" dirty="0"/>
              <a:t>     Sancho </a:t>
            </a:r>
          </a:p>
          <a:p>
            <a:pPr>
              <a:lnSpc>
                <a:spcPct val="90000"/>
              </a:lnSpc>
              <a:spcAft>
                <a:spcPts val="600"/>
              </a:spcAft>
            </a:pPr>
            <a:r>
              <a:rPr lang="en-US" dirty="0"/>
              <a:t>                                   Don Quijote                                                 Sancho Panza </a:t>
            </a:r>
          </a:p>
          <a:p>
            <a:pPr>
              <a:lnSpc>
                <a:spcPct val="90000"/>
              </a:lnSpc>
              <a:spcAft>
                <a:spcPts val="600"/>
              </a:spcAft>
            </a:pPr>
            <a:r>
              <a:rPr lang="en-US" dirty="0"/>
              <a:t>Lo </a:t>
            </a:r>
            <a:r>
              <a:rPr lang="en-US" dirty="0" err="1"/>
              <a:t>que</a:t>
            </a:r>
            <a:r>
              <a:rPr lang="en-US" dirty="0"/>
              <a:t> </a:t>
            </a:r>
            <a:r>
              <a:rPr lang="en-US" dirty="0" err="1"/>
              <a:t>ve</a:t>
            </a:r>
            <a:r>
              <a:rPr lang="en-US" dirty="0"/>
              <a:t>                  </a:t>
            </a:r>
          </a:p>
          <a:p>
            <a:pPr>
              <a:lnSpc>
                <a:spcPct val="90000"/>
              </a:lnSpc>
              <a:spcAft>
                <a:spcPts val="600"/>
              </a:spcAft>
            </a:pPr>
            <a:r>
              <a:rPr lang="en-US" dirty="0"/>
              <a:t>Lo </a:t>
            </a:r>
            <a:r>
              <a:rPr lang="en-US" dirty="0" err="1"/>
              <a:t>que</a:t>
            </a:r>
            <a:r>
              <a:rPr lang="en-US" dirty="0"/>
              <a:t> dice</a:t>
            </a:r>
          </a:p>
          <a:p>
            <a:pPr>
              <a:lnSpc>
                <a:spcPct val="90000"/>
              </a:lnSpc>
              <a:spcAft>
                <a:spcPts val="600"/>
              </a:spcAft>
            </a:pPr>
            <a:r>
              <a:rPr lang="en-US" dirty="0"/>
              <a:t>Lo </a:t>
            </a:r>
            <a:r>
              <a:rPr lang="en-US" dirty="0" err="1"/>
              <a:t>que</a:t>
            </a:r>
            <a:r>
              <a:rPr lang="en-US" dirty="0"/>
              <a:t> </a:t>
            </a:r>
            <a:r>
              <a:rPr lang="en-US" dirty="0" err="1"/>
              <a:t>hace</a:t>
            </a:r>
            <a:r>
              <a:rPr lang="en-US" dirty="0"/>
              <a:t>  </a:t>
            </a:r>
          </a:p>
          <a:p>
            <a:pPr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4. Oral/ </a:t>
            </a:r>
            <a:r>
              <a:rPr lang="en-US" dirty="0" err="1"/>
              <a:t>Escrita</a:t>
            </a:r>
            <a:r>
              <a:rPr lang="en-US" dirty="0"/>
              <a:t>   </a:t>
            </a:r>
            <a:r>
              <a:rPr lang="en-US" dirty="0" err="1"/>
              <a:t>Corrige</a:t>
            </a:r>
            <a:r>
              <a:rPr lang="en-US" dirty="0"/>
              <a:t> las </a:t>
            </a:r>
            <a:r>
              <a:rPr lang="en-US" dirty="0" err="1"/>
              <a:t>siguientes</a:t>
            </a:r>
            <a:r>
              <a:rPr lang="en-US" dirty="0"/>
              <a:t> </a:t>
            </a:r>
            <a:r>
              <a:rPr lang="en-US" dirty="0" err="1"/>
              <a:t>frases</a:t>
            </a:r>
            <a:r>
              <a:rPr lang="en-US" dirty="0"/>
              <a:t> </a:t>
            </a:r>
          </a:p>
          <a:p>
            <a:pPr>
              <a:lnSpc>
                <a:spcPct val="90000"/>
              </a:lnSpc>
              <a:spcAft>
                <a:spcPts val="600"/>
              </a:spcAft>
            </a:pPr>
            <a:r>
              <a:rPr lang="en-US" dirty="0"/>
              <a:t>     1. Don Quijote </a:t>
            </a:r>
            <a:r>
              <a:rPr lang="en-US" dirty="0" err="1"/>
              <a:t>ve</a:t>
            </a:r>
            <a:r>
              <a:rPr lang="en-US" dirty="0"/>
              <a:t> </a:t>
            </a:r>
            <a:r>
              <a:rPr lang="en-US" dirty="0" err="1"/>
              <a:t>unos</a:t>
            </a:r>
            <a:r>
              <a:rPr lang="en-US" dirty="0"/>
              <a:t> </a:t>
            </a:r>
            <a:r>
              <a:rPr lang="en-US" dirty="0" err="1"/>
              <a:t>treinta</a:t>
            </a:r>
            <a:r>
              <a:rPr lang="en-US" dirty="0"/>
              <a:t> </a:t>
            </a:r>
            <a:r>
              <a:rPr lang="en-US" dirty="0" err="1"/>
              <a:t>pacíficos</a:t>
            </a:r>
            <a:r>
              <a:rPr lang="en-US" dirty="0"/>
              <a:t> </a:t>
            </a:r>
            <a:r>
              <a:rPr lang="en-US" dirty="0" err="1"/>
              <a:t>gigantes</a:t>
            </a:r>
            <a:endParaRPr lang="en-US" dirty="0"/>
          </a:p>
          <a:p>
            <a:pPr>
              <a:lnSpc>
                <a:spcPct val="90000"/>
              </a:lnSpc>
              <a:spcAft>
                <a:spcPts val="600"/>
              </a:spcAft>
            </a:pPr>
            <a:r>
              <a:rPr lang="en-US" dirty="0"/>
              <a:t>     2. Don Quijote dice </a:t>
            </a:r>
            <a:r>
              <a:rPr lang="en-US" dirty="0" err="1"/>
              <a:t>que</a:t>
            </a:r>
            <a:r>
              <a:rPr lang="en-US" dirty="0"/>
              <a:t> </a:t>
            </a:r>
            <a:r>
              <a:rPr lang="en-US" dirty="0" err="1"/>
              <a:t>piensa</a:t>
            </a:r>
            <a:r>
              <a:rPr lang="en-US" dirty="0"/>
              <a:t> </a:t>
            </a:r>
            <a:r>
              <a:rPr lang="en-US" dirty="0" err="1"/>
              <a:t>hacerse</a:t>
            </a:r>
            <a:r>
              <a:rPr lang="en-US" dirty="0"/>
              <a:t> amigo de </a:t>
            </a:r>
            <a:r>
              <a:rPr lang="en-US" dirty="0" err="1"/>
              <a:t>los</a:t>
            </a:r>
            <a:r>
              <a:rPr lang="en-US" dirty="0"/>
              <a:t> </a:t>
            </a:r>
            <a:r>
              <a:rPr lang="en-US" dirty="0" err="1"/>
              <a:t>gigantes</a:t>
            </a:r>
            <a:endParaRPr lang="en-US" dirty="0"/>
          </a:p>
          <a:p>
            <a:pPr>
              <a:lnSpc>
                <a:spcPct val="90000"/>
              </a:lnSpc>
              <a:spcAft>
                <a:spcPts val="600"/>
              </a:spcAft>
            </a:pPr>
            <a:r>
              <a:rPr lang="en-US" dirty="0"/>
              <a:t>     3. Don Quijote no </a:t>
            </a:r>
            <a:r>
              <a:rPr lang="en-US" dirty="0" err="1"/>
              <a:t>pretende</a:t>
            </a:r>
            <a:r>
              <a:rPr lang="en-US" dirty="0"/>
              <a:t> </a:t>
            </a:r>
            <a:r>
              <a:rPr lang="en-US" dirty="0" err="1"/>
              <a:t>ganar</a:t>
            </a:r>
            <a:r>
              <a:rPr lang="en-US" dirty="0"/>
              <a:t> dinero con </a:t>
            </a:r>
            <a:r>
              <a:rPr lang="en-US" dirty="0" err="1"/>
              <a:t>los</a:t>
            </a:r>
            <a:r>
              <a:rPr lang="en-US" dirty="0"/>
              <a:t> </a:t>
            </a:r>
            <a:r>
              <a:rPr lang="en-US" dirty="0" err="1"/>
              <a:t>gigantes</a:t>
            </a:r>
            <a:endParaRPr lang="en-US" dirty="0"/>
          </a:p>
          <a:p>
            <a:pPr>
              <a:lnSpc>
                <a:spcPct val="90000"/>
              </a:lnSpc>
              <a:spcAft>
                <a:spcPts val="600"/>
              </a:spcAft>
            </a:pPr>
            <a:r>
              <a:rPr lang="en-US" dirty="0"/>
              <a:t>     4. Sancho Panza también </a:t>
            </a:r>
            <a:r>
              <a:rPr lang="en-US" dirty="0" err="1"/>
              <a:t>ve</a:t>
            </a:r>
            <a:r>
              <a:rPr lang="en-US" dirty="0"/>
              <a:t> </a:t>
            </a:r>
            <a:r>
              <a:rPr lang="en-US" dirty="0" err="1"/>
              <a:t>gigantes</a:t>
            </a:r>
            <a:endParaRPr lang="en-US" dirty="0"/>
          </a:p>
          <a:p>
            <a:pPr>
              <a:lnSpc>
                <a:spcPct val="90000"/>
              </a:lnSpc>
              <a:spcAft>
                <a:spcPts val="600"/>
              </a:spcAft>
            </a:pPr>
            <a:r>
              <a:rPr lang="en-US" dirty="0"/>
              <a:t>     5. Don Quijote </a:t>
            </a:r>
            <a:r>
              <a:rPr lang="en-US" dirty="0" err="1"/>
              <a:t>afirma</a:t>
            </a:r>
            <a:r>
              <a:rPr lang="en-US" dirty="0"/>
              <a:t> </a:t>
            </a:r>
            <a:r>
              <a:rPr lang="en-US" dirty="0" err="1"/>
              <a:t>que</a:t>
            </a:r>
            <a:r>
              <a:rPr lang="en-US" dirty="0"/>
              <a:t> Sancho es un </a:t>
            </a:r>
            <a:r>
              <a:rPr lang="en-US" dirty="0" err="1"/>
              <a:t>experto</a:t>
            </a:r>
            <a:r>
              <a:rPr lang="en-US" dirty="0"/>
              <a:t> </a:t>
            </a:r>
            <a:r>
              <a:rPr lang="en-US" dirty="0" err="1"/>
              <a:t>en</a:t>
            </a:r>
            <a:r>
              <a:rPr lang="en-US" dirty="0"/>
              <a:t> las </a:t>
            </a:r>
            <a:r>
              <a:rPr lang="en-US" dirty="0" err="1"/>
              <a:t>aventuras</a:t>
            </a:r>
            <a:endParaRPr lang="en-US" dirty="0"/>
          </a:p>
          <a:p>
            <a:pPr>
              <a:lnSpc>
                <a:spcPct val="90000"/>
              </a:lnSpc>
              <a:spcAft>
                <a:spcPts val="600"/>
              </a:spcAft>
            </a:pPr>
            <a:r>
              <a:rPr lang="en-US" dirty="0"/>
              <a:t>     6. Don Quijote dice </a:t>
            </a:r>
            <a:r>
              <a:rPr lang="en-US" dirty="0" err="1"/>
              <a:t>que</a:t>
            </a:r>
            <a:r>
              <a:rPr lang="en-US" dirty="0"/>
              <a:t> la </a:t>
            </a:r>
            <a:r>
              <a:rPr lang="en-US" dirty="0" err="1"/>
              <a:t>batalla</a:t>
            </a:r>
            <a:r>
              <a:rPr lang="en-US" dirty="0"/>
              <a:t> </a:t>
            </a:r>
            <a:r>
              <a:rPr lang="en-US" dirty="0" err="1"/>
              <a:t>será</a:t>
            </a:r>
            <a:r>
              <a:rPr lang="en-US" dirty="0"/>
              <a:t> </a:t>
            </a:r>
            <a:r>
              <a:rPr lang="en-US" dirty="0" err="1"/>
              <a:t>muy</a:t>
            </a:r>
            <a:r>
              <a:rPr lang="en-US" dirty="0"/>
              <a:t> </a:t>
            </a:r>
            <a:r>
              <a:rPr lang="en-US" dirty="0" err="1"/>
              <a:t>igualada</a:t>
            </a:r>
            <a:r>
              <a:rPr lang="en-US" dirty="0"/>
              <a:t> y </a:t>
            </a:r>
            <a:r>
              <a:rPr lang="en-US" dirty="0" err="1"/>
              <a:t>tranquila</a:t>
            </a:r>
            <a:endParaRPr lang="en-US" dirty="0"/>
          </a:p>
          <a:p>
            <a:pPr>
              <a:lnSpc>
                <a:spcPct val="90000"/>
              </a:lnSpc>
              <a:spcAft>
                <a:spcPts val="600"/>
              </a:spcAft>
            </a:pPr>
            <a:r>
              <a:rPr lang="en-US" dirty="0"/>
              <a:t>     7. Don Quijote </a:t>
            </a:r>
            <a:r>
              <a:rPr lang="en-US" dirty="0" err="1"/>
              <a:t>grita</a:t>
            </a:r>
            <a:r>
              <a:rPr lang="en-US" dirty="0"/>
              <a:t> </a:t>
            </a:r>
            <a:r>
              <a:rPr lang="en-US" dirty="0" err="1"/>
              <a:t>que</a:t>
            </a:r>
            <a:r>
              <a:rPr lang="en-US" dirty="0"/>
              <a:t> </a:t>
            </a:r>
            <a:r>
              <a:rPr lang="en-US" dirty="0" err="1"/>
              <a:t>quiere</a:t>
            </a:r>
            <a:r>
              <a:rPr lang="en-US" dirty="0"/>
              <a:t> ser amigo de </a:t>
            </a:r>
            <a:r>
              <a:rPr lang="en-US" dirty="0" err="1"/>
              <a:t>los</a:t>
            </a:r>
            <a:r>
              <a:rPr lang="en-US" dirty="0"/>
              <a:t> </a:t>
            </a:r>
            <a:r>
              <a:rPr lang="en-US" dirty="0" err="1"/>
              <a:t>gigantes</a:t>
            </a:r>
            <a:endParaRPr lang="en-US" dirty="0"/>
          </a:p>
          <a:p>
            <a:pPr>
              <a:lnSpc>
                <a:spcPct val="90000"/>
              </a:lnSpc>
              <a:spcAft>
                <a:spcPts val="600"/>
              </a:spcAft>
            </a:pPr>
            <a:r>
              <a:rPr lang="en-US" dirty="0"/>
              <a:t>     8. Don Quijote se lo </a:t>
            </a:r>
            <a:r>
              <a:rPr lang="en-US" dirty="0" err="1"/>
              <a:t>pensó</a:t>
            </a:r>
            <a:r>
              <a:rPr lang="en-US" dirty="0"/>
              <a:t> </a:t>
            </a:r>
            <a:r>
              <a:rPr lang="en-US" dirty="0" err="1"/>
              <a:t>mejor</a:t>
            </a:r>
            <a:r>
              <a:rPr lang="en-US" dirty="0"/>
              <a:t> y no </a:t>
            </a:r>
            <a:r>
              <a:rPr lang="en-US" dirty="0" err="1"/>
              <a:t>quiso</a:t>
            </a:r>
            <a:r>
              <a:rPr lang="en-US" dirty="0"/>
              <a:t> </a:t>
            </a:r>
            <a:r>
              <a:rPr lang="en-US" dirty="0" err="1"/>
              <a:t>atacar</a:t>
            </a:r>
            <a:r>
              <a:rPr lang="en-US" dirty="0"/>
              <a:t> a </a:t>
            </a:r>
            <a:r>
              <a:rPr lang="en-US" dirty="0" err="1"/>
              <a:t>los</a:t>
            </a:r>
            <a:r>
              <a:rPr lang="en-US" dirty="0"/>
              <a:t> </a:t>
            </a:r>
            <a:r>
              <a:rPr lang="en-US" dirty="0" err="1"/>
              <a:t>molinos</a:t>
            </a:r>
            <a:r>
              <a:rPr lang="en-US" dirty="0"/>
              <a:t>      </a:t>
            </a:r>
          </a:p>
          <a:p>
            <a:pPr>
              <a:lnSpc>
                <a:spcPct val="90000"/>
              </a:lnSpc>
              <a:spcAft>
                <a:spcPts val="600"/>
              </a:spcAft>
            </a:pPr>
            <a:r>
              <a:rPr lang="en-US" dirty="0"/>
              <a:t>          </a:t>
            </a:r>
            <a:r>
              <a:rPr lang="en-US" dirty="0" err="1"/>
              <a:t>gigantes</a:t>
            </a:r>
            <a:endParaRPr lang="en-US" dirty="0"/>
          </a:p>
          <a:p>
            <a:pPr>
              <a:lnSpc>
                <a:spcPct val="90000"/>
              </a:lnSpc>
              <a:spcAft>
                <a:spcPts val="600"/>
              </a:spcAft>
            </a:pPr>
            <a:r>
              <a:rPr lang="en-US" dirty="0"/>
              <a:t>     9. Sancho se </a:t>
            </a:r>
            <a:r>
              <a:rPr lang="en-US" dirty="0" err="1"/>
              <a:t>desentiende</a:t>
            </a:r>
            <a:r>
              <a:rPr lang="en-US" dirty="0"/>
              <a:t> de Don Quijote y no le </a:t>
            </a:r>
            <a:r>
              <a:rPr lang="en-US" dirty="0" err="1"/>
              <a:t>ayuda</a:t>
            </a:r>
            <a:endParaRPr lang="en-US" dirty="0"/>
          </a:p>
          <a:p>
            <a:pPr>
              <a:lnSpc>
                <a:spcPct val="90000"/>
              </a:lnSpc>
              <a:spcAft>
                <a:spcPts val="600"/>
              </a:spcAft>
            </a:pPr>
            <a:r>
              <a:rPr lang="en-US" dirty="0"/>
              <a:t>    10. Don Quijote no </a:t>
            </a:r>
            <a:r>
              <a:rPr lang="en-US" dirty="0" err="1"/>
              <a:t>encuentra</a:t>
            </a:r>
            <a:r>
              <a:rPr lang="en-US" dirty="0"/>
              <a:t> </a:t>
            </a:r>
            <a:r>
              <a:rPr lang="en-US" dirty="0" err="1"/>
              <a:t>explicación</a:t>
            </a:r>
            <a:r>
              <a:rPr lang="en-US" dirty="0"/>
              <a:t> a lo </a:t>
            </a:r>
            <a:r>
              <a:rPr lang="en-US" dirty="0" err="1"/>
              <a:t>sucedido</a:t>
            </a:r>
            <a:r>
              <a:rPr lang="en-US" dirty="0"/>
              <a:t>. </a:t>
            </a:r>
          </a:p>
          <a:p>
            <a:pPr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r>
              <a:rPr lang="en-US" dirty="0"/>
              <a:t>  </a:t>
            </a:r>
          </a:p>
        </p:txBody>
      </p:sp>
    </p:spTree>
    <p:extLst>
      <p:ext uri="{BB962C8B-B14F-4D97-AF65-F5344CB8AC3E}">
        <p14:creationId xmlns:p14="http://schemas.microsoft.com/office/powerpoint/2010/main" val="1847756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56A5B693-4AB0-72E6-59D6-EE6366AEC0EF}"/>
              </a:ext>
            </a:extLst>
          </p:cNvPr>
          <p:cNvPicPr>
            <a:picLocks noChangeAspect="1"/>
          </p:cNvPicPr>
          <p:nvPr/>
        </p:nvPicPr>
        <p:blipFill>
          <a:blip r:embed="rId2"/>
          <a:srcRect l="23930" r="16722" b="-2"/>
          <a:stretch>
            <a:fillRect/>
          </a:stretch>
        </p:blipFill>
        <p:spPr>
          <a:xfrm>
            <a:off x="2" y="1587"/>
            <a:ext cx="4947555"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2" name="CuadroTexto 1">
            <a:extLst>
              <a:ext uri="{FF2B5EF4-FFF2-40B4-BE49-F238E27FC236}">
                <a16:creationId xmlns:a16="http://schemas.microsoft.com/office/drawing/2014/main" id="{20B6A535-A780-712C-53E0-8EC17D29B102}"/>
              </a:ext>
            </a:extLst>
          </p:cNvPr>
          <p:cNvSpPr txBox="1"/>
          <p:nvPr/>
        </p:nvSpPr>
        <p:spPr>
          <a:xfrm>
            <a:off x="5061857" y="391886"/>
            <a:ext cx="6939643" cy="6466114"/>
          </a:xfrm>
          <a:prstGeom prst="rect">
            <a:avLst/>
          </a:prstGeom>
        </p:spPr>
        <p:txBody>
          <a:bodyPr vert="horz" lIns="91440" tIns="45720" rIns="91440" bIns="45720" rtlCol="0">
            <a:normAutofit fontScale="55000" lnSpcReduction="20000"/>
          </a:bodyPr>
          <a:lstStyle/>
          <a:p>
            <a:pPr>
              <a:lnSpc>
                <a:spcPct val="90000"/>
              </a:lnSpc>
              <a:spcAft>
                <a:spcPts val="600"/>
              </a:spcAft>
            </a:pPr>
            <a:r>
              <a:rPr lang="en-US" sz="2900" dirty="0"/>
              <a:t>5. </a:t>
            </a:r>
            <a:r>
              <a:rPr lang="en-US" sz="2900" dirty="0" err="1"/>
              <a:t>Gramática</a:t>
            </a:r>
            <a:r>
              <a:rPr lang="en-US" sz="2900" dirty="0"/>
              <a:t>  </a:t>
            </a:r>
            <a:r>
              <a:rPr lang="en-US" sz="2900" dirty="0" err="1"/>
              <a:t>Transforma</a:t>
            </a:r>
            <a:r>
              <a:rPr lang="en-US" sz="2900" dirty="0"/>
              <a:t> las </a:t>
            </a:r>
            <a:r>
              <a:rPr lang="en-US" sz="2900" dirty="0" err="1"/>
              <a:t>siguientes</a:t>
            </a:r>
            <a:r>
              <a:rPr lang="en-US" sz="2900" dirty="0"/>
              <a:t> </a:t>
            </a:r>
            <a:r>
              <a:rPr lang="en-US" sz="2900" dirty="0" err="1"/>
              <a:t>oraciones</a:t>
            </a:r>
            <a:r>
              <a:rPr lang="en-US" sz="2900" dirty="0"/>
              <a:t> de </a:t>
            </a:r>
            <a:r>
              <a:rPr lang="en-US" sz="2900" dirty="0" err="1"/>
              <a:t>estilo</a:t>
            </a:r>
            <a:r>
              <a:rPr lang="en-US" sz="2900" dirty="0"/>
              <a:t> </a:t>
            </a:r>
            <a:r>
              <a:rPr lang="en-US" sz="2900" dirty="0" err="1"/>
              <a:t>directo</a:t>
            </a:r>
            <a:r>
              <a:rPr lang="en-US" sz="2900" dirty="0"/>
              <a:t> a </a:t>
            </a:r>
            <a:r>
              <a:rPr lang="en-US" sz="2900" dirty="0" err="1"/>
              <a:t>estilo</a:t>
            </a:r>
            <a:r>
              <a:rPr lang="en-US" sz="2900" dirty="0"/>
              <a:t> </a:t>
            </a:r>
          </a:p>
          <a:p>
            <a:pPr>
              <a:lnSpc>
                <a:spcPct val="90000"/>
              </a:lnSpc>
              <a:spcAft>
                <a:spcPts val="600"/>
              </a:spcAft>
            </a:pPr>
            <a:r>
              <a:rPr lang="en-US" sz="2900" dirty="0"/>
              <a:t>      </a:t>
            </a:r>
            <a:r>
              <a:rPr lang="en-US" sz="2900" dirty="0" err="1"/>
              <a:t>indirecto</a:t>
            </a:r>
            <a:r>
              <a:rPr lang="en-US" sz="2900" dirty="0"/>
              <a:t> </a:t>
            </a:r>
            <a:r>
              <a:rPr lang="en-US" sz="2900" dirty="0" err="1"/>
              <a:t>como</a:t>
            </a:r>
            <a:r>
              <a:rPr lang="en-US" sz="2900" dirty="0"/>
              <a:t> </a:t>
            </a:r>
            <a:r>
              <a:rPr lang="en-US" sz="2900" dirty="0" err="1"/>
              <a:t>en</a:t>
            </a:r>
            <a:r>
              <a:rPr lang="en-US" sz="2900" dirty="0"/>
              <a:t> el </a:t>
            </a:r>
            <a:r>
              <a:rPr lang="en-US" sz="2900" dirty="0" err="1"/>
              <a:t>ejemplo</a:t>
            </a:r>
            <a:endParaRPr lang="en-US" sz="2900" dirty="0"/>
          </a:p>
          <a:p>
            <a:pPr>
              <a:lnSpc>
                <a:spcPct val="90000"/>
              </a:lnSpc>
              <a:spcAft>
                <a:spcPts val="600"/>
              </a:spcAft>
            </a:pPr>
            <a:r>
              <a:rPr lang="en-US" sz="2900" dirty="0"/>
              <a:t> Don Quijote </a:t>
            </a:r>
            <a:r>
              <a:rPr lang="en-US" sz="2900" dirty="0" err="1"/>
              <a:t>dijo</a:t>
            </a:r>
            <a:r>
              <a:rPr lang="en-US" sz="2900" dirty="0"/>
              <a:t> a </a:t>
            </a:r>
            <a:r>
              <a:rPr lang="en-US" sz="2900" dirty="0" err="1"/>
              <a:t>su</a:t>
            </a:r>
            <a:r>
              <a:rPr lang="en-US" sz="2900" dirty="0"/>
              <a:t> </a:t>
            </a:r>
            <a:r>
              <a:rPr lang="en-US" sz="2900" dirty="0" err="1"/>
              <a:t>escudero</a:t>
            </a:r>
            <a:r>
              <a:rPr lang="en-US" sz="2900" dirty="0"/>
              <a:t>: La </a:t>
            </a:r>
            <a:r>
              <a:rPr lang="en-US" sz="2900" dirty="0" err="1"/>
              <a:t>ventura</a:t>
            </a:r>
            <a:r>
              <a:rPr lang="en-US" sz="2900" dirty="0"/>
              <a:t> </a:t>
            </a:r>
            <a:r>
              <a:rPr lang="en-US" sz="2900" dirty="0" err="1"/>
              <a:t>va</a:t>
            </a:r>
            <a:r>
              <a:rPr lang="en-US" sz="2900" dirty="0"/>
              <a:t> </a:t>
            </a:r>
            <a:r>
              <a:rPr lang="en-US" sz="2900" dirty="0" err="1"/>
              <a:t>guiando</a:t>
            </a:r>
            <a:r>
              <a:rPr lang="en-US" sz="2900" dirty="0"/>
              <a:t> </a:t>
            </a:r>
            <a:r>
              <a:rPr lang="en-US" sz="2900" dirty="0" err="1"/>
              <a:t>nuestras</a:t>
            </a:r>
            <a:r>
              <a:rPr lang="en-US" sz="2900" dirty="0"/>
              <a:t>  </a:t>
            </a:r>
            <a:r>
              <a:rPr lang="en-US" sz="2900" dirty="0" err="1"/>
              <a:t>cosas</a:t>
            </a:r>
            <a:endParaRPr lang="en-US" sz="2900" dirty="0"/>
          </a:p>
          <a:p>
            <a:pPr>
              <a:lnSpc>
                <a:spcPct val="90000"/>
              </a:lnSpc>
              <a:spcAft>
                <a:spcPts val="600"/>
              </a:spcAft>
            </a:pPr>
            <a:r>
              <a:rPr lang="en-US" sz="2900" dirty="0">
                <a:solidFill>
                  <a:srgbClr val="FF0000"/>
                </a:solidFill>
              </a:rPr>
              <a:t> Don Quijote le </a:t>
            </a:r>
            <a:r>
              <a:rPr lang="en-US" sz="2900" dirty="0" err="1">
                <a:solidFill>
                  <a:srgbClr val="FF0000"/>
                </a:solidFill>
              </a:rPr>
              <a:t>dijo</a:t>
            </a:r>
            <a:r>
              <a:rPr lang="en-US" sz="2900" dirty="0">
                <a:solidFill>
                  <a:srgbClr val="FF0000"/>
                </a:solidFill>
              </a:rPr>
              <a:t> a </a:t>
            </a:r>
            <a:r>
              <a:rPr lang="en-US" sz="2900" dirty="0" err="1">
                <a:solidFill>
                  <a:srgbClr val="FF0000"/>
                </a:solidFill>
              </a:rPr>
              <a:t>su</a:t>
            </a:r>
            <a:r>
              <a:rPr lang="en-US" sz="2900" dirty="0">
                <a:solidFill>
                  <a:srgbClr val="FF0000"/>
                </a:solidFill>
              </a:rPr>
              <a:t> </a:t>
            </a:r>
            <a:r>
              <a:rPr lang="en-US" sz="2900" dirty="0" err="1">
                <a:solidFill>
                  <a:srgbClr val="FF0000"/>
                </a:solidFill>
              </a:rPr>
              <a:t>escudero</a:t>
            </a:r>
            <a:r>
              <a:rPr lang="en-US" sz="2900" dirty="0">
                <a:solidFill>
                  <a:srgbClr val="FF0000"/>
                </a:solidFill>
              </a:rPr>
              <a:t> </a:t>
            </a:r>
            <a:r>
              <a:rPr lang="en-US" sz="2900" dirty="0" err="1">
                <a:solidFill>
                  <a:srgbClr val="FF0000"/>
                </a:solidFill>
              </a:rPr>
              <a:t>que</a:t>
            </a:r>
            <a:r>
              <a:rPr lang="en-US" sz="2900" dirty="0">
                <a:solidFill>
                  <a:srgbClr val="FF0000"/>
                </a:solidFill>
              </a:rPr>
              <a:t> la </a:t>
            </a:r>
            <a:r>
              <a:rPr lang="en-US" sz="2900" dirty="0" err="1">
                <a:solidFill>
                  <a:srgbClr val="FF0000"/>
                </a:solidFill>
              </a:rPr>
              <a:t>ventura</a:t>
            </a:r>
            <a:r>
              <a:rPr lang="en-US" sz="2900" dirty="0">
                <a:solidFill>
                  <a:srgbClr val="FF0000"/>
                </a:solidFill>
              </a:rPr>
              <a:t> </a:t>
            </a:r>
            <a:r>
              <a:rPr lang="en-US" sz="2900" dirty="0" err="1">
                <a:solidFill>
                  <a:srgbClr val="FF0000"/>
                </a:solidFill>
              </a:rPr>
              <a:t>iba</a:t>
            </a:r>
            <a:r>
              <a:rPr lang="en-US" sz="2900" dirty="0">
                <a:solidFill>
                  <a:srgbClr val="FF0000"/>
                </a:solidFill>
              </a:rPr>
              <a:t> </a:t>
            </a:r>
            <a:r>
              <a:rPr lang="en-US" sz="2900" dirty="0" err="1">
                <a:solidFill>
                  <a:srgbClr val="FF0000"/>
                </a:solidFill>
              </a:rPr>
              <a:t>guiando</a:t>
            </a:r>
            <a:r>
              <a:rPr lang="en-US" sz="2900" dirty="0">
                <a:solidFill>
                  <a:srgbClr val="FF0000"/>
                </a:solidFill>
              </a:rPr>
              <a:t> sus </a:t>
            </a:r>
            <a:r>
              <a:rPr lang="en-US" sz="2900" dirty="0" err="1">
                <a:solidFill>
                  <a:srgbClr val="FF0000"/>
                </a:solidFill>
              </a:rPr>
              <a:t>cosas</a:t>
            </a:r>
            <a:r>
              <a:rPr lang="en-US" sz="2900" dirty="0">
                <a:solidFill>
                  <a:srgbClr val="FF0000"/>
                </a:solidFill>
              </a:rPr>
              <a:t> </a:t>
            </a:r>
          </a:p>
          <a:p>
            <a:pPr indent="-228600">
              <a:lnSpc>
                <a:spcPct val="90000"/>
              </a:lnSpc>
              <a:spcAft>
                <a:spcPts val="600"/>
              </a:spcAft>
              <a:buFont typeface="Arial" panose="020B0604020202020204" pitchFamily="34" charset="0"/>
              <a:buChar char="•"/>
            </a:pPr>
            <a:endParaRPr lang="en-US" sz="2900" dirty="0"/>
          </a:p>
          <a:p>
            <a:pPr>
              <a:lnSpc>
                <a:spcPct val="90000"/>
              </a:lnSpc>
              <a:spcAft>
                <a:spcPts val="600"/>
              </a:spcAft>
            </a:pPr>
            <a:r>
              <a:rPr lang="en-US" sz="2900" dirty="0"/>
              <a:t>1. Don Quijote: </a:t>
            </a:r>
            <a:r>
              <a:rPr lang="en-US" sz="2900" dirty="0" err="1"/>
              <a:t>mira</a:t>
            </a:r>
            <a:r>
              <a:rPr lang="en-US" sz="2900" dirty="0"/>
              <a:t> </a:t>
            </a:r>
            <a:r>
              <a:rPr lang="en-US" sz="2900" dirty="0" err="1"/>
              <a:t>alli</a:t>
            </a:r>
            <a:r>
              <a:rPr lang="en-US" sz="2900" dirty="0"/>
              <a:t>́, amigo Sancho Panza, </a:t>
            </a:r>
            <a:r>
              <a:rPr lang="en-US" sz="2900" dirty="0" err="1"/>
              <a:t>donde</a:t>
            </a:r>
            <a:r>
              <a:rPr lang="en-US" sz="2900" dirty="0"/>
              <a:t> se </a:t>
            </a:r>
            <a:r>
              <a:rPr lang="en-US" sz="2900" dirty="0" err="1"/>
              <a:t>descubren</a:t>
            </a:r>
            <a:r>
              <a:rPr lang="en-US" sz="2900" dirty="0"/>
              <a:t> </a:t>
            </a:r>
            <a:r>
              <a:rPr lang="en-US" sz="2900" dirty="0" err="1"/>
              <a:t>treinta</a:t>
            </a:r>
            <a:r>
              <a:rPr lang="en-US" sz="2900" dirty="0"/>
              <a:t> o </a:t>
            </a:r>
            <a:r>
              <a:rPr lang="en-US" sz="2900" dirty="0" err="1"/>
              <a:t>pocos</a:t>
            </a:r>
            <a:r>
              <a:rPr lang="en-US" sz="2900" dirty="0"/>
              <a:t> </a:t>
            </a:r>
            <a:r>
              <a:rPr lang="en-US" sz="2900" dirty="0" err="1"/>
              <a:t>más</a:t>
            </a:r>
            <a:r>
              <a:rPr lang="en-US" sz="2900" dirty="0"/>
              <a:t> </a:t>
            </a:r>
            <a:r>
              <a:rPr lang="en-US" sz="2900" dirty="0" err="1"/>
              <a:t>desaforados</a:t>
            </a:r>
            <a:r>
              <a:rPr lang="en-US" sz="2900" dirty="0"/>
              <a:t> </a:t>
            </a:r>
            <a:r>
              <a:rPr lang="en-US" sz="2900" dirty="0" err="1"/>
              <a:t>gigantes</a:t>
            </a:r>
            <a:endParaRPr lang="en-US" sz="2900" dirty="0"/>
          </a:p>
          <a:p>
            <a:pPr>
              <a:lnSpc>
                <a:spcPct val="90000"/>
              </a:lnSpc>
              <a:spcAft>
                <a:spcPts val="600"/>
              </a:spcAft>
            </a:pPr>
            <a:endParaRPr lang="en-US" sz="2900" dirty="0"/>
          </a:p>
          <a:p>
            <a:pPr>
              <a:lnSpc>
                <a:spcPct val="90000"/>
              </a:lnSpc>
              <a:spcAft>
                <a:spcPts val="600"/>
              </a:spcAft>
            </a:pPr>
            <a:r>
              <a:rPr lang="en-US" sz="2900" dirty="0"/>
              <a:t>2. Don Quijote: Con sus </a:t>
            </a:r>
            <a:r>
              <a:rPr lang="en-US" sz="2900" dirty="0" err="1"/>
              <a:t>despojos</a:t>
            </a:r>
            <a:r>
              <a:rPr lang="en-US" sz="2900" dirty="0"/>
              <a:t> </a:t>
            </a:r>
            <a:r>
              <a:rPr lang="en-US" sz="2900" dirty="0" err="1"/>
              <a:t>comenzaremos</a:t>
            </a:r>
            <a:r>
              <a:rPr lang="en-US" sz="2900" dirty="0"/>
              <a:t> a </a:t>
            </a:r>
            <a:r>
              <a:rPr lang="en-US" sz="2900" dirty="0" err="1"/>
              <a:t>hacernos</a:t>
            </a:r>
            <a:r>
              <a:rPr lang="en-US" sz="2900" dirty="0"/>
              <a:t> </a:t>
            </a:r>
            <a:r>
              <a:rPr lang="en-US" sz="2900" dirty="0" err="1"/>
              <a:t>ricos</a:t>
            </a:r>
            <a:endParaRPr lang="en-US" sz="2900" dirty="0"/>
          </a:p>
          <a:p>
            <a:pPr>
              <a:lnSpc>
                <a:spcPct val="90000"/>
              </a:lnSpc>
              <a:spcAft>
                <a:spcPts val="600"/>
              </a:spcAft>
            </a:pPr>
            <a:endParaRPr lang="en-US" sz="2900" dirty="0"/>
          </a:p>
          <a:p>
            <a:pPr>
              <a:lnSpc>
                <a:spcPct val="90000"/>
              </a:lnSpc>
              <a:spcAft>
                <a:spcPts val="600"/>
              </a:spcAft>
            </a:pPr>
            <a:r>
              <a:rPr lang="en-US" sz="2900" dirty="0"/>
              <a:t>3. Sancho: —Mire </a:t>
            </a:r>
            <a:r>
              <a:rPr lang="en-US" sz="2900" dirty="0" err="1"/>
              <a:t>vuestra</a:t>
            </a:r>
            <a:r>
              <a:rPr lang="en-US" sz="2900" dirty="0"/>
              <a:t> </a:t>
            </a:r>
            <a:r>
              <a:rPr lang="en-US" sz="2900" dirty="0" err="1"/>
              <a:t>merced</a:t>
            </a:r>
            <a:r>
              <a:rPr lang="en-US" sz="2900" dirty="0"/>
              <a:t> </a:t>
            </a:r>
            <a:r>
              <a:rPr lang="en-US" sz="2900" dirty="0" err="1"/>
              <a:t>que</a:t>
            </a:r>
            <a:r>
              <a:rPr lang="en-US" sz="2900" dirty="0"/>
              <a:t> </a:t>
            </a:r>
            <a:r>
              <a:rPr lang="en-US" sz="2900" dirty="0" err="1"/>
              <a:t>aquellos</a:t>
            </a:r>
            <a:r>
              <a:rPr lang="en-US" sz="2900" dirty="0"/>
              <a:t> </a:t>
            </a:r>
            <a:r>
              <a:rPr lang="en-US" sz="2900" dirty="0" err="1"/>
              <a:t>que</a:t>
            </a:r>
            <a:r>
              <a:rPr lang="en-US" sz="2900" dirty="0"/>
              <a:t> se </a:t>
            </a:r>
            <a:r>
              <a:rPr lang="en-US" sz="2900" dirty="0" err="1"/>
              <a:t>ven</a:t>
            </a:r>
            <a:r>
              <a:rPr lang="en-US" sz="2900" dirty="0"/>
              <a:t> </a:t>
            </a:r>
            <a:r>
              <a:rPr lang="en-US" sz="2900" dirty="0" err="1"/>
              <a:t>alli</a:t>
            </a:r>
            <a:r>
              <a:rPr lang="en-US" sz="2900" dirty="0"/>
              <a:t>́ no son </a:t>
            </a:r>
            <a:r>
              <a:rPr lang="en-US" sz="2900" dirty="0" err="1"/>
              <a:t>gigantes</a:t>
            </a:r>
            <a:r>
              <a:rPr lang="en-US" sz="2900" dirty="0"/>
              <a:t>, </a:t>
            </a:r>
            <a:r>
              <a:rPr lang="en-US" sz="2900" dirty="0" err="1"/>
              <a:t>sino</a:t>
            </a:r>
            <a:r>
              <a:rPr lang="en-US" sz="2900" dirty="0"/>
              <a:t> </a:t>
            </a:r>
            <a:r>
              <a:rPr lang="en-US" sz="2900" dirty="0" err="1"/>
              <a:t>molinos</a:t>
            </a:r>
            <a:r>
              <a:rPr lang="en-US" sz="2900" dirty="0"/>
              <a:t> de Viento</a:t>
            </a:r>
          </a:p>
          <a:p>
            <a:pPr>
              <a:lnSpc>
                <a:spcPct val="90000"/>
              </a:lnSpc>
              <a:spcAft>
                <a:spcPts val="600"/>
              </a:spcAft>
            </a:pPr>
            <a:endParaRPr lang="en-US" sz="2900" dirty="0"/>
          </a:p>
          <a:p>
            <a:pPr>
              <a:lnSpc>
                <a:spcPct val="90000"/>
              </a:lnSpc>
              <a:spcAft>
                <a:spcPts val="600"/>
              </a:spcAft>
            </a:pPr>
            <a:r>
              <a:rPr lang="en-US" sz="2900" dirty="0"/>
              <a:t>4. Don Quijote: —Bien se </a:t>
            </a:r>
            <a:r>
              <a:rPr lang="en-US" sz="2900" dirty="0" err="1"/>
              <a:t>ve</a:t>
            </a:r>
            <a:r>
              <a:rPr lang="en-US" sz="2900" dirty="0"/>
              <a:t> </a:t>
            </a:r>
            <a:r>
              <a:rPr lang="en-US" sz="2900" dirty="0" err="1"/>
              <a:t>que</a:t>
            </a:r>
            <a:r>
              <a:rPr lang="en-US" sz="2900" dirty="0"/>
              <a:t> no </a:t>
            </a:r>
            <a:r>
              <a:rPr lang="en-US" sz="2900" dirty="0" err="1"/>
              <a:t>estás</a:t>
            </a:r>
            <a:r>
              <a:rPr lang="en-US" sz="2900" dirty="0"/>
              <a:t> </a:t>
            </a:r>
            <a:r>
              <a:rPr lang="en-US" sz="2900" dirty="0" err="1"/>
              <a:t>cursado</a:t>
            </a:r>
            <a:r>
              <a:rPr lang="en-US" sz="2900" dirty="0"/>
              <a:t> </a:t>
            </a:r>
            <a:r>
              <a:rPr lang="en-US" sz="2900" dirty="0" err="1"/>
              <a:t>en</a:t>
            </a:r>
            <a:r>
              <a:rPr lang="en-US" sz="2900" dirty="0"/>
              <a:t> </a:t>
            </a:r>
            <a:r>
              <a:rPr lang="en-US" sz="2900" dirty="0" err="1"/>
              <a:t>esto</a:t>
            </a:r>
            <a:r>
              <a:rPr lang="en-US" sz="2900" dirty="0"/>
              <a:t> de las </a:t>
            </a:r>
            <a:r>
              <a:rPr lang="en-US" sz="2900" dirty="0" err="1"/>
              <a:t>aventuras</a:t>
            </a:r>
            <a:r>
              <a:rPr lang="en-US" sz="2900" dirty="0"/>
              <a:t>. Ellos son </a:t>
            </a:r>
            <a:r>
              <a:rPr lang="en-US" sz="2900" dirty="0" err="1"/>
              <a:t>gigantes</a:t>
            </a:r>
            <a:r>
              <a:rPr lang="en-US" sz="2900" dirty="0"/>
              <a:t>.</a:t>
            </a:r>
          </a:p>
          <a:p>
            <a:pPr>
              <a:lnSpc>
                <a:spcPct val="90000"/>
              </a:lnSpc>
              <a:spcAft>
                <a:spcPts val="600"/>
              </a:spcAft>
            </a:pPr>
            <a:endParaRPr lang="en-US" sz="2900" dirty="0"/>
          </a:p>
          <a:p>
            <a:pPr>
              <a:lnSpc>
                <a:spcPct val="90000"/>
              </a:lnSpc>
              <a:spcAft>
                <a:spcPts val="600"/>
              </a:spcAft>
            </a:pPr>
            <a:r>
              <a:rPr lang="en-US" sz="2900" dirty="0"/>
              <a:t>5. Sancho: ¿No le </a:t>
            </a:r>
            <a:r>
              <a:rPr lang="en-US" sz="2900" dirty="0" err="1"/>
              <a:t>dije</a:t>
            </a:r>
            <a:r>
              <a:rPr lang="en-US" sz="2900" dirty="0"/>
              <a:t> </a:t>
            </a:r>
            <a:r>
              <a:rPr lang="en-US" sz="2900" dirty="0" err="1"/>
              <a:t>yo</a:t>
            </a:r>
            <a:r>
              <a:rPr lang="en-US" sz="2900" dirty="0"/>
              <a:t> a </a:t>
            </a:r>
            <a:r>
              <a:rPr lang="en-US" sz="2900" dirty="0" err="1"/>
              <a:t>vuestra</a:t>
            </a:r>
            <a:r>
              <a:rPr lang="en-US" sz="2900" dirty="0"/>
              <a:t> </a:t>
            </a:r>
            <a:r>
              <a:rPr lang="en-US" sz="2900" dirty="0" err="1"/>
              <a:t>merced</a:t>
            </a:r>
            <a:r>
              <a:rPr lang="en-US" sz="2900" dirty="0"/>
              <a:t> </a:t>
            </a:r>
            <a:r>
              <a:rPr lang="en-US" sz="2900" dirty="0" err="1"/>
              <a:t>que</a:t>
            </a:r>
            <a:r>
              <a:rPr lang="en-US" sz="2900" dirty="0"/>
              <a:t> </a:t>
            </a:r>
            <a:r>
              <a:rPr lang="en-US" sz="2900" dirty="0" err="1"/>
              <a:t>mirase</a:t>
            </a:r>
            <a:r>
              <a:rPr lang="en-US" sz="2900" dirty="0"/>
              <a:t> bien lo </a:t>
            </a:r>
            <a:r>
              <a:rPr lang="en-US" sz="2900" dirty="0" err="1"/>
              <a:t>que</a:t>
            </a:r>
            <a:r>
              <a:rPr lang="en-US" sz="2900" dirty="0"/>
              <a:t> </a:t>
            </a:r>
            <a:r>
              <a:rPr lang="en-US" sz="2900" dirty="0" err="1"/>
              <a:t>hacía</a:t>
            </a:r>
            <a:r>
              <a:rPr lang="en-US" sz="2900" dirty="0"/>
              <a:t>, </a:t>
            </a:r>
            <a:r>
              <a:rPr lang="en-US" sz="2900" dirty="0" err="1"/>
              <a:t>que</a:t>
            </a:r>
            <a:r>
              <a:rPr lang="en-US" sz="2900" dirty="0"/>
              <a:t> no </a:t>
            </a:r>
            <a:r>
              <a:rPr lang="en-US" sz="2900" dirty="0" err="1"/>
              <a:t>eran</a:t>
            </a:r>
            <a:r>
              <a:rPr lang="en-US" sz="2900" dirty="0"/>
              <a:t> </a:t>
            </a:r>
            <a:r>
              <a:rPr lang="en-US" sz="2900" dirty="0" err="1"/>
              <a:t>sino</a:t>
            </a:r>
            <a:r>
              <a:rPr lang="en-US" sz="2900" dirty="0"/>
              <a:t> </a:t>
            </a:r>
            <a:r>
              <a:rPr lang="en-US" sz="2900" dirty="0" err="1"/>
              <a:t>molinos</a:t>
            </a:r>
            <a:r>
              <a:rPr lang="en-US" sz="2900" dirty="0"/>
              <a:t> de </a:t>
            </a:r>
            <a:r>
              <a:rPr lang="en-US" sz="2900" dirty="0" err="1"/>
              <a:t>viento</a:t>
            </a:r>
            <a:r>
              <a:rPr lang="en-US" sz="2900" dirty="0"/>
              <a:t>?</a:t>
            </a:r>
          </a:p>
          <a:p>
            <a:pPr>
              <a:lnSpc>
                <a:spcPct val="90000"/>
              </a:lnSpc>
              <a:spcAft>
                <a:spcPts val="600"/>
              </a:spcAft>
            </a:pPr>
            <a:endParaRPr lang="en-US" sz="2900" dirty="0"/>
          </a:p>
          <a:p>
            <a:pPr>
              <a:lnSpc>
                <a:spcPct val="90000"/>
              </a:lnSpc>
              <a:spcAft>
                <a:spcPts val="600"/>
              </a:spcAft>
            </a:pPr>
            <a:r>
              <a:rPr lang="en-US" sz="2900" dirty="0"/>
              <a:t>6. Don Quijote: Calla, Sancho amigo, </a:t>
            </a:r>
            <a:r>
              <a:rPr lang="en-US" sz="2900" dirty="0" err="1"/>
              <a:t>que</a:t>
            </a:r>
            <a:r>
              <a:rPr lang="en-US" sz="2900" dirty="0"/>
              <a:t> las </a:t>
            </a:r>
            <a:r>
              <a:rPr lang="en-US" sz="2900" dirty="0" err="1"/>
              <a:t>cosas</a:t>
            </a:r>
            <a:r>
              <a:rPr lang="en-US" sz="2900" dirty="0"/>
              <a:t> de la </a:t>
            </a:r>
            <a:r>
              <a:rPr lang="en-US" sz="2900" dirty="0" err="1"/>
              <a:t>guerra</a:t>
            </a:r>
            <a:r>
              <a:rPr lang="en-US" sz="2900" dirty="0"/>
              <a:t> </a:t>
            </a:r>
            <a:r>
              <a:rPr lang="en-US" sz="2900" dirty="0" err="1"/>
              <a:t>están</a:t>
            </a:r>
            <a:r>
              <a:rPr lang="en-US" sz="2900" dirty="0"/>
              <a:t> </a:t>
            </a:r>
            <a:r>
              <a:rPr lang="en-US" sz="2900" dirty="0" err="1"/>
              <a:t>sujetas</a:t>
            </a:r>
            <a:r>
              <a:rPr lang="en-US" sz="2900" dirty="0"/>
              <a:t> </a:t>
            </a:r>
            <a:r>
              <a:rPr lang="en-US" sz="2900" dirty="0" err="1"/>
              <a:t>más</a:t>
            </a:r>
            <a:r>
              <a:rPr lang="en-US" sz="2900" dirty="0"/>
              <a:t> </a:t>
            </a:r>
            <a:r>
              <a:rPr lang="en-US" sz="2900" dirty="0" err="1"/>
              <a:t>que</a:t>
            </a:r>
            <a:r>
              <a:rPr lang="en-US" sz="2900" dirty="0"/>
              <a:t> </a:t>
            </a:r>
            <a:r>
              <a:rPr lang="en-US" sz="2900" dirty="0" err="1"/>
              <a:t>otras</a:t>
            </a:r>
            <a:r>
              <a:rPr lang="en-US" sz="2900" dirty="0"/>
              <a:t> a continua </a:t>
            </a:r>
            <a:r>
              <a:rPr lang="en-US" sz="2900" dirty="0" err="1"/>
              <a:t>mudanza</a:t>
            </a:r>
            <a:r>
              <a:rPr lang="en-US" sz="2900" dirty="0"/>
              <a:t>.</a:t>
            </a:r>
          </a:p>
          <a:p>
            <a:pPr>
              <a:lnSpc>
                <a:spcPct val="90000"/>
              </a:lnSpc>
              <a:spcAft>
                <a:spcPts val="600"/>
              </a:spcAft>
            </a:pPr>
            <a:endParaRPr lang="en-US" sz="2900" dirty="0"/>
          </a:p>
          <a:p>
            <a:pPr>
              <a:lnSpc>
                <a:spcPct val="90000"/>
              </a:lnSpc>
              <a:spcAft>
                <a:spcPts val="600"/>
              </a:spcAft>
            </a:pPr>
            <a:r>
              <a:rPr lang="en-US" sz="2900" dirty="0"/>
              <a:t>7. Don Quijote: </a:t>
            </a:r>
            <a:r>
              <a:rPr lang="en-US" sz="2900" dirty="0" err="1"/>
              <a:t>aquel</a:t>
            </a:r>
            <a:r>
              <a:rPr lang="en-US" sz="2900" dirty="0"/>
              <a:t> </a:t>
            </a:r>
            <a:r>
              <a:rPr lang="en-US" sz="2900" dirty="0" err="1"/>
              <a:t>mago</a:t>
            </a:r>
            <a:r>
              <a:rPr lang="en-US" sz="2900" dirty="0"/>
              <a:t> </a:t>
            </a:r>
            <a:r>
              <a:rPr lang="en-US" sz="2900" dirty="0" err="1"/>
              <a:t>Frestón</a:t>
            </a:r>
            <a:r>
              <a:rPr lang="en-US" sz="2900" dirty="0"/>
              <a:t> </a:t>
            </a:r>
            <a:r>
              <a:rPr lang="en-US" sz="2900" dirty="0" err="1"/>
              <a:t>que</a:t>
            </a:r>
            <a:r>
              <a:rPr lang="en-US" sz="2900" dirty="0"/>
              <a:t> me </a:t>
            </a:r>
            <a:r>
              <a:rPr lang="en-US" sz="2900" dirty="0" err="1"/>
              <a:t>robo</a:t>
            </a:r>
            <a:r>
              <a:rPr lang="en-US" sz="2900" dirty="0"/>
              <a:t>́ el </a:t>
            </a:r>
            <a:r>
              <a:rPr lang="en-US" sz="2900" dirty="0" err="1"/>
              <a:t>aposento</a:t>
            </a:r>
            <a:r>
              <a:rPr lang="en-US" sz="2900" dirty="0"/>
              <a:t> y </a:t>
            </a:r>
            <a:r>
              <a:rPr lang="en-US" sz="2900" dirty="0" err="1"/>
              <a:t>los</a:t>
            </a:r>
            <a:r>
              <a:rPr lang="en-US" sz="2900" dirty="0"/>
              <a:t> </a:t>
            </a:r>
            <a:r>
              <a:rPr lang="en-US" sz="2900" dirty="0" err="1"/>
              <a:t>libros</a:t>
            </a:r>
            <a:r>
              <a:rPr lang="en-US" sz="2900" dirty="0"/>
              <a:t> ha </a:t>
            </a:r>
            <a:r>
              <a:rPr lang="en-US" sz="2900" dirty="0" err="1"/>
              <a:t>convertido</a:t>
            </a:r>
            <a:r>
              <a:rPr lang="en-US" sz="2900" dirty="0"/>
              <a:t> </a:t>
            </a:r>
            <a:r>
              <a:rPr lang="en-US" sz="2900" dirty="0" err="1"/>
              <a:t>estos</a:t>
            </a:r>
            <a:r>
              <a:rPr lang="en-US" sz="2900" dirty="0"/>
              <a:t> </a:t>
            </a:r>
            <a:r>
              <a:rPr lang="en-US" sz="2900" dirty="0" err="1"/>
              <a:t>gigantes</a:t>
            </a:r>
            <a:r>
              <a:rPr lang="en-US" sz="2900" dirty="0"/>
              <a:t> </a:t>
            </a:r>
            <a:r>
              <a:rPr lang="en-US" sz="2900" dirty="0" err="1"/>
              <a:t>en</a:t>
            </a:r>
            <a:r>
              <a:rPr lang="en-US" sz="2900" dirty="0"/>
              <a:t> </a:t>
            </a:r>
            <a:r>
              <a:rPr lang="en-US" sz="2900" dirty="0" err="1"/>
              <a:t>molinos</a:t>
            </a:r>
            <a:r>
              <a:rPr lang="en-US" sz="2900" dirty="0"/>
              <a:t> </a:t>
            </a:r>
          </a:p>
          <a:p>
            <a:pPr>
              <a:lnSpc>
                <a:spcPct val="90000"/>
              </a:lnSpc>
              <a:spcAft>
                <a:spcPts val="600"/>
              </a:spcAft>
            </a:pPr>
            <a:r>
              <a:rPr lang="en-US" sz="2900" dirty="0"/>
              <a:t>                                                                                                                                                                                                    8. Don Quijote: poco </a:t>
            </a:r>
            <a:r>
              <a:rPr lang="en-US" sz="2900" dirty="0" err="1"/>
              <a:t>han</a:t>
            </a:r>
            <a:r>
              <a:rPr lang="en-US" sz="2900" dirty="0"/>
              <a:t> de </a:t>
            </a:r>
            <a:r>
              <a:rPr lang="en-US" sz="2900" dirty="0" err="1"/>
              <a:t>poder</a:t>
            </a:r>
            <a:r>
              <a:rPr lang="en-US" sz="2900" dirty="0"/>
              <a:t> sus malas </a:t>
            </a:r>
            <a:r>
              <a:rPr lang="en-US" sz="2900" dirty="0" err="1"/>
              <a:t>artes</a:t>
            </a:r>
            <a:r>
              <a:rPr lang="en-US" sz="2900" dirty="0"/>
              <a:t> contra la </a:t>
            </a:r>
            <a:r>
              <a:rPr lang="en-US" sz="2900" dirty="0" err="1"/>
              <a:t>bondad</a:t>
            </a:r>
            <a:r>
              <a:rPr lang="en-US" sz="2900" dirty="0"/>
              <a:t> de mi espada.</a:t>
            </a:r>
          </a:p>
          <a:p>
            <a:pPr>
              <a:lnSpc>
                <a:spcPct val="90000"/>
              </a:lnSpc>
              <a:spcAft>
                <a:spcPts val="600"/>
              </a:spcAft>
            </a:pPr>
            <a:r>
              <a:rPr lang="en-US" sz="2900" dirty="0"/>
              <a:t> </a:t>
            </a:r>
          </a:p>
          <a:p>
            <a:pPr indent="-228600">
              <a:lnSpc>
                <a:spcPct val="90000"/>
              </a:lnSpc>
              <a:spcAft>
                <a:spcPts val="600"/>
              </a:spcAft>
              <a:buFont typeface="Arial" panose="020B0604020202020204" pitchFamily="34" charset="0"/>
              <a:buChar char="•"/>
            </a:pPr>
            <a:endParaRPr lang="en-US" sz="1000" dirty="0"/>
          </a:p>
          <a:p>
            <a:pPr indent="-228600">
              <a:lnSpc>
                <a:spcPct val="90000"/>
              </a:lnSpc>
              <a:spcAft>
                <a:spcPts val="600"/>
              </a:spcAft>
              <a:buFont typeface="Arial" panose="020B0604020202020204" pitchFamily="34" charset="0"/>
              <a:buChar char="•"/>
            </a:pPr>
            <a:endParaRPr lang="en-US" sz="1000" dirty="0"/>
          </a:p>
        </p:txBody>
      </p:sp>
    </p:spTree>
    <p:extLst>
      <p:ext uri="{BB962C8B-B14F-4D97-AF65-F5344CB8AC3E}">
        <p14:creationId xmlns:p14="http://schemas.microsoft.com/office/powerpoint/2010/main" val="1070521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9E858B1-9F4B-F1C4-267C-99088102F6EE}"/>
              </a:ext>
            </a:extLst>
          </p:cNvPr>
          <p:cNvSpPr txBox="1"/>
          <p:nvPr/>
        </p:nvSpPr>
        <p:spPr>
          <a:xfrm>
            <a:off x="342900" y="277586"/>
            <a:ext cx="11707586" cy="4801314"/>
          </a:xfrm>
          <a:prstGeom prst="rect">
            <a:avLst/>
          </a:prstGeom>
          <a:noFill/>
        </p:spPr>
        <p:txBody>
          <a:bodyPr wrap="square" rtlCol="0">
            <a:spAutoFit/>
          </a:bodyPr>
          <a:lstStyle/>
          <a:p>
            <a:r>
              <a:rPr lang="es-ES" dirty="0"/>
              <a:t>6. Gramática  ¿Conoces los usos del imperativo en español ?  Señala los usos que se corresponden con el imperativo  </a:t>
            </a:r>
          </a:p>
          <a:p>
            <a:r>
              <a:rPr lang="es-ES" dirty="0"/>
              <a:t>      a. Ordenes  b. consejos o recomendaciones c. Instrucciones d. dar permiso e. invitar o sugerir f. exclamación o </a:t>
            </a:r>
          </a:p>
          <a:p>
            <a:r>
              <a:rPr lang="es-ES" dirty="0"/>
              <a:t>           asombro g. llamar la atención </a:t>
            </a:r>
          </a:p>
          <a:p>
            <a:endParaRPr lang="es-ES" dirty="0"/>
          </a:p>
          <a:p>
            <a:r>
              <a:rPr lang="es-ES" dirty="0"/>
              <a:t>           Relaciona los imperativos del texto con sus usos: </a:t>
            </a:r>
          </a:p>
          <a:p>
            <a:r>
              <a:rPr lang="es-ES" dirty="0"/>
              <a:t>      1. mira allí́, 2. Mire vuestra merced, 3. </a:t>
            </a:r>
            <a:r>
              <a:rPr lang="es-ES" dirty="0" err="1"/>
              <a:t>quítate</a:t>
            </a:r>
            <a:r>
              <a:rPr lang="es-ES" dirty="0"/>
              <a:t> de </a:t>
            </a:r>
            <a:r>
              <a:rPr lang="es-ES" dirty="0" err="1"/>
              <a:t>ahi</a:t>
            </a:r>
            <a:r>
              <a:rPr lang="es-ES" dirty="0"/>
              <a:t>́ y empieza a rezar, 4. ¡Non </a:t>
            </a:r>
            <a:r>
              <a:rPr lang="es-ES" dirty="0" err="1"/>
              <a:t>fuyáis</a:t>
            </a:r>
            <a:r>
              <a:rPr lang="es-ES" dirty="0"/>
              <a:t>!, 5. ¡</a:t>
            </a:r>
            <a:r>
              <a:rPr lang="es-ES" dirty="0" err="1"/>
              <a:t>Válgame</a:t>
            </a:r>
            <a:r>
              <a:rPr lang="es-ES" dirty="0"/>
              <a:t> Dios!, 6. Calla, </a:t>
            </a:r>
          </a:p>
          <a:p>
            <a:r>
              <a:rPr lang="es-ES" dirty="0"/>
              <a:t>           Sancho amigo. </a:t>
            </a:r>
          </a:p>
          <a:p>
            <a:endParaRPr lang="es-ES" dirty="0"/>
          </a:p>
          <a:p>
            <a:r>
              <a:rPr lang="es-ES" dirty="0"/>
              <a:t>        Ahora clasifica los imperativos en la siguiente tabla </a:t>
            </a:r>
          </a:p>
          <a:p>
            <a:endParaRPr lang="es-ES" dirty="0"/>
          </a:p>
          <a:p>
            <a:r>
              <a:rPr lang="es-ES" dirty="0"/>
              <a:t>      </a:t>
            </a:r>
          </a:p>
          <a:p>
            <a:endParaRPr lang="es-ES" dirty="0"/>
          </a:p>
          <a:p>
            <a:endParaRPr lang="es-ES" dirty="0"/>
          </a:p>
          <a:p>
            <a:r>
              <a:rPr lang="es-ES" dirty="0"/>
              <a:t>      </a:t>
            </a:r>
          </a:p>
          <a:p>
            <a:endParaRPr lang="es-ES" dirty="0"/>
          </a:p>
          <a:p>
            <a:r>
              <a:rPr lang="es-ES" dirty="0"/>
              <a:t>     </a:t>
            </a:r>
          </a:p>
          <a:p>
            <a:endParaRPr lang="es-ES" dirty="0"/>
          </a:p>
        </p:txBody>
      </p:sp>
      <p:graphicFrame>
        <p:nvGraphicFramePr>
          <p:cNvPr id="5" name="Tabla 4">
            <a:extLst>
              <a:ext uri="{FF2B5EF4-FFF2-40B4-BE49-F238E27FC236}">
                <a16:creationId xmlns:a16="http://schemas.microsoft.com/office/drawing/2014/main" id="{10145D10-F78B-0996-A424-62F8742BF8AD}"/>
              </a:ext>
            </a:extLst>
          </p:cNvPr>
          <p:cNvGraphicFramePr>
            <a:graphicFrameLocks noGrp="1"/>
          </p:cNvGraphicFramePr>
          <p:nvPr>
            <p:extLst>
              <p:ext uri="{D42A27DB-BD31-4B8C-83A1-F6EECF244321}">
                <p14:modId xmlns:p14="http://schemas.microsoft.com/office/powerpoint/2010/main" val="3957410256"/>
              </p:ext>
            </p:extLst>
          </p:nvPr>
        </p:nvGraphicFramePr>
        <p:xfrm>
          <a:off x="1050467" y="2782957"/>
          <a:ext cx="10444844" cy="3356580"/>
        </p:xfrm>
        <a:graphic>
          <a:graphicData uri="http://schemas.openxmlformats.org/drawingml/2006/table">
            <a:tbl>
              <a:tblPr/>
              <a:tblGrid>
                <a:gridCol w="1433495">
                  <a:extLst>
                    <a:ext uri="{9D8B030D-6E8A-4147-A177-3AD203B41FA5}">
                      <a16:colId xmlns:a16="http://schemas.microsoft.com/office/drawing/2014/main" val="4088694144"/>
                    </a:ext>
                  </a:extLst>
                </a:gridCol>
                <a:gridCol w="3003783">
                  <a:extLst>
                    <a:ext uri="{9D8B030D-6E8A-4147-A177-3AD203B41FA5}">
                      <a16:colId xmlns:a16="http://schemas.microsoft.com/office/drawing/2014/main" val="2677204043"/>
                    </a:ext>
                  </a:extLst>
                </a:gridCol>
                <a:gridCol w="3758152">
                  <a:extLst>
                    <a:ext uri="{9D8B030D-6E8A-4147-A177-3AD203B41FA5}">
                      <a16:colId xmlns:a16="http://schemas.microsoft.com/office/drawing/2014/main" val="1649943665"/>
                    </a:ext>
                  </a:extLst>
                </a:gridCol>
                <a:gridCol w="2249414">
                  <a:extLst>
                    <a:ext uri="{9D8B030D-6E8A-4147-A177-3AD203B41FA5}">
                      <a16:colId xmlns:a16="http://schemas.microsoft.com/office/drawing/2014/main" val="2296016277"/>
                    </a:ext>
                  </a:extLst>
                </a:gridCol>
              </a:tblGrid>
              <a:tr h="757938">
                <a:tc>
                  <a:txBody>
                    <a:bodyPr/>
                    <a:lstStyle/>
                    <a:p>
                      <a:pPr algn="l">
                        <a:buNone/>
                      </a:pPr>
                      <a:r>
                        <a:rPr lang="es-ES" b="0" i="0" dirty="0">
                          <a:solidFill>
                            <a:srgbClr val="000000"/>
                          </a:solidFill>
                          <a:effectLst/>
                        </a:rPr>
                        <a:t>Imperativo</a:t>
                      </a:r>
                    </a:p>
                  </a:txBody>
                  <a:tcPr anchor="ctr">
                    <a:lnL>
                      <a:noFill/>
                    </a:lnL>
                    <a:lnR>
                      <a:noFill/>
                    </a:lnR>
                    <a:lnT>
                      <a:noFill/>
                    </a:lnT>
                    <a:lnB>
                      <a:noFill/>
                    </a:lnB>
                    <a:noFill/>
                  </a:tcPr>
                </a:tc>
                <a:tc>
                  <a:txBody>
                    <a:bodyPr/>
                    <a:lstStyle/>
                    <a:p>
                      <a:pPr algn="l">
                        <a:buNone/>
                      </a:pPr>
                      <a:r>
                        <a:rPr lang="es-ES" b="0" i="0">
                          <a:solidFill>
                            <a:srgbClr val="000000"/>
                          </a:solidFill>
                          <a:effectLst/>
                        </a:rPr>
                        <a:t>Verbo infinitivo</a:t>
                      </a:r>
                    </a:p>
                  </a:txBody>
                  <a:tcPr anchor="ctr">
                    <a:lnL>
                      <a:noFill/>
                    </a:lnL>
                    <a:lnR>
                      <a:noFill/>
                    </a:lnR>
                    <a:lnT>
                      <a:noFill/>
                    </a:lnT>
                    <a:lnB>
                      <a:noFill/>
                    </a:lnB>
                    <a:noFill/>
                  </a:tcPr>
                </a:tc>
                <a:tc>
                  <a:txBody>
                    <a:bodyPr/>
                    <a:lstStyle/>
                    <a:p>
                      <a:pPr algn="l">
                        <a:buNone/>
                      </a:pPr>
                      <a:r>
                        <a:rPr lang="es-ES" b="0" i="0" dirty="0">
                          <a:solidFill>
                            <a:srgbClr val="000000"/>
                          </a:solidFill>
                          <a:effectLst/>
                        </a:rPr>
                        <a:t>Persona (tú/usted/vosotros)</a:t>
                      </a:r>
                    </a:p>
                  </a:txBody>
                  <a:tcPr anchor="ctr">
                    <a:lnL>
                      <a:noFill/>
                    </a:lnL>
                    <a:lnR>
                      <a:noFill/>
                    </a:lnR>
                    <a:lnT>
                      <a:noFill/>
                    </a:lnT>
                    <a:lnB>
                      <a:noFill/>
                    </a:lnB>
                    <a:noFill/>
                  </a:tcPr>
                </a:tc>
                <a:tc>
                  <a:txBody>
                    <a:bodyPr/>
                    <a:lstStyle/>
                    <a:p>
                      <a:pPr algn="l">
                        <a:buNone/>
                      </a:pPr>
                      <a:r>
                        <a:rPr lang="es-ES" b="0" i="0" dirty="0">
                          <a:solidFill>
                            <a:srgbClr val="000000"/>
                          </a:solidFill>
                          <a:effectLst/>
                        </a:rPr>
                        <a:t>Afirmativo o negativo</a:t>
                      </a:r>
                    </a:p>
                  </a:txBody>
                  <a:tcPr anchor="ctr">
                    <a:lnL>
                      <a:noFill/>
                    </a:lnL>
                    <a:lnR>
                      <a:noFill/>
                    </a:lnR>
                    <a:lnT>
                      <a:noFill/>
                    </a:lnT>
                    <a:lnB>
                      <a:noFill/>
                    </a:lnB>
                    <a:noFill/>
                  </a:tcPr>
                </a:tc>
                <a:extLst>
                  <a:ext uri="{0D108BD9-81ED-4DB2-BD59-A6C34878D82A}">
                    <a16:rowId xmlns:a16="http://schemas.microsoft.com/office/drawing/2014/main" val="2388933857"/>
                  </a:ext>
                </a:extLst>
              </a:tr>
              <a:tr h="433107">
                <a:tc>
                  <a:txBody>
                    <a:bodyPr/>
                    <a:lstStyle/>
                    <a:p>
                      <a:pPr algn="l">
                        <a:buNone/>
                      </a:pPr>
                      <a:r>
                        <a:rPr lang="es-ES" b="0" i="1" dirty="0">
                          <a:solidFill>
                            <a:srgbClr val="000000"/>
                          </a:solidFill>
                          <a:effectLst/>
                        </a:rPr>
                        <a:t>mira</a:t>
                      </a:r>
                      <a:r>
                        <a:rPr lang="es-ES" b="0" i="0" dirty="0">
                          <a:solidFill>
                            <a:srgbClr val="000000"/>
                          </a:solidFill>
                          <a:effectLst/>
                        </a:rPr>
                        <a:t> allí</a:t>
                      </a:r>
                    </a:p>
                  </a:txBody>
                  <a:tcPr anchor="ctr">
                    <a:lnL>
                      <a:noFill/>
                    </a:lnL>
                    <a:lnR>
                      <a:noFill/>
                    </a:lnR>
                    <a:lnT>
                      <a:noFill/>
                    </a:lnT>
                    <a:lnB>
                      <a:noFill/>
                    </a:lnB>
                    <a:noFill/>
                  </a:tcPr>
                </a:tc>
                <a:tc>
                  <a:txBody>
                    <a:bodyPr/>
                    <a:lstStyle/>
                    <a:p>
                      <a:pPr algn="l">
                        <a:buNone/>
                      </a:pPr>
                      <a:r>
                        <a:rPr lang="es-ES" b="0" i="0" dirty="0">
                          <a:solidFill>
                            <a:srgbClr val="000000"/>
                          </a:solidFill>
                          <a:effectLst/>
                        </a:rPr>
                        <a:t>mirar</a:t>
                      </a:r>
                    </a:p>
                  </a:txBody>
                  <a:tcPr anchor="ctr">
                    <a:lnL>
                      <a:noFill/>
                    </a:lnL>
                    <a:lnR>
                      <a:noFill/>
                    </a:lnR>
                    <a:lnT>
                      <a:noFill/>
                    </a:lnT>
                    <a:lnB>
                      <a:noFill/>
                    </a:lnB>
                    <a:noFill/>
                  </a:tcPr>
                </a:tc>
                <a:tc>
                  <a:txBody>
                    <a:bodyPr/>
                    <a:lstStyle/>
                    <a:p>
                      <a:pPr algn="l">
                        <a:buNone/>
                      </a:pPr>
                      <a:r>
                        <a:rPr lang="es-ES" b="0" i="0" dirty="0">
                          <a:solidFill>
                            <a:srgbClr val="000000"/>
                          </a:solidFill>
                          <a:effectLst/>
                        </a:rPr>
                        <a:t>tú</a:t>
                      </a:r>
                    </a:p>
                  </a:txBody>
                  <a:tcPr anchor="ctr">
                    <a:lnL>
                      <a:noFill/>
                    </a:lnL>
                    <a:lnR>
                      <a:noFill/>
                    </a:lnR>
                    <a:lnT>
                      <a:noFill/>
                    </a:lnT>
                    <a:lnB>
                      <a:noFill/>
                    </a:lnB>
                    <a:noFill/>
                  </a:tcPr>
                </a:tc>
                <a:tc>
                  <a:txBody>
                    <a:bodyPr/>
                    <a:lstStyle/>
                    <a:p>
                      <a:pPr algn="l">
                        <a:buNone/>
                      </a:pPr>
                      <a:r>
                        <a:rPr lang="es-ES" b="0" i="0">
                          <a:solidFill>
                            <a:srgbClr val="000000"/>
                          </a:solidFill>
                          <a:effectLst/>
                        </a:rPr>
                        <a:t>afirmativo</a:t>
                      </a:r>
                    </a:p>
                  </a:txBody>
                  <a:tcPr anchor="ctr">
                    <a:lnL>
                      <a:noFill/>
                    </a:lnL>
                    <a:lnR>
                      <a:noFill/>
                    </a:lnR>
                    <a:lnT>
                      <a:noFill/>
                    </a:lnT>
                    <a:lnB>
                      <a:noFill/>
                    </a:lnB>
                    <a:noFill/>
                  </a:tcPr>
                </a:tc>
                <a:extLst>
                  <a:ext uri="{0D108BD9-81ED-4DB2-BD59-A6C34878D82A}">
                    <a16:rowId xmlns:a16="http://schemas.microsoft.com/office/drawing/2014/main" val="1368568900"/>
                  </a:ext>
                </a:extLst>
              </a:tr>
              <a:tr h="433107">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extLst>
                  <a:ext uri="{0D108BD9-81ED-4DB2-BD59-A6C34878D82A}">
                    <a16:rowId xmlns:a16="http://schemas.microsoft.com/office/drawing/2014/main" val="1740516269"/>
                  </a:ext>
                </a:extLst>
              </a:tr>
              <a:tr h="433107">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dirty="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extLst>
                  <a:ext uri="{0D108BD9-81ED-4DB2-BD59-A6C34878D82A}">
                    <a16:rowId xmlns:a16="http://schemas.microsoft.com/office/drawing/2014/main" val="1760270854"/>
                  </a:ext>
                </a:extLst>
              </a:tr>
              <a:tr h="433107">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extLst>
                  <a:ext uri="{0D108BD9-81ED-4DB2-BD59-A6C34878D82A}">
                    <a16:rowId xmlns:a16="http://schemas.microsoft.com/office/drawing/2014/main" val="2811261666"/>
                  </a:ext>
                </a:extLst>
              </a:tr>
              <a:tr h="433107">
                <a:tc>
                  <a:txBody>
                    <a:bodyPr/>
                    <a:lstStyle/>
                    <a:p>
                      <a:pPr algn="l">
                        <a:buNone/>
                      </a:pPr>
                      <a:endParaRPr lang="es-ES" b="0" i="0" dirty="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extLst>
                  <a:ext uri="{0D108BD9-81ED-4DB2-BD59-A6C34878D82A}">
                    <a16:rowId xmlns:a16="http://schemas.microsoft.com/office/drawing/2014/main" val="2721946089"/>
                  </a:ext>
                </a:extLst>
              </a:tr>
              <a:tr h="433107">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pPr algn="l">
                        <a:buNone/>
                      </a:pPr>
                      <a:endParaRPr lang="es-ES" b="0" i="0" dirty="0">
                        <a:solidFill>
                          <a:srgbClr val="000000"/>
                        </a:solidFill>
                        <a:effectLst/>
                      </a:endParaRPr>
                    </a:p>
                  </a:txBody>
                  <a:tcPr anchor="ctr">
                    <a:lnL>
                      <a:noFill/>
                    </a:lnL>
                    <a:lnR>
                      <a:noFill/>
                    </a:lnR>
                    <a:lnT>
                      <a:noFill/>
                    </a:lnT>
                    <a:lnB>
                      <a:noFill/>
                    </a:lnB>
                    <a:noFill/>
                  </a:tcPr>
                </a:tc>
                <a:tc>
                  <a:txBody>
                    <a:bodyPr/>
                    <a:lstStyle/>
                    <a:p>
                      <a:pPr algn="l">
                        <a:buNone/>
                      </a:pPr>
                      <a:endParaRPr lang="es-ES" b="0" i="0">
                        <a:solidFill>
                          <a:srgbClr val="000000"/>
                        </a:solidFill>
                        <a:effectLst/>
                      </a:endParaRPr>
                    </a:p>
                  </a:txBody>
                  <a:tcPr anchor="ctr">
                    <a:lnL>
                      <a:noFill/>
                    </a:lnL>
                    <a:lnR>
                      <a:noFill/>
                    </a:lnR>
                    <a:lnT>
                      <a:noFill/>
                    </a:lnT>
                    <a:lnB>
                      <a:noFill/>
                    </a:lnB>
                    <a:noFill/>
                  </a:tcPr>
                </a:tc>
                <a:tc>
                  <a:txBody>
                    <a:bodyPr/>
                    <a:lstStyle/>
                    <a:p>
                      <a:endParaRPr lang="es-ES" dirty="0"/>
                    </a:p>
                  </a:txBody>
                  <a:tcPr>
                    <a:lnL>
                      <a:noFill/>
                    </a:lnL>
                    <a:lnT>
                      <a:noFill/>
                    </a:lnT>
                  </a:tcPr>
                </a:tc>
                <a:extLst>
                  <a:ext uri="{0D108BD9-81ED-4DB2-BD59-A6C34878D82A}">
                    <a16:rowId xmlns:a16="http://schemas.microsoft.com/office/drawing/2014/main" val="3482193931"/>
                  </a:ext>
                </a:extLst>
              </a:tr>
            </a:tbl>
          </a:graphicData>
        </a:graphic>
      </p:graphicFrame>
      <p:pic>
        <p:nvPicPr>
          <p:cNvPr id="7" name="Imagen 6">
            <a:extLst>
              <a:ext uri="{FF2B5EF4-FFF2-40B4-BE49-F238E27FC236}">
                <a16:creationId xmlns:a16="http://schemas.microsoft.com/office/drawing/2014/main" id="{9ED8B0E5-EA22-5DD4-9D69-A7F15F109890}"/>
              </a:ext>
            </a:extLst>
          </p:cNvPr>
          <p:cNvPicPr>
            <a:picLocks noChangeAspect="1"/>
          </p:cNvPicPr>
          <p:nvPr/>
        </p:nvPicPr>
        <p:blipFill>
          <a:blip r:embed="rId2"/>
          <a:stretch>
            <a:fillRect/>
          </a:stretch>
        </p:blipFill>
        <p:spPr>
          <a:xfrm>
            <a:off x="1094015" y="4508500"/>
            <a:ext cx="10444844" cy="2349500"/>
          </a:xfrm>
          <a:prstGeom prst="rect">
            <a:avLst/>
          </a:prstGeom>
        </p:spPr>
      </p:pic>
    </p:spTree>
    <p:extLst>
      <p:ext uri="{BB962C8B-B14F-4D97-AF65-F5344CB8AC3E}">
        <p14:creationId xmlns:p14="http://schemas.microsoft.com/office/powerpoint/2010/main" val="3348148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28FEDF4D-58EA-0D83-940C-611A899399EF}"/>
              </a:ext>
            </a:extLst>
          </p:cNvPr>
          <p:cNvPicPr>
            <a:picLocks noChangeAspect="1"/>
          </p:cNvPicPr>
          <p:nvPr/>
        </p:nvPicPr>
        <p:blipFill>
          <a:blip r:embed="rId2"/>
          <a:srcRect l="6596" r="2459" b="-1"/>
          <a:stretch>
            <a:fillRect/>
          </a:stretch>
        </p:blipFill>
        <p:spPr>
          <a:xfrm>
            <a:off x="6629400" y="10"/>
            <a:ext cx="5562598"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uadroTexto 1">
            <a:extLst>
              <a:ext uri="{FF2B5EF4-FFF2-40B4-BE49-F238E27FC236}">
                <a16:creationId xmlns:a16="http://schemas.microsoft.com/office/drawing/2014/main" id="{6C92C4CF-EBDB-3B98-92A7-F34ECDF21947}"/>
              </a:ext>
            </a:extLst>
          </p:cNvPr>
          <p:cNvSpPr txBox="1"/>
          <p:nvPr/>
        </p:nvSpPr>
        <p:spPr>
          <a:xfrm>
            <a:off x="179613" y="195943"/>
            <a:ext cx="6319158" cy="5981020"/>
          </a:xfrm>
          <a:prstGeom prst="rect">
            <a:avLst/>
          </a:prstGeom>
        </p:spPr>
        <p:txBody>
          <a:bodyPr vert="horz" lIns="91440" tIns="45720" rIns="91440" bIns="45720" rtlCol="0">
            <a:normAutofit lnSpcReduction="10000"/>
          </a:bodyPr>
          <a:lstStyle/>
          <a:p>
            <a:pPr>
              <a:lnSpc>
                <a:spcPct val="90000"/>
              </a:lnSpc>
              <a:spcAft>
                <a:spcPts val="600"/>
              </a:spcAft>
            </a:pPr>
            <a:r>
              <a:rPr lang="en-US" dirty="0"/>
              <a:t>7. </a:t>
            </a:r>
            <a:r>
              <a:rPr lang="en-US" dirty="0" err="1"/>
              <a:t>Gramática</a:t>
            </a:r>
            <a:r>
              <a:rPr lang="en-US" dirty="0"/>
              <a:t>   En el </a:t>
            </a:r>
            <a:r>
              <a:rPr lang="en-US" dirty="0" err="1"/>
              <a:t>texto</a:t>
            </a:r>
            <a:r>
              <a:rPr lang="en-US" dirty="0"/>
              <a:t>, Don Quijote </a:t>
            </a:r>
            <a:r>
              <a:rPr lang="en-US" dirty="0" err="1"/>
              <a:t>habla</a:t>
            </a:r>
            <a:r>
              <a:rPr lang="en-US" dirty="0"/>
              <a:t> de </a:t>
            </a:r>
            <a:r>
              <a:rPr lang="en-US" b="1" dirty="0" err="1"/>
              <a:t>tú</a:t>
            </a:r>
            <a:r>
              <a:rPr lang="en-US" dirty="0"/>
              <a:t> a Sancho, </a:t>
            </a:r>
          </a:p>
          <a:p>
            <a:pPr>
              <a:lnSpc>
                <a:spcPct val="90000"/>
              </a:lnSpc>
              <a:spcAft>
                <a:spcPts val="600"/>
              </a:spcAft>
            </a:pPr>
            <a:r>
              <a:rPr lang="en-US" dirty="0"/>
              <a:t>     </a:t>
            </a:r>
            <a:r>
              <a:rPr lang="en-US" dirty="0" err="1"/>
              <a:t>pero</a:t>
            </a:r>
            <a:r>
              <a:rPr lang="en-US" dirty="0"/>
              <a:t> Sancho le </a:t>
            </a:r>
            <a:r>
              <a:rPr lang="en-US" dirty="0" err="1"/>
              <a:t>habla</a:t>
            </a:r>
            <a:r>
              <a:rPr lang="en-US" dirty="0"/>
              <a:t> de </a:t>
            </a:r>
            <a:r>
              <a:rPr lang="en-US" b="1" dirty="0" err="1"/>
              <a:t>vuestra</a:t>
            </a:r>
            <a:r>
              <a:rPr lang="en-US" b="1" dirty="0"/>
              <a:t> </a:t>
            </a:r>
            <a:r>
              <a:rPr lang="en-US" b="1" dirty="0" err="1"/>
              <a:t>merced</a:t>
            </a:r>
            <a:r>
              <a:rPr lang="en-US" dirty="0"/>
              <a:t> (= </a:t>
            </a:r>
            <a:r>
              <a:rPr lang="en-US" dirty="0" err="1"/>
              <a:t>usted</a:t>
            </a:r>
            <a:r>
              <a:rPr lang="en-US" dirty="0"/>
              <a:t>). </a:t>
            </a:r>
          </a:p>
          <a:p>
            <a:pPr>
              <a:lnSpc>
                <a:spcPct val="90000"/>
              </a:lnSpc>
              <a:spcAft>
                <a:spcPts val="600"/>
              </a:spcAft>
            </a:pPr>
            <a:r>
              <a:rPr lang="en-US" dirty="0"/>
              <a:t>    </a:t>
            </a:r>
            <a:r>
              <a:rPr lang="en-US" dirty="0" err="1"/>
              <a:t>Transforma</a:t>
            </a:r>
            <a:r>
              <a:rPr lang="en-US" dirty="0"/>
              <a:t> </a:t>
            </a:r>
            <a:r>
              <a:rPr lang="en-US" dirty="0" err="1"/>
              <a:t>los</a:t>
            </a:r>
            <a:r>
              <a:rPr lang="en-US" dirty="0"/>
              <a:t> </a:t>
            </a:r>
            <a:r>
              <a:rPr lang="en-US" dirty="0" err="1"/>
              <a:t>imperativos</a:t>
            </a:r>
            <a:r>
              <a:rPr lang="en-US" dirty="0"/>
              <a:t> de </a:t>
            </a:r>
            <a:r>
              <a:rPr lang="en-US" dirty="0" err="1"/>
              <a:t>tú</a:t>
            </a:r>
            <a:r>
              <a:rPr lang="en-US" dirty="0"/>
              <a:t> a </a:t>
            </a:r>
            <a:r>
              <a:rPr lang="en-US" dirty="0" err="1"/>
              <a:t>usted</a:t>
            </a:r>
            <a:r>
              <a:rPr lang="en-US" dirty="0"/>
              <a:t> y de </a:t>
            </a:r>
            <a:r>
              <a:rPr lang="en-US" dirty="0" err="1"/>
              <a:t>usted</a:t>
            </a:r>
            <a:r>
              <a:rPr lang="en-US" dirty="0"/>
              <a:t> a </a:t>
            </a:r>
            <a:r>
              <a:rPr lang="en-US" dirty="0" err="1"/>
              <a:t>tú</a:t>
            </a:r>
            <a:r>
              <a:rPr lang="en-US" dirty="0"/>
              <a:t>,      </a:t>
            </a:r>
          </a:p>
          <a:p>
            <a:pPr>
              <a:lnSpc>
                <a:spcPct val="90000"/>
              </a:lnSpc>
              <a:spcAft>
                <a:spcPts val="600"/>
              </a:spcAft>
            </a:pPr>
            <a:r>
              <a:rPr lang="en-US" dirty="0"/>
              <a:t>    </a:t>
            </a:r>
            <a:r>
              <a:rPr lang="en-US" dirty="0" err="1"/>
              <a:t>como</a:t>
            </a:r>
            <a:r>
              <a:rPr lang="en-US" dirty="0"/>
              <a:t> </a:t>
            </a:r>
            <a:r>
              <a:rPr lang="en-US" dirty="0" err="1"/>
              <a:t>en</a:t>
            </a:r>
            <a:r>
              <a:rPr lang="en-US" dirty="0"/>
              <a:t> el </a:t>
            </a:r>
            <a:r>
              <a:rPr lang="en-US" dirty="0" err="1"/>
              <a:t>ejemplo</a:t>
            </a:r>
            <a:r>
              <a:rPr lang="en-US" dirty="0"/>
              <a:t>:  </a:t>
            </a:r>
            <a:r>
              <a:rPr lang="en-US" i="1" dirty="0" err="1"/>
              <a:t>mira</a:t>
            </a:r>
            <a:r>
              <a:rPr lang="en-US" dirty="0"/>
              <a:t> (</a:t>
            </a:r>
            <a:r>
              <a:rPr lang="en-US" dirty="0" err="1"/>
              <a:t>tú</a:t>
            </a:r>
            <a:r>
              <a:rPr lang="en-US" dirty="0"/>
              <a:t>) → </a:t>
            </a:r>
            <a:r>
              <a:rPr lang="en-US" i="1" dirty="0"/>
              <a:t>mire</a:t>
            </a:r>
            <a:r>
              <a:rPr lang="en-US" dirty="0"/>
              <a:t> (</a:t>
            </a:r>
            <a:r>
              <a:rPr lang="en-US" dirty="0" err="1"/>
              <a:t>usted</a:t>
            </a:r>
            <a:r>
              <a:rPr lang="en-US" dirty="0"/>
              <a:t>)</a:t>
            </a:r>
          </a:p>
          <a:p>
            <a:pPr lvl="0">
              <a:lnSpc>
                <a:spcPct val="90000"/>
              </a:lnSpc>
              <a:spcAft>
                <a:spcPts val="600"/>
              </a:spcAft>
            </a:pPr>
            <a:r>
              <a:rPr lang="en-US" dirty="0"/>
              <a:t>    1. </a:t>
            </a:r>
            <a:r>
              <a:rPr lang="en-US" dirty="0" err="1"/>
              <a:t>quítate</a:t>
            </a:r>
            <a:r>
              <a:rPr lang="en-US" dirty="0"/>
              <a:t> de ahí → _______________</a:t>
            </a:r>
          </a:p>
          <a:p>
            <a:pPr lvl="0">
              <a:lnSpc>
                <a:spcPct val="90000"/>
              </a:lnSpc>
              <a:spcAft>
                <a:spcPts val="600"/>
              </a:spcAft>
            </a:pPr>
            <a:r>
              <a:rPr lang="en-US" dirty="0"/>
              <a:t>    2. </a:t>
            </a:r>
            <a:r>
              <a:rPr lang="en-US" dirty="0" err="1"/>
              <a:t>empieza</a:t>
            </a:r>
            <a:r>
              <a:rPr lang="en-US" dirty="0"/>
              <a:t> a </a:t>
            </a:r>
            <a:r>
              <a:rPr lang="en-US" dirty="0" err="1"/>
              <a:t>rezar</a:t>
            </a:r>
            <a:r>
              <a:rPr lang="en-US" dirty="0"/>
              <a:t> → _______________</a:t>
            </a:r>
          </a:p>
          <a:p>
            <a:pPr lvl="0">
              <a:lnSpc>
                <a:spcPct val="90000"/>
              </a:lnSpc>
              <a:spcAft>
                <a:spcPts val="600"/>
              </a:spcAft>
            </a:pPr>
            <a:r>
              <a:rPr lang="en-US" dirty="0"/>
              <a:t>    3. calla → _______________</a:t>
            </a:r>
          </a:p>
          <a:p>
            <a:pPr lvl="0">
              <a:lnSpc>
                <a:spcPct val="90000"/>
              </a:lnSpc>
              <a:spcAft>
                <a:spcPts val="600"/>
              </a:spcAft>
            </a:pPr>
            <a:r>
              <a:rPr lang="en-US" dirty="0"/>
              <a:t>    4. mire </a:t>
            </a:r>
            <a:r>
              <a:rPr lang="en-US" dirty="0" err="1"/>
              <a:t>usted</a:t>
            </a:r>
            <a:r>
              <a:rPr lang="en-US" dirty="0"/>
              <a:t> → _______________ (</a:t>
            </a:r>
            <a:r>
              <a:rPr lang="en-US" dirty="0" err="1"/>
              <a:t>tú</a:t>
            </a:r>
            <a:r>
              <a:rPr lang="en-US" dirty="0"/>
              <a:t>)</a:t>
            </a:r>
          </a:p>
          <a:p>
            <a:pPr lvl="0">
              <a:lnSpc>
                <a:spcPct val="90000"/>
              </a:lnSpc>
              <a:spcAft>
                <a:spcPts val="600"/>
              </a:spcAft>
            </a:pPr>
            <a:r>
              <a:rPr lang="en-US" dirty="0"/>
              <a:t>    5. </a:t>
            </a:r>
            <a:r>
              <a:rPr lang="en-US" dirty="0" err="1"/>
              <a:t>venga</a:t>
            </a:r>
            <a:r>
              <a:rPr lang="en-US" dirty="0"/>
              <a:t> </a:t>
            </a:r>
            <a:r>
              <a:rPr lang="en-US" dirty="0" err="1"/>
              <a:t>usted</a:t>
            </a:r>
            <a:r>
              <a:rPr lang="en-US" dirty="0"/>
              <a:t> </a:t>
            </a:r>
            <a:r>
              <a:rPr lang="en-US" dirty="0" err="1"/>
              <a:t>aquí</a:t>
            </a:r>
            <a:r>
              <a:rPr lang="en-US" dirty="0"/>
              <a:t> → _______________ (</a:t>
            </a:r>
            <a:r>
              <a:rPr lang="en-US" dirty="0" err="1"/>
              <a:t>tú</a:t>
            </a:r>
            <a:r>
              <a:rPr lang="en-US" dirty="0"/>
              <a:t>)</a:t>
            </a:r>
          </a:p>
          <a:p>
            <a:pPr lvl="0" indent="-228600">
              <a:lnSpc>
                <a:spcPct val="90000"/>
              </a:lnSpc>
              <a:spcAft>
                <a:spcPts val="600"/>
              </a:spcAft>
              <a:buFont typeface="Arial" panose="020B0604020202020204" pitchFamily="34" charset="0"/>
              <a:buChar char="•"/>
            </a:pPr>
            <a:endParaRPr lang="en-US" dirty="0"/>
          </a:p>
          <a:p>
            <a:pPr>
              <a:lnSpc>
                <a:spcPct val="90000"/>
              </a:lnSpc>
              <a:spcAft>
                <a:spcPts val="600"/>
              </a:spcAft>
            </a:pPr>
            <a:r>
              <a:rPr lang="en-US" dirty="0"/>
              <a:t> 8. </a:t>
            </a:r>
            <a:r>
              <a:rPr lang="en-US" dirty="0" err="1"/>
              <a:t>Gramática</a:t>
            </a:r>
            <a:r>
              <a:rPr lang="en-US" dirty="0"/>
              <a:t>. ¡Non </a:t>
            </a:r>
            <a:r>
              <a:rPr lang="en-US" dirty="0" err="1"/>
              <a:t>fuyáis</a:t>
            </a:r>
            <a:r>
              <a:rPr lang="en-US" dirty="0"/>
              <a:t> es un </a:t>
            </a:r>
            <a:r>
              <a:rPr lang="en-US" dirty="0" err="1"/>
              <a:t>imperativo</a:t>
            </a:r>
            <a:r>
              <a:rPr lang="en-US" dirty="0"/>
              <a:t> </a:t>
            </a:r>
            <a:r>
              <a:rPr lang="en-US" dirty="0" err="1"/>
              <a:t>negativo</a:t>
            </a:r>
            <a:r>
              <a:rPr lang="en-US" dirty="0"/>
              <a:t> </a:t>
            </a:r>
            <a:r>
              <a:rPr lang="en-US" dirty="0" err="1"/>
              <a:t>que</a:t>
            </a:r>
            <a:r>
              <a:rPr lang="en-US" dirty="0"/>
              <a:t> </a:t>
            </a:r>
            <a:r>
              <a:rPr lang="en-US" dirty="0" err="1"/>
              <a:t>en</a:t>
            </a:r>
            <a:r>
              <a:rPr lang="en-US" dirty="0"/>
              <a:t> el </a:t>
            </a:r>
          </a:p>
          <a:p>
            <a:pPr>
              <a:lnSpc>
                <a:spcPct val="90000"/>
              </a:lnSpc>
              <a:spcAft>
                <a:spcPts val="600"/>
              </a:spcAft>
            </a:pPr>
            <a:r>
              <a:rPr lang="en-US" dirty="0"/>
              <a:t>       </a:t>
            </a:r>
            <a:r>
              <a:rPr lang="en-US" dirty="0" err="1"/>
              <a:t>español</a:t>
            </a:r>
            <a:r>
              <a:rPr lang="en-US" dirty="0"/>
              <a:t> </a:t>
            </a:r>
            <a:r>
              <a:rPr lang="en-US" dirty="0" err="1"/>
              <a:t>moderno</a:t>
            </a:r>
            <a:r>
              <a:rPr lang="en-US" dirty="0"/>
              <a:t> </a:t>
            </a:r>
            <a:r>
              <a:rPr lang="en-US" dirty="0" err="1"/>
              <a:t>traducimos</a:t>
            </a:r>
            <a:r>
              <a:rPr lang="en-US" dirty="0"/>
              <a:t> </a:t>
            </a:r>
            <a:r>
              <a:rPr lang="en-US" dirty="0" err="1"/>
              <a:t>por</a:t>
            </a:r>
            <a:r>
              <a:rPr lang="en-US" dirty="0"/>
              <a:t> no </a:t>
            </a:r>
            <a:r>
              <a:rPr lang="en-US" dirty="0" err="1"/>
              <a:t>huyáis</a:t>
            </a:r>
            <a:r>
              <a:rPr lang="en-US" dirty="0"/>
              <a:t>! </a:t>
            </a:r>
            <a:r>
              <a:rPr lang="en-US" dirty="0" err="1"/>
              <a:t>Transforma</a:t>
            </a:r>
            <a:r>
              <a:rPr lang="en-US" dirty="0"/>
              <a:t> </a:t>
            </a:r>
          </a:p>
          <a:p>
            <a:pPr>
              <a:lnSpc>
                <a:spcPct val="90000"/>
              </a:lnSpc>
              <a:spcAft>
                <a:spcPts val="600"/>
              </a:spcAft>
            </a:pPr>
            <a:r>
              <a:rPr lang="en-US" dirty="0"/>
              <a:t>       </a:t>
            </a:r>
            <a:r>
              <a:rPr lang="en-US" dirty="0" err="1"/>
              <a:t>los</a:t>
            </a:r>
            <a:r>
              <a:rPr lang="en-US" dirty="0"/>
              <a:t> </a:t>
            </a:r>
            <a:r>
              <a:rPr lang="en-US" dirty="0" err="1"/>
              <a:t>imperativos</a:t>
            </a:r>
            <a:r>
              <a:rPr lang="en-US" dirty="0"/>
              <a:t> </a:t>
            </a:r>
            <a:r>
              <a:rPr lang="en-US" dirty="0" err="1"/>
              <a:t>afirmativos</a:t>
            </a:r>
            <a:r>
              <a:rPr lang="en-US" dirty="0"/>
              <a:t> </a:t>
            </a:r>
            <a:r>
              <a:rPr lang="en-US" dirty="0" err="1"/>
              <a:t>en</a:t>
            </a:r>
            <a:r>
              <a:rPr lang="en-US" dirty="0"/>
              <a:t> </a:t>
            </a:r>
            <a:r>
              <a:rPr lang="en-US" dirty="0" err="1"/>
              <a:t>negativos</a:t>
            </a:r>
            <a:r>
              <a:rPr lang="en-US" dirty="0"/>
              <a:t> y </a:t>
            </a:r>
            <a:r>
              <a:rPr lang="en-US" dirty="0" err="1"/>
              <a:t>viceversa</a:t>
            </a:r>
            <a:r>
              <a:rPr lang="en-US" dirty="0"/>
              <a:t>:  </a:t>
            </a:r>
            <a:r>
              <a:rPr lang="en-US" i="1" dirty="0"/>
              <a:t>no    </a:t>
            </a:r>
          </a:p>
          <a:p>
            <a:pPr>
              <a:lnSpc>
                <a:spcPct val="90000"/>
              </a:lnSpc>
              <a:spcAft>
                <a:spcPts val="600"/>
              </a:spcAft>
            </a:pPr>
            <a:r>
              <a:rPr lang="en-US" i="1" dirty="0"/>
              <a:t>      </a:t>
            </a:r>
            <a:r>
              <a:rPr lang="en-US" i="1" dirty="0" err="1"/>
              <a:t>huyas</a:t>
            </a:r>
            <a:r>
              <a:rPr lang="en-US" dirty="0"/>
              <a:t> (</a:t>
            </a:r>
            <a:r>
              <a:rPr lang="en-US" dirty="0" err="1"/>
              <a:t>negativo</a:t>
            </a:r>
            <a:r>
              <a:rPr lang="en-US" dirty="0"/>
              <a:t>) → </a:t>
            </a:r>
            <a:r>
              <a:rPr lang="en-US" i="1" dirty="0" err="1"/>
              <a:t>huye</a:t>
            </a:r>
            <a:r>
              <a:rPr lang="en-US" dirty="0"/>
              <a:t> (</a:t>
            </a:r>
            <a:r>
              <a:rPr lang="en-US" dirty="0" err="1"/>
              <a:t>afirmativo</a:t>
            </a:r>
            <a:r>
              <a:rPr lang="en-US" dirty="0"/>
              <a:t>)</a:t>
            </a:r>
          </a:p>
          <a:p>
            <a:pPr lvl="0">
              <a:lnSpc>
                <a:spcPct val="90000"/>
              </a:lnSpc>
              <a:spcAft>
                <a:spcPts val="600"/>
              </a:spcAft>
            </a:pPr>
            <a:r>
              <a:rPr lang="en-US" dirty="0"/>
              <a:t>      1. </a:t>
            </a:r>
            <a:r>
              <a:rPr lang="en-US" dirty="0" err="1"/>
              <a:t>quítate</a:t>
            </a:r>
            <a:r>
              <a:rPr lang="en-US" dirty="0"/>
              <a:t> de ahí → _______________</a:t>
            </a:r>
          </a:p>
          <a:p>
            <a:pPr lvl="0">
              <a:lnSpc>
                <a:spcPct val="90000"/>
              </a:lnSpc>
              <a:spcAft>
                <a:spcPts val="600"/>
              </a:spcAft>
            </a:pPr>
            <a:r>
              <a:rPr lang="en-US" dirty="0"/>
              <a:t>      2. </a:t>
            </a:r>
            <a:r>
              <a:rPr lang="en-US" dirty="0" err="1"/>
              <a:t>empieza</a:t>
            </a:r>
            <a:r>
              <a:rPr lang="en-US" dirty="0"/>
              <a:t> a </a:t>
            </a:r>
            <a:r>
              <a:rPr lang="en-US" dirty="0" err="1"/>
              <a:t>rezar</a:t>
            </a:r>
            <a:r>
              <a:rPr lang="en-US" dirty="0"/>
              <a:t> → _______________</a:t>
            </a:r>
          </a:p>
          <a:p>
            <a:pPr lvl="0">
              <a:lnSpc>
                <a:spcPct val="90000"/>
              </a:lnSpc>
              <a:spcAft>
                <a:spcPts val="600"/>
              </a:spcAft>
            </a:pPr>
            <a:r>
              <a:rPr lang="en-US" dirty="0"/>
              <a:t>      3. calla → _______________</a:t>
            </a:r>
          </a:p>
          <a:p>
            <a:pPr lvl="0">
              <a:lnSpc>
                <a:spcPct val="90000"/>
              </a:lnSpc>
              <a:spcAft>
                <a:spcPts val="600"/>
              </a:spcAft>
            </a:pPr>
            <a:r>
              <a:rPr lang="en-US" dirty="0"/>
              <a:t>      4. no </a:t>
            </a:r>
            <a:r>
              <a:rPr lang="en-US" dirty="0" err="1"/>
              <a:t>te</a:t>
            </a:r>
            <a:r>
              <a:rPr lang="en-US" dirty="0"/>
              <a:t> </a:t>
            </a:r>
            <a:r>
              <a:rPr lang="en-US" dirty="0" err="1"/>
              <a:t>muevas</a:t>
            </a:r>
            <a:r>
              <a:rPr lang="en-US" dirty="0"/>
              <a:t> → _______________</a:t>
            </a:r>
          </a:p>
          <a:p>
            <a:pPr lvl="0">
              <a:lnSpc>
                <a:spcPct val="90000"/>
              </a:lnSpc>
              <a:spcAft>
                <a:spcPts val="600"/>
              </a:spcAft>
            </a:pPr>
            <a:r>
              <a:rPr lang="en-US" dirty="0"/>
              <a:t>      5. no </a:t>
            </a:r>
            <a:r>
              <a:rPr lang="en-US" dirty="0" err="1"/>
              <a:t>vengas</a:t>
            </a:r>
            <a:r>
              <a:rPr lang="en-US" dirty="0"/>
              <a:t> → _______________</a:t>
            </a:r>
          </a:p>
          <a:p>
            <a:pPr lvl="0" indent="-228600">
              <a:lnSpc>
                <a:spcPct val="90000"/>
              </a:lnSpc>
              <a:spcAft>
                <a:spcPts val="600"/>
              </a:spcAft>
              <a:buFont typeface="Arial" panose="020B0604020202020204" pitchFamily="34" charset="0"/>
              <a:buChar char="•"/>
            </a:pPr>
            <a:endParaRPr lang="en-US" dirty="0"/>
          </a:p>
          <a:p>
            <a:pPr indent="-228600">
              <a:lnSpc>
                <a:spcPct val="90000"/>
              </a:lnSpc>
              <a:spcAft>
                <a:spcPts val="600"/>
              </a:spcAft>
              <a:buFont typeface="Arial" panose="020B0604020202020204" pitchFamily="34" charset="0"/>
              <a:buChar char="•"/>
            </a:pPr>
            <a:endParaRPr lang="en-US" sz="800" dirty="0"/>
          </a:p>
        </p:txBody>
      </p:sp>
    </p:spTree>
    <p:extLst>
      <p:ext uri="{BB962C8B-B14F-4D97-AF65-F5344CB8AC3E}">
        <p14:creationId xmlns:p14="http://schemas.microsoft.com/office/powerpoint/2010/main" val="38717602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uadroTexto 1">
            <a:extLst>
              <a:ext uri="{FF2B5EF4-FFF2-40B4-BE49-F238E27FC236}">
                <a16:creationId xmlns:a16="http://schemas.microsoft.com/office/drawing/2014/main" id="{74A03197-5738-200F-044B-D0B03C15086B}"/>
              </a:ext>
            </a:extLst>
          </p:cNvPr>
          <p:cNvSpPr txBox="1"/>
          <p:nvPr/>
        </p:nvSpPr>
        <p:spPr>
          <a:xfrm>
            <a:off x="310243" y="212271"/>
            <a:ext cx="6057900" cy="5890417"/>
          </a:xfrm>
          <a:prstGeom prst="rect">
            <a:avLst/>
          </a:prstGeom>
        </p:spPr>
        <p:txBody>
          <a:bodyPr vert="horz" lIns="91440" tIns="45720" rIns="91440" bIns="45720" rtlCol="0">
            <a:normAutofit/>
          </a:bodyPr>
          <a:lstStyle/>
          <a:p>
            <a:pPr>
              <a:lnSpc>
                <a:spcPct val="90000"/>
              </a:lnSpc>
              <a:spcAft>
                <a:spcPts val="600"/>
              </a:spcAft>
            </a:pPr>
            <a:r>
              <a:rPr lang="en-US" dirty="0"/>
              <a:t>9. </a:t>
            </a:r>
            <a:r>
              <a:rPr lang="en-US" dirty="0" err="1"/>
              <a:t>Gramática</a:t>
            </a:r>
            <a:r>
              <a:rPr lang="en-US" dirty="0"/>
              <a:t>. En </a:t>
            </a:r>
            <a:r>
              <a:rPr lang="en-US" i="1" dirty="0" err="1"/>
              <a:t>quíta</a:t>
            </a:r>
            <a:r>
              <a:rPr lang="en-US" b="1" i="1" dirty="0" err="1"/>
              <a:t>te</a:t>
            </a:r>
            <a:r>
              <a:rPr lang="en-US" dirty="0"/>
              <a:t> el </a:t>
            </a:r>
            <a:r>
              <a:rPr lang="en-US" dirty="0" err="1"/>
              <a:t>pronombre</a:t>
            </a:r>
            <a:r>
              <a:rPr lang="en-US" dirty="0"/>
              <a:t> </a:t>
            </a:r>
            <a:r>
              <a:rPr lang="en-US" i="1" dirty="0" err="1"/>
              <a:t>te</a:t>
            </a:r>
            <a:r>
              <a:rPr lang="en-US" dirty="0"/>
              <a:t> </a:t>
            </a:r>
            <a:r>
              <a:rPr lang="en-US" dirty="0" err="1"/>
              <a:t>va</a:t>
            </a:r>
            <a:r>
              <a:rPr lang="en-US" dirty="0"/>
              <a:t> </a:t>
            </a:r>
            <a:r>
              <a:rPr lang="en-US" dirty="0" err="1"/>
              <a:t>unido</a:t>
            </a:r>
            <a:r>
              <a:rPr lang="en-US" dirty="0"/>
              <a:t> al verbo.    </a:t>
            </a:r>
          </a:p>
          <a:p>
            <a:pPr>
              <a:lnSpc>
                <a:spcPct val="90000"/>
              </a:lnSpc>
              <a:spcAft>
                <a:spcPts val="600"/>
              </a:spcAft>
            </a:pPr>
            <a:r>
              <a:rPr lang="en-US" dirty="0"/>
              <a:t>       </a:t>
            </a:r>
            <a:r>
              <a:rPr lang="en-US" dirty="0" err="1"/>
              <a:t>Recuerda</a:t>
            </a:r>
            <a:r>
              <a:rPr lang="en-US" dirty="0"/>
              <a:t> </a:t>
            </a:r>
            <a:r>
              <a:rPr lang="en-US" dirty="0" err="1"/>
              <a:t>que</a:t>
            </a:r>
            <a:r>
              <a:rPr lang="en-US" dirty="0"/>
              <a:t> </a:t>
            </a:r>
            <a:r>
              <a:rPr lang="en-US" dirty="0" err="1"/>
              <a:t>en</a:t>
            </a:r>
            <a:r>
              <a:rPr lang="en-US" dirty="0"/>
              <a:t> el </a:t>
            </a:r>
            <a:r>
              <a:rPr lang="en-US" dirty="0" err="1"/>
              <a:t>imperativo</a:t>
            </a:r>
            <a:r>
              <a:rPr lang="en-US" dirty="0"/>
              <a:t> </a:t>
            </a:r>
            <a:r>
              <a:rPr lang="en-US" dirty="0" err="1"/>
              <a:t>afirmativo</a:t>
            </a:r>
            <a:r>
              <a:rPr lang="en-US" dirty="0"/>
              <a:t> el</a:t>
            </a:r>
            <a:r>
              <a:rPr lang="en-US" b="1" dirty="0"/>
              <a:t>    </a:t>
            </a:r>
          </a:p>
          <a:p>
            <a:pPr>
              <a:lnSpc>
                <a:spcPct val="90000"/>
              </a:lnSpc>
              <a:spcAft>
                <a:spcPts val="600"/>
              </a:spcAft>
            </a:pPr>
            <a:r>
              <a:rPr lang="en-US" b="1" dirty="0"/>
              <a:t>       </a:t>
            </a:r>
            <a:r>
              <a:rPr lang="en-US" dirty="0" err="1"/>
              <a:t>pronombre</a:t>
            </a:r>
            <a:r>
              <a:rPr lang="en-US" dirty="0"/>
              <a:t> </a:t>
            </a:r>
            <a:r>
              <a:rPr lang="en-US" dirty="0" err="1"/>
              <a:t>va</a:t>
            </a:r>
            <a:r>
              <a:rPr lang="en-US" dirty="0"/>
              <a:t> </a:t>
            </a:r>
            <a:r>
              <a:rPr lang="en-US" dirty="0" err="1"/>
              <a:t>unido</a:t>
            </a:r>
            <a:r>
              <a:rPr lang="en-US" dirty="0"/>
              <a:t> → </a:t>
            </a:r>
            <a:r>
              <a:rPr lang="en-US" i="1" dirty="0" err="1"/>
              <a:t>quíta</a:t>
            </a:r>
            <a:r>
              <a:rPr lang="en-US" b="1" i="1" dirty="0" err="1"/>
              <a:t>te</a:t>
            </a:r>
            <a:r>
              <a:rPr lang="en-US" dirty="0"/>
              <a:t>, </a:t>
            </a:r>
            <a:r>
              <a:rPr lang="en-US" i="1" dirty="0" err="1"/>
              <a:t>dí</a:t>
            </a:r>
            <a:r>
              <a:rPr lang="en-US" b="1" i="1" dirty="0" err="1"/>
              <a:t>me</a:t>
            </a:r>
            <a:r>
              <a:rPr lang="en-US" dirty="0"/>
              <a:t> . Pero </a:t>
            </a:r>
            <a:r>
              <a:rPr lang="en-US" dirty="0" err="1"/>
              <a:t>en</a:t>
            </a:r>
            <a:r>
              <a:rPr lang="en-US" dirty="0"/>
              <a:t> el </a:t>
            </a:r>
          </a:p>
          <a:p>
            <a:pPr>
              <a:lnSpc>
                <a:spcPct val="90000"/>
              </a:lnSpc>
              <a:spcAft>
                <a:spcPts val="600"/>
              </a:spcAft>
            </a:pPr>
            <a:r>
              <a:rPr lang="en-US" dirty="0"/>
              <a:t>       </a:t>
            </a:r>
            <a:r>
              <a:rPr lang="en-US" dirty="0" err="1"/>
              <a:t>imperativo</a:t>
            </a:r>
            <a:r>
              <a:rPr lang="en-US" dirty="0"/>
              <a:t> </a:t>
            </a:r>
            <a:r>
              <a:rPr lang="en-US" dirty="0" err="1"/>
              <a:t>negativo</a:t>
            </a:r>
            <a:r>
              <a:rPr lang="en-US" dirty="0"/>
              <a:t> el</a:t>
            </a:r>
            <a:r>
              <a:rPr lang="en-US" b="1" dirty="0"/>
              <a:t> </a:t>
            </a:r>
            <a:r>
              <a:rPr lang="en-US" dirty="0" err="1"/>
              <a:t>pronombre</a:t>
            </a:r>
            <a:r>
              <a:rPr lang="en-US" dirty="0"/>
              <a:t> </a:t>
            </a:r>
            <a:r>
              <a:rPr lang="en-US" dirty="0" err="1"/>
              <a:t>va</a:t>
            </a:r>
            <a:r>
              <a:rPr lang="en-US" dirty="0"/>
              <a:t> Delante    </a:t>
            </a:r>
          </a:p>
          <a:p>
            <a:pPr>
              <a:lnSpc>
                <a:spcPct val="90000"/>
              </a:lnSpc>
              <a:spcAft>
                <a:spcPts val="600"/>
              </a:spcAft>
            </a:pPr>
            <a:r>
              <a:rPr lang="en-US" dirty="0"/>
              <a:t>       → </a:t>
            </a:r>
            <a:r>
              <a:rPr lang="en-US" i="1" dirty="0"/>
              <a:t>no </a:t>
            </a:r>
            <a:r>
              <a:rPr lang="en-US" b="1" i="1" dirty="0" err="1"/>
              <a:t>te</a:t>
            </a:r>
            <a:r>
              <a:rPr lang="en-US" i="1" dirty="0"/>
              <a:t> </a:t>
            </a:r>
            <a:r>
              <a:rPr lang="en-US" i="1" dirty="0" err="1"/>
              <a:t>quites</a:t>
            </a:r>
            <a:r>
              <a:rPr lang="en-US" dirty="0"/>
              <a:t>, </a:t>
            </a:r>
            <a:r>
              <a:rPr lang="en-US" i="1" dirty="0"/>
              <a:t>no </a:t>
            </a:r>
            <a:r>
              <a:rPr lang="en-US" b="1" i="1" dirty="0"/>
              <a:t>me</a:t>
            </a:r>
            <a:r>
              <a:rPr lang="en-US" i="1" dirty="0"/>
              <a:t> </a:t>
            </a:r>
            <a:r>
              <a:rPr lang="en-US" i="1" dirty="0" err="1"/>
              <a:t>digas</a:t>
            </a:r>
            <a:endParaRPr lang="en-US" dirty="0"/>
          </a:p>
          <a:p>
            <a:pPr>
              <a:lnSpc>
                <a:spcPct val="90000"/>
              </a:lnSpc>
              <a:spcAft>
                <a:spcPts val="600"/>
              </a:spcAft>
            </a:pPr>
            <a:r>
              <a:rPr lang="en-US" dirty="0"/>
              <a:t>       </a:t>
            </a:r>
            <a:r>
              <a:rPr lang="en-US" dirty="0" err="1"/>
              <a:t>Coloca</a:t>
            </a:r>
            <a:r>
              <a:rPr lang="en-US" dirty="0"/>
              <a:t> el </a:t>
            </a:r>
            <a:r>
              <a:rPr lang="en-US" dirty="0" err="1"/>
              <a:t>pronombre</a:t>
            </a:r>
            <a:r>
              <a:rPr lang="en-US" dirty="0"/>
              <a:t> </a:t>
            </a:r>
            <a:r>
              <a:rPr lang="en-US" dirty="0" err="1"/>
              <a:t>en</a:t>
            </a:r>
            <a:r>
              <a:rPr lang="en-US" dirty="0"/>
              <a:t> el </a:t>
            </a:r>
            <a:r>
              <a:rPr lang="en-US" dirty="0" err="1"/>
              <a:t>lugar</a:t>
            </a:r>
            <a:r>
              <a:rPr lang="en-US" dirty="0"/>
              <a:t> </a:t>
            </a:r>
            <a:r>
              <a:rPr lang="en-US" dirty="0" err="1"/>
              <a:t>correcto</a:t>
            </a:r>
            <a:r>
              <a:rPr lang="en-US" dirty="0"/>
              <a:t>:</a:t>
            </a:r>
          </a:p>
          <a:p>
            <a:pPr lvl="0">
              <a:lnSpc>
                <a:spcPct val="90000"/>
              </a:lnSpc>
              <a:spcAft>
                <a:spcPts val="600"/>
              </a:spcAft>
            </a:pPr>
            <a:r>
              <a:rPr lang="en-US" dirty="0"/>
              <a:t>       1. (</a:t>
            </a:r>
            <a:r>
              <a:rPr lang="en-US" dirty="0" err="1"/>
              <a:t>te</a:t>
            </a:r>
            <a:r>
              <a:rPr lang="en-US" dirty="0"/>
              <a:t>) _____ </a:t>
            </a:r>
            <a:r>
              <a:rPr lang="en-US" dirty="0" err="1"/>
              <a:t>acerca</a:t>
            </a:r>
            <a:r>
              <a:rPr lang="en-US" dirty="0"/>
              <a:t> _____ a ese </a:t>
            </a:r>
            <a:r>
              <a:rPr lang="en-US" dirty="0" err="1"/>
              <a:t>molino</a:t>
            </a:r>
            <a:r>
              <a:rPr lang="en-US" dirty="0"/>
              <a:t>.</a:t>
            </a:r>
          </a:p>
          <a:p>
            <a:pPr lvl="0">
              <a:lnSpc>
                <a:spcPct val="90000"/>
              </a:lnSpc>
              <a:spcAft>
                <a:spcPts val="600"/>
              </a:spcAft>
            </a:pPr>
            <a:r>
              <a:rPr lang="en-US" dirty="0"/>
              <a:t>       2. (me) No _____ </a:t>
            </a:r>
            <a:r>
              <a:rPr lang="en-US" dirty="0" err="1"/>
              <a:t>digas</a:t>
            </a:r>
            <a:r>
              <a:rPr lang="en-US" dirty="0"/>
              <a:t> _____ </a:t>
            </a:r>
            <a:r>
              <a:rPr lang="en-US" dirty="0" err="1"/>
              <a:t>que</a:t>
            </a:r>
            <a:r>
              <a:rPr lang="en-US" dirty="0"/>
              <a:t> son </a:t>
            </a:r>
            <a:r>
              <a:rPr lang="en-US" dirty="0" err="1"/>
              <a:t>molinos</a:t>
            </a:r>
            <a:r>
              <a:rPr lang="en-US" dirty="0"/>
              <a:t>.</a:t>
            </a:r>
          </a:p>
          <a:p>
            <a:pPr lvl="0">
              <a:lnSpc>
                <a:spcPct val="90000"/>
              </a:lnSpc>
              <a:spcAft>
                <a:spcPts val="600"/>
              </a:spcAft>
            </a:pPr>
            <a:r>
              <a:rPr lang="en-US" dirty="0"/>
              <a:t>       3. (lo) _____ </a:t>
            </a:r>
            <a:r>
              <a:rPr lang="en-US" dirty="0" err="1"/>
              <a:t>mira</a:t>
            </a:r>
            <a:r>
              <a:rPr lang="en-US" dirty="0"/>
              <a:t> _____ bien antes de </a:t>
            </a:r>
            <a:r>
              <a:rPr lang="en-US" dirty="0" err="1"/>
              <a:t>atacar</a:t>
            </a:r>
            <a:r>
              <a:rPr lang="en-US" dirty="0"/>
              <a:t>.</a:t>
            </a:r>
          </a:p>
          <a:p>
            <a:pPr lvl="0">
              <a:lnSpc>
                <a:spcPct val="90000"/>
              </a:lnSpc>
              <a:spcAft>
                <a:spcPts val="600"/>
              </a:spcAft>
            </a:pPr>
            <a:r>
              <a:rPr lang="en-US" dirty="0"/>
              <a:t>      4. (</a:t>
            </a:r>
            <a:r>
              <a:rPr lang="en-US" dirty="0" err="1"/>
              <a:t>te</a:t>
            </a:r>
            <a:r>
              <a:rPr lang="en-US" dirty="0"/>
              <a:t>) No _____ </a:t>
            </a:r>
            <a:r>
              <a:rPr lang="en-US" dirty="0" err="1"/>
              <a:t>vayas</a:t>
            </a:r>
            <a:r>
              <a:rPr lang="en-US" dirty="0"/>
              <a:t> _____ de </a:t>
            </a:r>
            <a:r>
              <a:rPr lang="en-US" dirty="0" err="1"/>
              <a:t>aquí</a:t>
            </a:r>
            <a:r>
              <a:rPr lang="en-US" dirty="0"/>
              <a:t>.</a:t>
            </a:r>
          </a:p>
          <a:p>
            <a:pPr lvl="0">
              <a:lnSpc>
                <a:spcPct val="90000"/>
              </a:lnSpc>
              <a:spcAft>
                <a:spcPts val="600"/>
              </a:spcAft>
            </a:pPr>
            <a:r>
              <a:rPr lang="en-US" dirty="0"/>
              <a:t>      5. (le) _____ da _____ la </a:t>
            </a:r>
            <a:r>
              <a:rPr lang="en-US" dirty="0" err="1"/>
              <a:t>lanza</a:t>
            </a:r>
            <a:r>
              <a:rPr lang="en-US" dirty="0"/>
              <a:t> a Don Quijote.</a:t>
            </a:r>
          </a:p>
          <a:p>
            <a:pPr lvl="0" indent="-228600">
              <a:lnSpc>
                <a:spcPct val="90000"/>
              </a:lnSpc>
              <a:spcAft>
                <a:spcPts val="600"/>
              </a:spcAft>
              <a:buFont typeface="Arial" panose="020B0604020202020204" pitchFamily="34" charset="0"/>
              <a:buChar char="•"/>
            </a:pPr>
            <a:endParaRPr lang="en-US" dirty="0"/>
          </a:p>
          <a:p>
            <a:pPr lvl="0">
              <a:lnSpc>
                <a:spcPct val="90000"/>
              </a:lnSpc>
              <a:spcAft>
                <a:spcPts val="600"/>
              </a:spcAft>
            </a:pPr>
            <a:r>
              <a:rPr lang="en-US" dirty="0"/>
              <a:t>10. Tarea final. </a:t>
            </a:r>
            <a:r>
              <a:rPr lang="en-US" dirty="0" err="1"/>
              <a:t>Escrita</a:t>
            </a:r>
            <a:r>
              <a:rPr lang="en-US" dirty="0"/>
              <a:t>  Imagina </a:t>
            </a:r>
            <a:r>
              <a:rPr lang="en-US" dirty="0" err="1"/>
              <a:t>que</a:t>
            </a:r>
            <a:r>
              <a:rPr lang="en-US" dirty="0"/>
              <a:t> </a:t>
            </a:r>
            <a:r>
              <a:rPr lang="en-US" dirty="0" err="1"/>
              <a:t>eres</a:t>
            </a:r>
            <a:r>
              <a:rPr lang="en-US" dirty="0"/>
              <a:t> Sancho, escribe   </a:t>
            </a:r>
          </a:p>
          <a:p>
            <a:pPr lvl="0">
              <a:lnSpc>
                <a:spcPct val="90000"/>
              </a:lnSpc>
              <a:spcAft>
                <a:spcPts val="600"/>
              </a:spcAft>
            </a:pPr>
            <a:r>
              <a:rPr lang="en-US" dirty="0"/>
              <a:t>       un </a:t>
            </a:r>
            <a:r>
              <a:rPr lang="en-US" dirty="0" err="1"/>
              <a:t>pequeño</a:t>
            </a:r>
            <a:r>
              <a:rPr lang="en-US" dirty="0"/>
              <a:t> </a:t>
            </a:r>
            <a:r>
              <a:rPr lang="en-US" dirty="0" err="1"/>
              <a:t>informe</a:t>
            </a:r>
            <a:r>
              <a:rPr lang="en-US" dirty="0"/>
              <a:t> </a:t>
            </a:r>
            <a:r>
              <a:rPr lang="en-US" dirty="0" err="1"/>
              <a:t>explicando</a:t>
            </a:r>
            <a:r>
              <a:rPr lang="en-US" dirty="0"/>
              <a:t> lo </a:t>
            </a:r>
            <a:r>
              <a:rPr lang="en-US" dirty="0" err="1"/>
              <a:t>que</a:t>
            </a:r>
            <a:r>
              <a:rPr lang="en-US" dirty="0"/>
              <a:t> </a:t>
            </a:r>
            <a:r>
              <a:rPr lang="en-US" dirty="0" err="1"/>
              <a:t>pasó</a:t>
            </a:r>
            <a:r>
              <a:rPr lang="en-US" dirty="0"/>
              <a:t> </a:t>
            </a:r>
            <a:r>
              <a:rPr lang="en-US" dirty="0" err="1"/>
              <a:t>en</a:t>
            </a:r>
            <a:r>
              <a:rPr lang="en-US" dirty="0"/>
              <a:t> </a:t>
            </a:r>
            <a:r>
              <a:rPr lang="en-US" dirty="0" err="1"/>
              <a:t>esta</a:t>
            </a:r>
            <a:r>
              <a:rPr lang="en-US" dirty="0"/>
              <a:t> </a:t>
            </a:r>
          </a:p>
          <a:p>
            <a:pPr lvl="0">
              <a:lnSpc>
                <a:spcPct val="90000"/>
              </a:lnSpc>
              <a:spcAft>
                <a:spcPts val="600"/>
              </a:spcAft>
            </a:pPr>
            <a:r>
              <a:rPr lang="en-US" dirty="0"/>
              <a:t>       </a:t>
            </a:r>
            <a:r>
              <a:rPr lang="en-US" dirty="0" err="1"/>
              <a:t>aventura</a:t>
            </a:r>
            <a:r>
              <a:rPr lang="en-US" dirty="0"/>
              <a:t>, lo </a:t>
            </a:r>
            <a:r>
              <a:rPr lang="en-US" dirty="0" err="1"/>
              <a:t>que</a:t>
            </a:r>
            <a:r>
              <a:rPr lang="en-US" dirty="0"/>
              <a:t> </a:t>
            </a:r>
            <a:r>
              <a:rPr lang="en-US" dirty="0" err="1"/>
              <a:t>hiciste</a:t>
            </a:r>
            <a:r>
              <a:rPr lang="en-US" dirty="0"/>
              <a:t> y </a:t>
            </a:r>
            <a:r>
              <a:rPr lang="en-US" dirty="0" err="1"/>
              <a:t>como</a:t>
            </a:r>
            <a:r>
              <a:rPr lang="en-US" dirty="0"/>
              <a:t> </a:t>
            </a:r>
            <a:r>
              <a:rPr lang="en-US" dirty="0" err="1"/>
              <a:t>intentaste</a:t>
            </a:r>
            <a:r>
              <a:rPr lang="en-US" dirty="0"/>
              <a:t> </a:t>
            </a:r>
            <a:r>
              <a:rPr lang="en-US" dirty="0" err="1"/>
              <a:t>persuadir</a:t>
            </a:r>
            <a:r>
              <a:rPr lang="en-US" dirty="0"/>
              <a:t> a </a:t>
            </a:r>
          </a:p>
          <a:p>
            <a:pPr lvl="0">
              <a:lnSpc>
                <a:spcPct val="90000"/>
              </a:lnSpc>
              <a:spcAft>
                <a:spcPts val="600"/>
              </a:spcAft>
            </a:pPr>
            <a:r>
              <a:rPr lang="en-US" dirty="0"/>
              <a:t>      Don Quijote. (100-150 palabras)</a:t>
            </a:r>
          </a:p>
          <a:p>
            <a:pPr indent="-228600">
              <a:lnSpc>
                <a:spcPct val="90000"/>
              </a:lnSpc>
              <a:spcAft>
                <a:spcPts val="600"/>
              </a:spcAft>
              <a:buFont typeface="Arial" panose="020B0604020202020204" pitchFamily="34" charset="0"/>
              <a:buChar char="•"/>
            </a:pPr>
            <a:endParaRPr lang="en-US" sz="1000" dirty="0"/>
          </a:p>
        </p:txBody>
      </p:sp>
      <p:pic>
        <p:nvPicPr>
          <p:cNvPr id="4" name="Imagen 3">
            <a:extLst>
              <a:ext uri="{FF2B5EF4-FFF2-40B4-BE49-F238E27FC236}">
                <a16:creationId xmlns:a16="http://schemas.microsoft.com/office/drawing/2014/main" id="{7269975B-0087-B503-2670-7F006A2D62DA}"/>
              </a:ext>
            </a:extLst>
          </p:cNvPr>
          <p:cNvPicPr>
            <a:picLocks noChangeAspect="1"/>
          </p:cNvPicPr>
          <p:nvPr/>
        </p:nvPicPr>
        <p:blipFill>
          <a:blip r:embed="rId2"/>
          <a:srcRect t="865" r="3" b="3"/>
          <a:stretch>
            <a:fillRect/>
          </a:stretch>
        </p:blipFill>
        <p:spPr>
          <a:xfrm>
            <a:off x="6248402" y="1"/>
            <a:ext cx="5943597"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36570463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29086</TotalTime>
  <Words>5183</Words>
  <Application>Microsoft Macintosh PowerPoint</Application>
  <PresentationFormat>Panorámica</PresentationFormat>
  <Paragraphs>403</Paragraphs>
  <Slides>24</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24</vt:i4>
      </vt:variant>
    </vt:vector>
  </HeadingPairs>
  <TitlesOfParts>
    <vt:vector size="29" baseType="lpstr">
      <vt:lpstr>Aptos</vt:lpstr>
      <vt:lpstr>Aptos Display</vt:lpstr>
      <vt:lpstr>Arial</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17</cp:revision>
  <dcterms:created xsi:type="dcterms:W3CDTF">2026-06-30T13:11:58Z</dcterms:created>
  <dcterms:modified xsi:type="dcterms:W3CDTF">2026-10-12T10:44:59Z</dcterms:modified>
</cp:coreProperties>
</file>