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79" r:id="rId3"/>
    <p:sldId id="260" r:id="rId4"/>
    <p:sldId id="257" r:id="rId5"/>
    <p:sldId id="280" r:id="rId6"/>
    <p:sldId id="282" r:id="rId7"/>
    <p:sldId id="259" r:id="rId8"/>
    <p:sldId id="262" r:id="rId9"/>
    <p:sldId id="271" r:id="rId10"/>
    <p:sldId id="284" r:id="rId11"/>
    <p:sldId id="265" r:id="rId12"/>
    <p:sldId id="266" r:id="rId13"/>
    <p:sldId id="283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83"/>
  </p:normalViewPr>
  <p:slideViewPr>
    <p:cSldViewPr snapToGrid="0">
      <p:cViewPr varScale="1">
        <p:scale>
          <a:sx n="93" d="100"/>
          <a:sy n="93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F1DD1-46BF-4541-A469-1CE5449BFA7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CCA6A2-F1A5-0040-8AA3-D92B6F81A8DB}" type="pres">
      <dgm:prSet presAssocID="{494F1DD1-46BF-4541-A469-1CE5449BFA7A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F5A24EC8-9870-3D4D-B111-2027475755A0}" type="presOf" srcId="{494F1DD1-46BF-4541-A469-1CE5449BFA7A}" destId="{F1CCA6A2-F1A5-0040-8AA3-D92B6F81A8D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83183-C2D8-FE29-3D93-3CE9BB49FC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95E0E9-00D9-3970-A069-101F6D1E2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F0BFAD-D362-246B-932B-3A9E35D3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2DFE0B-B991-A56D-1081-7599A6E0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A1E267-F9FE-F562-87CD-A0908753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82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EF197-8D70-805A-5465-3195B8B55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6F505D-8513-BEB7-E145-2A8A573F7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3A587B-BA01-CE09-1694-42CF74AAD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ED6131-14B0-8D7B-551D-91B4777C0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ECB045-BF4E-BEA8-F61A-09D214D1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40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A283B-0EE4-2B73-80D9-80D4CD8E4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BC5C4F-6ABC-779C-1172-106DA923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A6472B-24F1-5DA6-20C5-25E025458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BC3AC9-D1F9-2950-B77E-110B577B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EFD047-D6B8-333A-73ED-3D9912E4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93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2CE12-3603-6461-A450-4EA39E153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B83A13-DD99-1D02-38D4-C2C52D426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6303B8-A25B-E4C5-497C-2B4B055C4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076B8B-0AF2-B255-B25F-FAABEB67F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69623C-30F9-370E-8D23-9EAB729CB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8EC92-F46A-8DC9-A1CB-599D08B4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48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36F72-4011-BFAA-017F-C3C1C9BEB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010EA9-B457-C382-DFB2-1434096EC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E97846-9F7F-A678-8734-3AB11748D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6A7234-6932-D1BC-DC31-B3ECA35597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453EDA3-AA80-5D13-8672-990D7DE7B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10A09C-D0EA-F647-98F7-E831B2FE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C491740-50A1-8CD5-1851-0750BD056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7FBEAF-B753-CEF0-D4A0-8C44248D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40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F8265-3D38-0C87-E290-889439FD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3F439E-E382-7800-A5BB-8B550BD7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96FF38-DD6E-3C8B-5ACE-47C4D71B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A478E7-739B-E5A3-409E-F8BD6368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00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5B5AFBA-9201-99AC-4191-B1EAD0D1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359D1A-10A7-D15E-AB59-8E7010293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86869E1-A3B3-796E-BEF1-CC7CE2D8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10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77844-2FED-671F-288C-AE4E0D6B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59997F-1931-9C0C-27F0-E48E97C1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11DECF-2967-95F0-4E80-6CDEA45EB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8FB68E-3994-7DF2-31A5-C34B3C325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E08CB8-D96E-B6E3-2220-0580C8C0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19B22F-F1FD-77C0-84DC-51B0986AA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424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71BA1-CFCE-1A8F-A971-9ED626DA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9D46C7-45AF-CDA1-76F5-7AA64F06B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94077B-5A04-8314-83FC-292BF0F20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1E5142-BC25-28BF-7531-A9495702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44289-358D-3165-E398-0E37D4DDB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06268D-A5CC-FB73-A1DD-222F0412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957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C11EE-9B51-030A-2EF0-D9AB786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9D8DEA-B2A1-57DD-47EF-BE4598D86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259468-3E3C-452D-8928-B99F0EA5A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A9FB69-EE16-5D54-FFF4-2987446B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28CF98-D067-AC5D-6FBC-1CB2AFD6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61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6D25C-6787-5E54-555B-160BDEF3B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C94B37-42F3-B82B-792C-2975603A0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F7274E-E543-AB00-6B6B-CDB73A369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8A7701-6743-625D-0AAF-0DFFD06E8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F1248F-766E-FB0E-338B-58B73187B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47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F458F4-0A48-A70A-051D-68622186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74A216-8177-97C0-3BC0-839CACA0A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83CDC9-618D-0C89-5231-295C2E81CF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4CFAD1-2A3C-B641-A068-C456B677E169}" type="datetimeFigureOut">
              <a:rPr lang="es-ES" smtClean="0"/>
              <a:t>12/10/26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16574E-6715-AD99-B138-526D97DA6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848B25-3ADF-4371-CC34-CE62DA16A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BED0A-ACD1-DC4F-937E-3C5B4ABECD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54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4E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eftPanel"/>
          <p:cNvSpPr/>
          <p:nvPr/>
        </p:nvSpPr>
        <p:spPr>
          <a:xfrm>
            <a:off x="0" y="0"/>
            <a:ext cx="7100000" cy="6858000"/>
          </a:xfrm>
          <a:prstGeom prst="rect">
            <a:avLst/>
          </a:prstGeom>
          <a:solidFill>
            <a:srgbClr val="7A4E2D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" name="AccentBar"/>
          <p:cNvSpPr/>
          <p:nvPr/>
        </p:nvSpPr>
        <p:spPr>
          <a:xfrm>
            <a:off x="0" y="0"/>
            <a:ext cx="80000" cy="6858000"/>
          </a:xfrm>
          <a:prstGeom prst="rect">
            <a:avLst/>
          </a:prstGeom>
          <a:solidFill>
            <a:srgbClr val="C17F2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TitleBox"/>
          <p:cNvSpPr txBox="1"/>
          <p:nvPr/>
        </p:nvSpPr>
        <p:spPr>
          <a:xfrm>
            <a:off x="300000" y="400000"/>
            <a:ext cx="6500000" cy="280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Aft>
                <a:spcPts val="80"/>
              </a:spcAft>
            </a:pPr>
            <a:r>
              <a:rPr lang="es-ES" sz="4000" b="1" dirty="0">
                <a:solidFill>
                  <a:srgbClr val="F5ECD7"/>
                </a:solidFill>
              </a:rPr>
              <a:t>Tema 2</a:t>
            </a:r>
          </a:p>
          <a:p>
            <a:pPr algn="l">
              <a:spcAft>
                <a:spcPts val="200"/>
              </a:spcAft>
            </a:pPr>
            <a:r>
              <a:rPr lang="es-ES" sz="5200" b="1" dirty="0">
                <a:solidFill>
                  <a:srgbClr val="C17F2A"/>
                </a:solidFill>
              </a:rPr>
              <a:t>La locura</a:t>
            </a:r>
          </a:p>
          <a:p>
            <a:pPr algn="l">
              <a:spcAft>
                <a:spcPts val="400"/>
              </a:spcAft>
            </a:pPr>
            <a:r>
              <a:rPr lang="es-ES" sz="1800" dirty="0">
                <a:solidFill>
                  <a:srgbClr val="F5ECD7"/>
                </a:solidFill>
              </a:rPr>
              <a:t>Nivel inicial </a:t>
            </a:r>
          </a:p>
        </p:txBody>
      </p:sp>
      <p:sp>
        <p:nvSpPr>
          <p:cNvPr id="30" name="Label0"/>
          <p:cNvSpPr/>
          <p:nvPr/>
        </p:nvSpPr>
        <p:spPr>
          <a:xfrm>
            <a:off x="300000" y="3100000"/>
            <a:ext cx="160000" cy="900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" name="ItemBg0"/>
          <p:cNvSpPr/>
          <p:nvPr/>
        </p:nvSpPr>
        <p:spPr>
          <a:xfrm>
            <a:off x="480000" y="3100000"/>
            <a:ext cx="6300000" cy="900000"/>
          </a:xfrm>
          <a:prstGeom prst="rect">
            <a:avLst/>
          </a:prstGeom>
          <a:solidFill>
            <a:srgbClr val="6B3D1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2" name="ItemText0"/>
          <p:cNvSpPr txBox="1"/>
          <p:nvPr/>
        </p:nvSpPr>
        <p:spPr>
          <a:xfrm>
            <a:off x="520000" y="3180000"/>
            <a:ext cx="6100000" cy="8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40"/>
              </a:spcBef>
              <a:spcAft>
                <a:spcPts val="20"/>
              </a:spcAft>
            </a:pPr>
            <a:r>
              <a:rPr lang="es-ES" sz="1600" b="1" dirty="0">
                <a:solidFill>
                  <a:srgbClr val="C17F2A"/>
                </a:solidFill>
              </a:rPr>
              <a:t>Texto 1</a:t>
            </a:r>
          </a:p>
          <a:p>
            <a:pPr algn="l">
              <a:spcAft>
                <a:spcPts val="20"/>
              </a:spcAft>
            </a:pPr>
            <a:r>
              <a:rPr lang="es-ES" sz="1500" dirty="0">
                <a:solidFill>
                  <a:srgbClr val="F5ECD7"/>
                </a:solidFill>
              </a:rPr>
              <a:t>El hidalgo se vuelve loco</a:t>
            </a:r>
          </a:p>
          <a:p>
            <a:pPr algn="l"/>
            <a:r>
              <a:rPr lang="es-ES" sz="1300" dirty="0">
                <a:solidFill>
                  <a:srgbClr val="C9B89A"/>
                </a:solidFill>
              </a:rPr>
              <a:t>Gramática: presente  de indicativo, preposiciones de y en </a:t>
            </a:r>
          </a:p>
        </p:txBody>
      </p:sp>
      <p:sp>
        <p:nvSpPr>
          <p:cNvPr id="40" name="Label1"/>
          <p:cNvSpPr/>
          <p:nvPr/>
        </p:nvSpPr>
        <p:spPr>
          <a:xfrm>
            <a:off x="300000" y="4200000"/>
            <a:ext cx="160000" cy="900000"/>
          </a:xfrm>
          <a:prstGeom prst="rect">
            <a:avLst/>
          </a:prstGeom>
          <a:solidFill>
            <a:srgbClr val="1A5C78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1" name="ItemBg1"/>
          <p:cNvSpPr/>
          <p:nvPr/>
        </p:nvSpPr>
        <p:spPr>
          <a:xfrm>
            <a:off x="480000" y="4200000"/>
            <a:ext cx="6300000" cy="900000"/>
          </a:xfrm>
          <a:prstGeom prst="rect">
            <a:avLst/>
          </a:prstGeom>
          <a:solidFill>
            <a:srgbClr val="5C301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2" name="ItemText1"/>
          <p:cNvSpPr txBox="1"/>
          <p:nvPr/>
        </p:nvSpPr>
        <p:spPr>
          <a:xfrm>
            <a:off x="520000" y="4280000"/>
            <a:ext cx="6100000" cy="8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40"/>
              </a:spcBef>
              <a:spcAft>
                <a:spcPts val="20"/>
              </a:spcAft>
            </a:pPr>
            <a:r>
              <a:rPr lang="es-ES" sz="1600" b="1" dirty="0">
                <a:solidFill>
                  <a:srgbClr val="C17F2A"/>
                </a:solidFill>
              </a:rPr>
              <a:t>Texto 2</a:t>
            </a:r>
          </a:p>
          <a:p>
            <a:pPr algn="l">
              <a:spcAft>
                <a:spcPts val="20"/>
              </a:spcAft>
            </a:pPr>
            <a:r>
              <a:rPr lang="es-ES" sz="1500" dirty="0">
                <a:solidFill>
                  <a:srgbClr val="F5ECD7"/>
                </a:solidFill>
              </a:rPr>
              <a:t>Don Quijote se hace caballero en una venta</a:t>
            </a:r>
          </a:p>
          <a:p>
            <a:pPr algn="l"/>
            <a:r>
              <a:rPr lang="es-ES" sz="1300" dirty="0">
                <a:solidFill>
                  <a:srgbClr val="C9B89A"/>
                </a:solidFill>
              </a:rPr>
              <a:t>Gramática: presente, ser y estar</a:t>
            </a:r>
          </a:p>
        </p:txBody>
      </p:sp>
      <p:sp>
        <p:nvSpPr>
          <p:cNvPr id="50" name="Label2"/>
          <p:cNvSpPr/>
          <p:nvPr/>
        </p:nvSpPr>
        <p:spPr>
          <a:xfrm>
            <a:off x="300000" y="5300000"/>
            <a:ext cx="160000" cy="900000"/>
          </a:xfrm>
          <a:prstGeom prst="rect">
            <a:avLst/>
          </a:prstGeom>
          <a:solidFill>
            <a:srgbClr val="2A6B2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1" name="ItemBg2"/>
          <p:cNvSpPr/>
          <p:nvPr/>
        </p:nvSpPr>
        <p:spPr>
          <a:xfrm>
            <a:off x="480000" y="5300000"/>
            <a:ext cx="6300000" cy="900000"/>
          </a:xfrm>
          <a:prstGeom prst="rect">
            <a:avLst/>
          </a:prstGeom>
          <a:solidFill>
            <a:srgbClr val="6B3D1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2" name="ItemText2"/>
          <p:cNvSpPr txBox="1"/>
          <p:nvPr/>
        </p:nvSpPr>
        <p:spPr>
          <a:xfrm>
            <a:off x="520000" y="5380000"/>
            <a:ext cx="6100000" cy="8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40"/>
              </a:spcBef>
              <a:spcAft>
                <a:spcPts val="20"/>
              </a:spcAft>
            </a:pPr>
            <a:r>
              <a:rPr lang="es-ES" sz="1600" b="1" dirty="0">
                <a:solidFill>
                  <a:srgbClr val="C17F2A"/>
                </a:solidFill>
              </a:rPr>
              <a:t>Texto 3</a:t>
            </a:r>
          </a:p>
          <a:p>
            <a:pPr algn="l">
              <a:spcAft>
                <a:spcPts val="20"/>
              </a:spcAft>
            </a:pPr>
            <a:r>
              <a:rPr lang="es-ES" sz="1500" dirty="0">
                <a:solidFill>
                  <a:srgbClr val="F5ECD7"/>
                </a:solidFill>
              </a:rPr>
              <a:t>La aventura de los molinos</a:t>
            </a:r>
          </a:p>
          <a:p>
            <a:pPr algn="l"/>
            <a:r>
              <a:rPr lang="es-ES" sz="1300" dirty="0">
                <a:solidFill>
                  <a:srgbClr val="C9B89A"/>
                </a:solidFill>
              </a:rPr>
              <a:t>Gramática: ser y estar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7E6CD7-1A59-FD80-B229-F50E4B378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000" y="0"/>
            <a:ext cx="535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811F3E-B816-3E01-1AD7-460FFF9FB7E2}"/>
              </a:ext>
            </a:extLst>
          </p:cNvPr>
          <p:cNvSpPr txBox="1"/>
          <p:nvPr/>
        </p:nvSpPr>
        <p:spPr>
          <a:xfrm>
            <a:off x="0" y="516834"/>
            <a:ext cx="7434470" cy="5883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Tema 2 — La </a:t>
            </a:r>
            <a:r>
              <a:rPr lang="en-US" dirty="0" err="1"/>
              <a:t>locura</a:t>
            </a:r>
            <a:r>
              <a:rPr lang="en-US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	</a:t>
            </a:r>
            <a:r>
              <a:rPr lang="en-US" dirty="0" err="1"/>
              <a:t>Cualquiera</a:t>
            </a:r>
            <a:r>
              <a:rPr lang="en-US" dirty="0"/>
              <a:t> lector o </a:t>
            </a:r>
            <a:r>
              <a:rPr lang="en-US" dirty="0" err="1"/>
              <a:t>conocedor</a:t>
            </a:r>
            <a:r>
              <a:rPr lang="en-US" dirty="0"/>
              <a:t> de Don Quijote sabe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protagonista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loco o </a:t>
            </a:r>
            <a:r>
              <a:rPr lang="en-US" dirty="0" err="1"/>
              <a:t>parece</a:t>
            </a:r>
            <a:r>
              <a:rPr lang="en-US" dirty="0"/>
              <a:t> loco, </a:t>
            </a:r>
            <a:r>
              <a:rPr lang="en-US" dirty="0" err="1"/>
              <a:t>confunde</a:t>
            </a:r>
            <a:r>
              <a:rPr lang="en-US" dirty="0"/>
              <a:t> la </a:t>
            </a:r>
            <a:r>
              <a:rPr lang="en-US" dirty="0" err="1"/>
              <a:t>realidad</a:t>
            </a:r>
            <a:r>
              <a:rPr lang="en-US" dirty="0"/>
              <a:t> con la </a:t>
            </a:r>
            <a:r>
              <a:rPr lang="en-US" dirty="0" err="1"/>
              <a:t>ficción</a:t>
            </a:r>
            <a:r>
              <a:rPr lang="en-US" dirty="0"/>
              <a:t>, al </a:t>
            </a:r>
            <a:r>
              <a:rPr lang="en-US" dirty="0" err="1"/>
              <a:t>pensar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las </a:t>
            </a:r>
            <a:r>
              <a:rPr lang="en-US" dirty="0" err="1"/>
              <a:t>novelas</a:t>
            </a:r>
            <a:r>
              <a:rPr lang="en-US" dirty="0"/>
              <a:t> de caballeros </a:t>
            </a:r>
            <a:r>
              <a:rPr lang="en-US" dirty="0" err="1"/>
              <a:t>que</a:t>
            </a:r>
            <a:r>
              <a:rPr lang="en-US" dirty="0"/>
              <a:t> lee son tan reales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propia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	Su </a:t>
            </a:r>
            <a:r>
              <a:rPr lang="en-US" dirty="0" err="1"/>
              <a:t>locura</a:t>
            </a:r>
            <a:r>
              <a:rPr lang="en-US" dirty="0"/>
              <a:t> no es </a:t>
            </a:r>
            <a:r>
              <a:rPr lang="en-US" dirty="0" err="1"/>
              <a:t>común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literaria, con un </a:t>
            </a:r>
            <a:r>
              <a:rPr lang="en-US" dirty="0" err="1"/>
              <a:t>marcado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paródico</a:t>
            </a:r>
            <a:r>
              <a:rPr lang="en-US" dirty="0"/>
              <a:t> y </a:t>
            </a:r>
            <a:r>
              <a:rPr lang="en-US" dirty="0" err="1"/>
              <a:t>humorístico</a:t>
            </a:r>
            <a:r>
              <a:rPr lang="en-US" dirty="0"/>
              <a:t>. El </a:t>
            </a:r>
            <a:r>
              <a:rPr lang="en-US" dirty="0" err="1"/>
              <a:t>contraste</a:t>
            </a:r>
            <a:r>
              <a:rPr lang="en-US" dirty="0"/>
              <a:t> entre la </a:t>
            </a:r>
            <a:r>
              <a:rPr lang="en-US" dirty="0" err="1"/>
              <a:t>ficción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vive</a:t>
            </a:r>
            <a:r>
              <a:rPr lang="en-US" dirty="0"/>
              <a:t> el </a:t>
            </a:r>
            <a:r>
              <a:rPr lang="en-US" dirty="0" err="1"/>
              <a:t>protagonista</a:t>
            </a:r>
            <a:r>
              <a:rPr lang="en-US" dirty="0"/>
              <a:t> y la </a:t>
            </a:r>
            <a:r>
              <a:rPr lang="en-US" dirty="0" err="1"/>
              <a:t>realidad</a:t>
            </a:r>
            <a:r>
              <a:rPr lang="en-US" dirty="0"/>
              <a:t> </a:t>
            </a:r>
            <a:r>
              <a:rPr lang="en-US" dirty="0" err="1"/>
              <a:t>resulta</a:t>
            </a:r>
            <a:r>
              <a:rPr lang="en-US" dirty="0"/>
              <a:t> tan </a:t>
            </a:r>
            <a:r>
              <a:rPr lang="en-US" dirty="0" err="1"/>
              <a:t>paródico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humorístico</a:t>
            </a:r>
            <a:r>
              <a:rPr lang="en-US" dirty="0"/>
              <a:t>. También </a:t>
            </a:r>
            <a:r>
              <a:rPr lang="en-US" dirty="0" err="1"/>
              <a:t>resulta</a:t>
            </a:r>
            <a:r>
              <a:rPr lang="en-US" dirty="0"/>
              <a:t> </a:t>
            </a:r>
            <a:r>
              <a:rPr lang="en-US" dirty="0" err="1"/>
              <a:t>chocante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 y </a:t>
            </a:r>
            <a:r>
              <a:rPr lang="en-US" dirty="0" err="1"/>
              <a:t>su</a:t>
            </a:r>
            <a:r>
              <a:rPr lang="en-US" dirty="0"/>
              <a:t> forma de </a:t>
            </a:r>
            <a:r>
              <a:rPr lang="en-US" dirty="0" err="1"/>
              <a:t>razonar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contraste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forma de </a:t>
            </a:r>
            <a:r>
              <a:rPr lang="en-US" dirty="0" err="1"/>
              <a:t>actuar</a:t>
            </a:r>
            <a:r>
              <a:rPr lang="en-US" dirty="0"/>
              <a:t>, </a:t>
            </a:r>
            <a:r>
              <a:rPr lang="en-US" dirty="0" err="1"/>
              <a:t>generalmente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entra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el </a:t>
            </a:r>
            <a:r>
              <a:rPr lang="en-US" dirty="0" err="1"/>
              <a:t>mundo</a:t>
            </a:r>
            <a:r>
              <a:rPr lang="en-US" dirty="0"/>
              <a:t> de la </a:t>
            </a:r>
            <a:r>
              <a:rPr lang="en-US" dirty="0" err="1"/>
              <a:t>ficción</a:t>
            </a:r>
            <a:r>
              <a:rPr lang="en-US" dirty="0"/>
              <a:t> </a:t>
            </a:r>
            <a:r>
              <a:rPr lang="en-US" dirty="0" err="1"/>
              <a:t>caballeresca</a:t>
            </a:r>
            <a:r>
              <a:rPr lang="en-US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	Su </a:t>
            </a:r>
            <a:r>
              <a:rPr lang="en-US" dirty="0" err="1"/>
              <a:t>locura</a:t>
            </a:r>
            <a:r>
              <a:rPr lang="en-US" dirty="0"/>
              <a:t> </a:t>
            </a:r>
            <a:r>
              <a:rPr lang="en-US" dirty="0" err="1"/>
              <a:t>sigue</a:t>
            </a:r>
            <a:r>
              <a:rPr lang="en-US" dirty="0"/>
              <a:t> un </a:t>
            </a:r>
            <a:r>
              <a:rPr lang="en-US" dirty="0" err="1"/>
              <a:t>esquema</a:t>
            </a:r>
            <a:r>
              <a:rPr lang="en-US" dirty="0"/>
              <a:t> de </a:t>
            </a:r>
            <a:r>
              <a:rPr lang="en-US" dirty="0" err="1"/>
              <a:t>subida</a:t>
            </a:r>
            <a:r>
              <a:rPr lang="en-US" dirty="0"/>
              <a:t> y </a:t>
            </a:r>
            <a:r>
              <a:rPr lang="en-US" dirty="0" err="1"/>
              <a:t>caída</a:t>
            </a:r>
            <a:r>
              <a:rPr lang="en-US" dirty="0"/>
              <a:t>: </a:t>
            </a:r>
            <a:r>
              <a:rPr lang="en-US" dirty="0" err="1"/>
              <a:t>llevado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fantasía</a:t>
            </a:r>
            <a:r>
              <a:rPr lang="en-US" dirty="0"/>
              <a:t> se </a:t>
            </a:r>
            <a:r>
              <a:rPr lang="en-US" dirty="0" err="1"/>
              <a:t>eleva</a:t>
            </a:r>
            <a:r>
              <a:rPr lang="en-US" dirty="0"/>
              <a:t> al </a:t>
            </a:r>
            <a:r>
              <a:rPr lang="en-US" dirty="0" err="1"/>
              <a:t>mundo</a:t>
            </a:r>
            <a:r>
              <a:rPr lang="en-US" dirty="0"/>
              <a:t> </a:t>
            </a:r>
            <a:r>
              <a:rPr lang="en-US" dirty="0" err="1"/>
              <a:t>caballeresco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mundo</a:t>
            </a:r>
            <a:r>
              <a:rPr lang="en-US" dirty="0"/>
              <a:t> </a:t>
            </a:r>
            <a:r>
              <a:rPr lang="en-US" dirty="0" err="1"/>
              <a:t>choca</a:t>
            </a:r>
            <a:r>
              <a:rPr lang="en-US" dirty="0"/>
              <a:t> con la </a:t>
            </a:r>
            <a:r>
              <a:rPr lang="en-US" dirty="0" err="1"/>
              <a:t>realidad</a:t>
            </a:r>
            <a:r>
              <a:rPr lang="en-US" dirty="0"/>
              <a:t> y </a:t>
            </a:r>
            <a:r>
              <a:rPr lang="en-US" dirty="0" err="1"/>
              <a:t>cae</a:t>
            </a:r>
            <a:r>
              <a:rPr lang="en-US" dirty="0"/>
              <a:t> </a:t>
            </a:r>
            <a:r>
              <a:rPr lang="en-US" dirty="0" err="1"/>
              <a:t>derrotado</a:t>
            </a:r>
            <a:r>
              <a:rPr lang="en-US" dirty="0"/>
              <a:t> —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siempre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listo</a:t>
            </a:r>
            <a:r>
              <a:rPr lang="en-US" dirty="0"/>
              <a:t> para </a:t>
            </a:r>
            <a:r>
              <a:rPr lang="en-US" dirty="0" err="1"/>
              <a:t>volver</a:t>
            </a:r>
            <a:r>
              <a:rPr lang="en-US" dirty="0"/>
              <a:t> a </a:t>
            </a:r>
            <a:r>
              <a:rPr lang="en-US" dirty="0" err="1"/>
              <a:t>empezar</a:t>
            </a:r>
            <a:r>
              <a:rPr lang="en-US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049386-DFD1-2EDD-D7FD-A50A72C7CA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00"/>
          <a:stretch>
            <a:fillRect/>
          </a:stretch>
        </p:blipFill>
        <p:spPr>
          <a:xfrm>
            <a:off x="7772400" y="10"/>
            <a:ext cx="441960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8833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estions"/>
          <p:cNvSpPr txBox="1"/>
          <p:nvPr/>
        </p:nvSpPr>
        <p:spPr>
          <a:xfrm>
            <a:off x="300000" y="950000"/>
            <a:ext cx="4700000" cy="560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>
              <a:spcAft>
                <a:spcPts val="200"/>
              </a:spcAft>
            </a:pPr>
            <a:r>
              <a:rPr lang="es-ES" dirty="0"/>
              <a:t>Texto 1 Inicial </a:t>
            </a:r>
            <a:br>
              <a:rPr lang="es-ES" dirty="0"/>
            </a:br>
            <a:r>
              <a:rPr lang="es-ES" dirty="0"/>
              <a:t>Antes de leer </a:t>
            </a:r>
            <a:endParaRPr lang="es-ES" b="1" dirty="0">
              <a:solidFill>
                <a:srgbClr val="2A6B2A"/>
              </a:solidFill>
            </a:endParaRPr>
          </a:p>
          <a:p>
            <a:pPr algn="l">
              <a:spcAft>
                <a:spcPts val="200"/>
              </a:spcAft>
            </a:pPr>
            <a:endParaRPr lang="es-ES" sz="1600" b="1" dirty="0">
              <a:solidFill>
                <a:srgbClr val="2A6B2A"/>
              </a:solidFill>
            </a:endParaRP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sz="1800" dirty="0">
                <a:solidFill>
                  <a:srgbClr val="3B2005"/>
                </a:solidFill>
              </a:rPr>
              <a:t>1. ¿Cuál es tu pasatiempo (hobby) favorito?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</a:t>
            </a:r>
            <a:r>
              <a:rPr lang="es-ES" sz="1800" dirty="0">
                <a:solidFill>
                  <a:srgbClr val="3B2005"/>
                </a:solidFill>
              </a:rPr>
              <a:t>¿Gastas mucho dinero en él?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sz="1800" dirty="0">
                <a:solidFill>
                  <a:srgbClr val="3B2005"/>
                </a:solidFill>
              </a:rPr>
              <a:t>2.  ¿Te gusta leer? ¿Qué libros lees, de qué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</a:t>
            </a:r>
            <a:r>
              <a:rPr lang="es-ES" sz="1800" dirty="0">
                <a:solidFill>
                  <a:srgbClr val="3B2005"/>
                </a:solidFill>
              </a:rPr>
              <a:t>género? ¿Cuál es tu libro favorito?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sz="1800" dirty="0">
                <a:solidFill>
                  <a:srgbClr val="3B2005"/>
                </a:solidFill>
              </a:rPr>
              <a:t>3.  En tu opinión, ¿crees que leer mucho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</a:t>
            </a:r>
            <a:r>
              <a:rPr lang="es-ES" sz="1800" dirty="0">
                <a:solidFill>
                  <a:srgbClr val="3B2005"/>
                </a:solidFill>
              </a:rPr>
              <a:t>puede ser peligroso? ¿Dedicar demasiado    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</a:t>
            </a:r>
            <a:r>
              <a:rPr lang="es-ES" sz="1800" dirty="0">
                <a:solidFill>
                  <a:srgbClr val="3B2005"/>
                </a:solidFill>
              </a:rPr>
              <a:t>tiempo a una sola actividad puede ser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</a:t>
            </a:r>
            <a:r>
              <a:rPr lang="es-ES" sz="1800" dirty="0">
                <a:solidFill>
                  <a:srgbClr val="3B2005"/>
                </a:solidFill>
              </a:rPr>
              <a:t>peligroso?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D52D1B-E728-0D86-01BF-2BF482EC99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863" r="-2" b="11988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B3D7CE2-7A09-AF78-A538-AEC3733031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10" r="6280" b="1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F8D9D8-3998-7965-9FD2-0BDBDDEEE2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213" r="-1" b="14212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78AF14A-8563-B884-2071-C2CE355E0B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584" r="1" b="20536"/>
          <a:stretch>
            <a:fillRect/>
          </a:stretch>
        </p:blipFill>
        <p:spPr>
          <a:xfrm>
            <a:off x="4364408" y="0"/>
            <a:ext cx="9669642" cy="6857990"/>
          </a:xfrm>
          <a:prstGeom prst="rect">
            <a:avLst/>
          </a:prstGeom>
        </p:spPr>
      </p:pic>
      <p:sp>
        <p:nvSpPr>
          <p:cNvPr id="20" name="Title"/>
          <p:cNvSpPr txBox="1"/>
          <p:nvPr/>
        </p:nvSpPr>
        <p:spPr>
          <a:xfrm>
            <a:off x="300000" y="150000"/>
            <a:ext cx="0" cy="58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800" b="1" dirty="0">
                <a:solidFill>
                  <a:srgbClr val="F5ECD7"/>
                </a:solidFill>
              </a:rPr>
              <a:t>La lura · Texto 1</a:t>
            </a:r>
          </a:p>
        </p:txBody>
      </p:sp>
      <p:sp>
        <p:nvSpPr>
          <p:cNvPr id="12" name="ReadingBg"/>
          <p:cNvSpPr/>
          <p:nvPr/>
        </p:nvSpPr>
        <p:spPr>
          <a:xfrm>
            <a:off x="280000" y="1298713"/>
            <a:ext cx="5500000" cy="4492488"/>
          </a:xfrm>
          <a:prstGeom prst="rect">
            <a:avLst/>
          </a:prstGeom>
          <a:solidFill>
            <a:srgbClr val="EDE8D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1" name="ReadingText"/>
          <p:cNvSpPr txBox="1"/>
          <p:nvPr/>
        </p:nvSpPr>
        <p:spPr>
          <a:xfrm>
            <a:off x="180000" y="1457738"/>
            <a:ext cx="5500000" cy="502226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0"/>
              </a:spcBef>
              <a:spcAft>
                <a:spcPts val="120"/>
              </a:spcAft>
            </a:pPr>
            <a:r>
              <a:rPr lang="es-ES" dirty="0">
                <a:solidFill>
                  <a:srgbClr val="3B2005"/>
                </a:solidFill>
              </a:rPr>
              <a:t>	Alonso Quijano tiene mucho tiempo libre y le gusta leer libros de caballería. Lee tanto que se olvida de otras cosas. No cuida su casa y gasta casi todo su dinero en libros. Pasa los días y las noches leyendo sin parar.</a:t>
            </a:r>
          </a:p>
          <a:p>
            <a:pPr algn="l">
              <a:spcBef>
                <a:spcPts val="100"/>
              </a:spcBef>
              <a:spcAft>
                <a:spcPts val="100"/>
              </a:spcAft>
            </a:pPr>
            <a:r>
              <a:rPr lang="es-ES" dirty="0">
                <a:solidFill>
                  <a:srgbClr val="3B2005"/>
                </a:solidFill>
              </a:rPr>
              <a:t>	Así, de dormir poco, de no comer y de tanto leer, se vuelve loco. Su cabeza se llena con todo lo que lee en los libros. Piensa que los caballeros de sus libros son reales y que existen.</a:t>
            </a:r>
          </a:p>
          <a:p>
            <a:pPr algn="l">
              <a:spcBef>
                <a:spcPts val="100"/>
              </a:spcBef>
              <a:spcAft>
                <a:spcPts val="0"/>
              </a:spcAft>
            </a:pPr>
            <a:r>
              <a:rPr lang="es-ES" dirty="0">
                <a:solidFill>
                  <a:srgbClr val="3B2005"/>
                </a:solidFill>
              </a:rPr>
              <a:t>	Un día don Alonso tiene una idea muy loca. Piensa que el mundo necesita un caballero como él, por eso quiere convertirse en caballero andante y salir a buscar aventuras, arreglar injusticias y hacerse muy famoso.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6B8A85B-FC2F-B7C2-8A25-CDF52F479433}"/>
              </a:ext>
            </a:extLst>
          </p:cNvPr>
          <p:cNvSpPr txBox="1"/>
          <p:nvPr/>
        </p:nvSpPr>
        <p:spPr>
          <a:xfrm>
            <a:off x="-1" y="210000"/>
            <a:ext cx="4094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locura Texto 1</a:t>
            </a:r>
          </a:p>
          <a:p>
            <a:r>
              <a:rPr lang="es-ES" dirty="0"/>
              <a:t>Lee y responde a las preguntas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C31F4E5-0778-1711-C962-DDC255C697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92" r="1" b="1"/>
          <a:stretch>
            <a:fillRect/>
          </a:stretch>
        </p:blipFill>
        <p:spPr>
          <a:xfrm>
            <a:off x="119280" y="-7854"/>
            <a:ext cx="3319650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E0A1434-9D6F-C4CF-4E1F-922BEC2CA027}"/>
              </a:ext>
            </a:extLst>
          </p:cNvPr>
          <p:cNvSpPr txBox="1"/>
          <p:nvPr/>
        </p:nvSpPr>
        <p:spPr>
          <a:xfrm>
            <a:off x="3438930" y="7864"/>
            <a:ext cx="8991609" cy="6842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1. </a:t>
            </a:r>
            <a:r>
              <a:rPr lang="en-US" dirty="0" err="1">
                <a:effectLst/>
              </a:rPr>
              <a:t>Léxico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Relaciona</a:t>
            </a:r>
            <a:r>
              <a:rPr lang="en-US" dirty="0">
                <a:effectLst/>
              </a:rPr>
              <a:t> las palabras con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significado</a:t>
            </a:r>
            <a:r>
              <a:rPr lang="en-US" dirty="0">
                <a:effectLst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     1. </a:t>
            </a:r>
            <a:r>
              <a:rPr lang="en-US" dirty="0" err="1">
                <a:effectLst/>
              </a:rPr>
              <a:t>tiempo</a:t>
            </a:r>
            <a:r>
              <a:rPr lang="en-US" dirty="0">
                <a:effectLst/>
              </a:rPr>
              <a:t> libre, 2. </a:t>
            </a:r>
            <a:r>
              <a:rPr lang="en-US" dirty="0" err="1">
                <a:effectLst/>
              </a:rPr>
              <a:t>libros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caballería</a:t>
            </a:r>
            <a:r>
              <a:rPr lang="en-US" dirty="0">
                <a:effectLst/>
              </a:rPr>
              <a:t>, 3. </a:t>
            </a:r>
            <a:r>
              <a:rPr lang="en-US" dirty="0" err="1">
                <a:effectLst/>
              </a:rPr>
              <a:t>Olvidarse</a:t>
            </a:r>
            <a:r>
              <a:rPr lang="en-US" dirty="0">
                <a:effectLst/>
              </a:rPr>
              <a:t>, 4. Cuidar, 5. </a:t>
            </a:r>
            <a:r>
              <a:rPr lang="en-US" dirty="0" err="1">
                <a:effectLst/>
              </a:rPr>
              <a:t>Gastar</a:t>
            </a:r>
            <a:r>
              <a:rPr lang="en-US" dirty="0">
                <a:effectLst/>
              </a:rPr>
              <a:t>, 6. pasar (el </a:t>
            </a:r>
            <a:r>
              <a:rPr lang="en-US" dirty="0"/>
              <a:t> 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          </a:t>
            </a:r>
            <a:r>
              <a:rPr lang="en-US" dirty="0" err="1">
                <a:effectLst/>
              </a:rPr>
              <a:t>tiempo</a:t>
            </a:r>
            <a:r>
              <a:rPr lang="en-US" dirty="0">
                <a:effectLst/>
              </a:rPr>
              <a:t>), 7. </a:t>
            </a:r>
            <a:r>
              <a:rPr lang="en-US" dirty="0" err="1"/>
              <a:t>v</a:t>
            </a:r>
            <a:r>
              <a:rPr lang="en-US" dirty="0" err="1">
                <a:effectLst/>
              </a:rPr>
              <a:t>olverse</a:t>
            </a:r>
            <a:r>
              <a:rPr lang="en-US" dirty="0">
                <a:effectLst/>
              </a:rPr>
              <a:t> loco, 8. Idea </a:t>
            </a:r>
            <a:r>
              <a:rPr lang="en-US" dirty="0" err="1">
                <a:effectLst/>
              </a:rPr>
              <a:t>loca</a:t>
            </a:r>
            <a:r>
              <a:rPr lang="en-US" dirty="0">
                <a:effectLst/>
              </a:rPr>
              <a:t>, 9. Caballero andante, 10. Aventuras, 11.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  </a:t>
            </a:r>
            <a:r>
              <a:rPr lang="en-US" dirty="0" err="1">
                <a:effectLst/>
              </a:rPr>
              <a:t>Injusticias</a:t>
            </a:r>
            <a:r>
              <a:rPr lang="en-US" dirty="0">
                <a:effectLst/>
              </a:rPr>
              <a:t>, 12. </a:t>
            </a:r>
            <a:r>
              <a:rPr lang="en-US" dirty="0" err="1">
                <a:effectLst/>
              </a:rPr>
              <a:t>Hacerse</a:t>
            </a:r>
            <a:r>
              <a:rPr lang="en-US" dirty="0">
                <a:effectLst/>
              </a:rPr>
              <a:t> (</a:t>
            </a:r>
            <a:r>
              <a:rPr lang="en-US" dirty="0" err="1">
                <a:effectLst/>
              </a:rPr>
              <a:t>famoso</a:t>
            </a:r>
            <a:r>
              <a:rPr lang="en-US" dirty="0">
                <a:effectLst/>
              </a:rPr>
              <a:t>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a.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son </a:t>
            </a:r>
            <a:r>
              <a:rPr lang="en-US" dirty="0" err="1"/>
              <a:t>justas</a:t>
            </a:r>
            <a:r>
              <a:rPr lang="en-US" dirty="0"/>
              <a:t>: </a:t>
            </a:r>
            <a:r>
              <a:rPr lang="en-US" dirty="0" err="1"/>
              <a:t>hacen</a:t>
            </a:r>
            <a:r>
              <a:rPr lang="en-US" dirty="0"/>
              <a:t> </a:t>
            </a:r>
            <a:r>
              <a:rPr lang="en-US" dirty="0" err="1"/>
              <a:t>daño</a:t>
            </a:r>
            <a:r>
              <a:rPr lang="en-US" dirty="0"/>
              <a:t> a </a:t>
            </a:r>
            <a:r>
              <a:rPr lang="en-US" dirty="0" err="1"/>
              <a:t>alguien</a:t>
            </a:r>
            <a:r>
              <a:rPr lang="en-US" dirty="0"/>
              <a:t> sin </a:t>
            </a:r>
            <a:r>
              <a:rPr lang="en-US" dirty="0" err="1"/>
              <a:t>razón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b. </a:t>
            </a:r>
            <a:r>
              <a:rPr lang="en-US" dirty="0" err="1"/>
              <a:t>Llegar</a:t>
            </a:r>
            <a:r>
              <a:rPr lang="en-US" dirty="0"/>
              <a:t> a ser </a:t>
            </a:r>
            <a:r>
              <a:rPr lang="en-US" dirty="0" err="1"/>
              <a:t>conocido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gente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c. No </a:t>
            </a:r>
            <a:r>
              <a:rPr lang="en-US" dirty="0" err="1"/>
              <a:t>recordar</a:t>
            </a:r>
            <a:r>
              <a:rPr lang="en-US" dirty="0"/>
              <a:t> algo.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d. </a:t>
            </a:r>
            <a:r>
              <a:rPr lang="en-US" dirty="0" err="1"/>
              <a:t>Ocupar</a:t>
            </a:r>
            <a:r>
              <a:rPr lang="en-US" dirty="0"/>
              <a:t> el </a:t>
            </a:r>
            <a:r>
              <a:rPr lang="en-US" dirty="0" err="1"/>
              <a:t>tiempo</a:t>
            </a:r>
            <a:r>
              <a:rPr lang="en-US" dirty="0"/>
              <a:t> con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e. </a:t>
            </a:r>
            <a:r>
              <a:rPr lang="en-US" dirty="0" err="1"/>
              <a:t>Atender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persona, un animal 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cosa</a:t>
            </a:r>
            <a:r>
              <a:rPr lang="en-US" dirty="0"/>
              <a:t> con </a:t>
            </a:r>
            <a:r>
              <a:rPr lang="en-US" dirty="0" err="1"/>
              <a:t>atención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f. Usar el dinero para </a:t>
            </a:r>
            <a:r>
              <a:rPr lang="en-US" dirty="0" err="1"/>
              <a:t>comprar</a:t>
            </a:r>
            <a:r>
              <a:rPr lang="en-US" dirty="0"/>
              <a:t>, también </a:t>
            </a:r>
            <a:r>
              <a:rPr lang="en-US" dirty="0" err="1"/>
              <a:t>significa</a:t>
            </a:r>
            <a:r>
              <a:rPr lang="en-US" dirty="0"/>
              <a:t> </a:t>
            </a:r>
            <a:r>
              <a:rPr lang="en-US" dirty="0" err="1"/>
              <a:t>perder</a:t>
            </a:r>
            <a:r>
              <a:rPr lang="en-US" dirty="0"/>
              <a:t> (</a:t>
            </a:r>
            <a:r>
              <a:rPr lang="en-US" dirty="0" err="1"/>
              <a:t>tiempo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g. </a:t>
            </a:r>
            <a:r>
              <a:rPr lang="en-US" dirty="0" err="1"/>
              <a:t>perder</a:t>
            </a:r>
            <a:r>
              <a:rPr lang="en-US" dirty="0"/>
              <a:t> el </a:t>
            </a:r>
            <a:r>
              <a:rPr lang="en-US" dirty="0" err="1"/>
              <a:t>juicio</a:t>
            </a:r>
            <a:r>
              <a:rPr lang="en-US" dirty="0"/>
              <a:t> y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locuras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h. </a:t>
            </a:r>
            <a:r>
              <a:rPr lang="en-US" dirty="0" err="1"/>
              <a:t>experiencia</a:t>
            </a:r>
            <a:r>
              <a:rPr lang="en-US" dirty="0"/>
              <a:t> </a:t>
            </a:r>
            <a:r>
              <a:rPr lang="en-US" dirty="0" err="1"/>
              <a:t>emocionante</a:t>
            </a:r>
            <a:r>
              <a:rPr lang="en-US" dirty="0"/>
              <a:t> y </a:t>
            </a:r>
            <a:r>
              <a:rPr lang="en-US" dirty="0" err="1"/>
              <a:t>arriesgada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</a:t>
            </a:r>
            <a:r>
              <a:rPr lang="en-US" dirty="0" err="1"/>
              <a:t>i</a:t>
            </a:r>
            <a:r>
              <a:rPr lang="en-US" dirty="0"/>
              <a:t>. Idea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extraña</a:t>
            </a:r>
            <a:r>
              <a:rPr lang="en-US" dirty="0"/>
              <a:t> o </a:t>
            </a:r>
            <a:r>
              <a:rPr lang="en-US" dirty="0" err="1"/>
              <a:t>absurda</a:t>
            </a:r>
            <a:r>
              <a:rPr lang="en-US" dirty="0"/>
              <a:t>, nada </a:t>
            </a:r>
            <a:r>
              <a:rPr lang="en-US" dirty="0" err="1"/>
              <a:t>lógica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j. Hombre con </a:t>
            </a:r>
            <a:r>
              <a:rPr lang="en-US" dirty="0" err="1"/>
              <a:t>armadura</a:t>
            </a:r>
            <a:r>
              <a:rPr lang="en-US" dirty="0"/>
              <a:t> y caballo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a la </a:t>
            </a:r>
            <a:r>
              <a:rPr lang="en-US" dirty="0" err="1"/>
              <a:t>gente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k. Horas sin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clase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l. Libros con </a:t>
            </a:r>
            <a:r>
              <a:rPr lang="en-US" dirty="0" err="1"/>
              <a:t>historias</a:t>
            </a:r>
            <a:r>
              <a:rPr lang="en-US" dirty="0"/>
              <a:t> de caballeros y </a:t>
            </a:r>
            <a:r>
              <a:rPr lang="en-US" dirty="0" err="1"/>
              <a:t>princesas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effectLst/>
              </a:rPr>
              <a:t>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2. </a:t>
            </a:r>
            <a:r>
              <a:rPr lang="en-US" dirty="0" err="1"/>
              <a:t>Léxico</a:t>
            </a:r>
            <a:r>
              <a:rPr lang="en-US" dirty="0"/>
              <a:t>. Escribe </a:t>
            </a:r>
            <a:r>
              <a:rPr lang="en-US" dirty="0" err="1"/>
              <a:t>frases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las palabras </a:t>
            </a:r>
            <a:r>
              <a:rPr lang="en-US" dirty="0" err="1"/>
              <a:t>anteriores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ejemplo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1. </a:t>
            </a:r>
            <a:r>
              <a:rPr lang="en-US" dirty="0">
                <a:solidFill>
                  <a:srgbClr val="FF0000"/>
                </a:solidFill>
              </a:rPr>
              <a:t>En mi </a:t>
            </a:r>
            <a:r>
              <a:rPr lang="en-US" u="sng" dirty="0" err="1">
                <a:solidFill>
                  <a:srgbClr val="FF0000"/>
                </a:solidFill>
              </a:rPr>
              <a:t>tiempo</a:t>
            </a:r>
            <a:r>
              <a:rPr lang="en-US" u="sng" dirty="0">
                <a:solidFill>
                  <a:srgbClr val="FF0000"/>
                </a:solidFill>
              </a:rPr>
              <a:t> libre </a:t>
            </a:r>
            <a:r>
              <a:rPr lang="en-US" dirty="0">
                <a:solidFill>
                  <a:srgbClr val="FF0000"/>
                </a:solidFill>
              </a:rPr>
              <a:t>paseo </a:t>
            </a:r>
            <a:r>
              <a:rPr lang="en-US" dirty="0" err="1">
                <a:solidFill>
                  <a:srgbClr val="FF0000"/>
                </a:solidFill>
              </a:rPr>
              <a:t>por</a:t>
            </a:r>
            <a:r>
              <a:rPr lang="en-US" dirty="0">
                <a:solidFill>
                  <a:srgbClr val="FF0000"/>
                </a:solidFill>
              </a:rPr>
              <a:t> el </a:t>
            </a:r>
            <a:r>
              <a:rPr lang="en-US" dirty="0" err="1">
                <a:solidFill>
                  <a:srgbClr val="FF0000"/>
                </a:solidFill>
              </a:rPr>
              <a:t>parque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escucho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música</a:t>
            </a:r>
            <a:r>
              <a:rPr lang="en-US" dirty="0">
                <a:solidFill>
                  <a:srgbClr val="FF0000"/>
                </a:solidFill>
              </a:rPr>
              <a:t> y </a:t>
            </a:r>
            <a:r>
              <a:rPr lang="en-US" dirty="0" err="1">
                <a:solidFill>
                  <a:srgbClr val="FF0000"/>
                </a:solidFill>
              </a:rPr>
              <a:t>salgo</a:t>
            </a:r>
            <a:r>
              <a:rPr lang="en-US" dirty="0">
                <a:solidFill>
                  <a:srgbClr val="FF0000"/>
                </a:solidFill>
              </a:rPr>
              <a:t> con mis amigos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594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4973BAF-D3CE-679D-5DA5-306FD11E832D}"/>
              </a:ext>
            </a:extLst>
          </p:cNvPr>
          <p:cNvSpPr txBox="1"/>
          <p:nvPr/>
        </p:nvSpPr>
        <p:spPr>
          <a:xfrm>
            <a:off x="291548" y="291548"/>
            <a:ext cx="11078817" cy="2018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dirty="0"/>
              <a:t>3.  Léxico. Ordena las palabras para formar frases como en el ejemplo: </a:t>
            </a:r>
          </a:p>
          <a:p>
            <a:r>
              <a:rPr lang="es-ES" dirty="0"/>
              <a:t>      1. tiempo / mucho / Tengo / libre →  </a:t>
            </a:r>
            <a:r>
              <a:rPr lang="es-ES" dirty="0">
                <a:solidFill>
                  <a:srgbClr val="FF0000"/>
                </a:solidFill>
              </a:rPr>
              <a:t>Tengo mucho tiempo libre </a:t>
            </a:r>
          </a:p>
          <a:p>
            <a:pPr lvl="0"/>
            <a:r>
              <a:rPr lang="es-ES" dirty="0"/>
              <a:t>      2. olvido / de / Me / las llaves</a:t>
            </a:r>
          </a:p>
          <a:p>
            <a:pPr lvl="0"/>
            <a:r>
              <a:rPr lang="es-ES" dirty="0"/>
              <a:t>      3. gasta / en / dinero / libros / Pedro</a:t>
            </a:r>
          </a:p>
          <a:p>
            <a:pPr lvl="0"/>
            <a:r>
              <a:rPr lang="es-ES" dirty="0"/>
              <a:t>      4. quiere / famoso / Luis / hacerse</a:t>
            </a:r>
          </a:p>
          <a:p>
            <a:pPr lvl="0"/>
            <a:r>
              <a:rPr lang="es-ES" dirty="0"/>
              <a:t>      5. loca / una / tengo / idea</a:t>
            </a: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1414890-F16D-BAFB-A43C-963888E1CD03}"/>
              </a:ext>
            </a:extLst>
          </p:cNvPr>
          <p:cNvSpPr txBox="1"/>
          <p:nvPr/>
        </p:nvSpPr>
        <p:spPr>
          <a:xfrm>
            <a:off x="291548" y="2309621"/>
            <a:ext cx="8640417" cy="459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4. </a:t>
            </a:r>
            <a:r>
              <a:rPr lang="es-ES" dirty="0"/>
              <a:t>Oral / escrita </a:t>
            </a:r>
            <a:r>
              <a:rPr lang="es-ES" dirty="0">
                <a:solidFill>
                  <a:srgbClr val="3B2005"/>
                </a:solidFill>
              </a:rPr>
              <a:t>Corrige las siguientes oraciones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b="1" dirty="0">
                <a:solidFill>
                  <a:srgbClr val="3B2005"/>
                </a:solidFill>
              </a:rPr>
              <a:t>      </a:t>
            </a:r>
            <a:r>
              <a:rPr lang="es-ES" dirty="0">
                <a:solidFill>
                  <a:srgbClr val="3B2005"/>
                </a:solidFill>
              </a:rPr>
              <a:t>1. Alonso Quijano no tiene tiempo para nada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2. Cuida su casa y no gasta nada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3. Pasa los días y las noches viendo la televisión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4. Por comer mucho, dormir mucho y leer muy poco está muy cuerdo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5. Cree que los caballeros de los libros son ficción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6. Su idea es muy razonable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7. El mundo no necesita caballeros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8. Él no quiere ser caballero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9. Quiere quedarse en casa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10. No quiere arreglar injusticias ni ser famoso</a:t>
            </a:r>
          </a:p>
          <a:p>
            <a:pPr>
              <a:spcBef>
                <a:spcPts val="80"/>
              </a:spcBef>
              <a:spcAft>
                <a:spcPts val="60"/>
              </a:spcAft>
            </a:pPr>
            <a:endParaRPr lang="es-ES" dirty="0">
              <a:solidFill>
                <a:srgbClr val="3B2005"/>
              </a:solidFill>
            </a:endParaRPr>
          </a:p>
          <a:p>
            <a:pPr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1. </a:t>
            </a:r>
            <a:r>
              <a:rPr lang="es-ES" dirty="0">
                <a:solidFill>
                  <a:srgbClr val="FF0000"/>
                </a:solidFill>
              </a:rPr>
              <a:t>Alonso Quijano tiene mucho tiempo libre</a:t>
            </a:r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4FE6CD7-33D6-20D8-9FA0-B41CEB904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817" y="0"/>
            <a:ext cx="503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2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nstr"/>
          <p:cNvSpPr txBox="1"/>
          <p:nvPr/>
        </p:nvSpPr>
        <p:spPr>
          <a:xfrm>
            <a:off x="178905" y="178904"/>
            <a:ext cx="6460434" cy="59980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 5. </a:t>
            </a:r>
            <a:r>
              <a:rPr lang="en-US" dirty="0" err="1"/>
              <a:t>Escrita</a:t>
            </a:r>
            <a:r>
              <a:rPr lang="en-US" dirty="0"/>
              <a:t> — Completa con las </a:t>
            </a:r>
            <a:r>
              <a:rPr lang="en-US" dirty="0" err="1"/>
              <a:t>siguientes</a:t>
            </a:r>
            <a:r>
              <a:rPr lang="en-US" dirty="0"/>
              <a:t> palabras:</a:t>
            </a:r>
          </a:p>
          <a:p>
            <a:pPr>
              <a:lnSpc>
                <a:spcPct val="90000"/>
              </a:lnSpc>
              <a:spcAft>
                <a:spcPts val="80"/>
              </a:spcAft>
            </a:pPr>
            <a:r>
              <a:rPr lang="en-US" dirty="0"/>
              <a:t>     a. </a:t>
            </a:r>
            <a:r>
              <a:rPr lang="en-US" dirty="0" err="1"/>
              <a:t>libros</a:t>
            </a:r>
            <a:r>
              <a:rPr lang="en-US" dirty="0"/>
              <a:t> de </a:t>
            </a:r>
            <a:r>
              <a:rPr lang="en-US" dirty="0" err="1"/>
              <a:t>caballerías</a:t>
            </a:r>
            <a:r>
              <a:rPr lang="en-US" dirty="0"/>
              <a:t>, b. </a:t>
            </a:r>
            <a:r>
              <a:rPr lang="en-US" dirty="0" err="1"/>
              <a:t>leyendo</a:t>
            </a:r>
            <a:r>
              <a:rPr lang="en-US" dirty="0"/>
              <a:t>, c. </a:t>
            </a:r>
            <a:r>
              <a:rPr lang="en-US" dirty="0" err="1"/>
              <a:t>injusticias</a:t>
            </a:r>
            <a:r>
              <a:rPr lang="en-US" dirty="0"/>
              <a:t>, d. casa, </a:t>
            </a:r>
          </a:p>
          <a:p>
            <a:pPr>
              <a:lnSpc>
                <a:spcPct val="90000"/>
              </a:lnSpc>
              <a:spcAft>
                <a:spcPts val="80"/>
              </a:spcAft>
            </a:pPr>
            <a:r>
              <a:rPr lang="en-US" dirty="0"/>
              <a:t>     e. </a:t>
            </a:r>
            <a:r>
              <a:rPr lang="en-US" dirty="0" err="1"/>
              <a:t>aventuras</a:t>
            </a:r>
            <a:r>
              <a:rPr lang="en-US" dirty="0"/>
              <a:t>, f. caballero andante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1. Alonso </a:t>
            </a:r>
            <a:r>
              <a:rPr lang="en-US" dirty="0" err="1"/>
              <a:t>quiere</a:t>
            </a:r>
            <a:r>
              <a:rPr lang="en-US" dirty="0"/>
              <a:t> ser un _______________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2. Le </a:t>
            </a:r>
            <a:r>
              <a:rPr lang="en-US" dirty="0" err="1"/>
              <a:t>gustan</a:t>
            </a:r>
            <a:r>
              <a:rPr lang="en-US" dirty="0"/>
              <a:t>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_______________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3. No </a:t>
            </a:r>
            <a:r>
              <a:rPr lang="en-US" dirty="0" err="1"/>
              <a:t>cuida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_______________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4. Pasa </a:t>
            </a:r>
            <a:r>
              <a:rPr lang="en-US" dirty="0" err="1"/>
              <a:t>los</a:t>
            </a:r>
            <a:r>
              <a:rPr lang="en-US" dirty="0"/>
              <a:t> días y las </a:t>
            </a:r>
            <a:r>
              <a:rPr lang="en-US" dirty="0" err="1"/>
              <a:t>noches</a:t>
            </a:r>
            <a:r>
              <a:rPr lang="en-US" dirty="0"/>
              <a:t> _______________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5. </a:t>
            </a:r>
            <a:r>
              <a:rPr lang="en-US" dirty="0" err="1"/>
              <a:t>Quiere</a:t>
            </a:r>
            <a:r>
              <a:rPr lang="en-US" dirty="0"/>
              <a:t> </a:t>
            </a:r>
            <a:r>
              <a:rPr lang="en-US" dirty="0" err="1"/>
              <a:t>salir</a:t>
            </a:r>
            <a:r>
              <a:rPr lang="en-US" dirty="0"/>
              <a:t> a </a:t>
            </a:r>
            <a:r>
              <a:rPr lang="en-US" dirty="0" err="1"/>
              <a:t>buscar</a:t>
            </a:r>
            <a:r>
              <a:rPr lang="en-US" dirty="0"/>
              <a:t> _______________ y </a:t>
            </a:r>
            <a:r>
              <a:rPr lang="en-US" dirty="0" err="1"/>
              <a:t>arreglar</a:t>
            </a:r>
            <a:endParaRPr lang="en-US" dirty="0"/>
          </a:p>
          <a:p>
            <a:pPr indent="-228600">
              <a:lnSpc>
                <a:spcPct val="90000"/>
              </a:lnSpc>
              <a:spcBef>
                <a:spcPts val="8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 6. </a:t>
            </a:r>
            <a:r>
              <a:rPr lang="en-US" dirty="0" err="1"/>
              <a:t>Gramática</a:t>
            </a:r>
            <a:r>
              <a:rPr lang="en-US" dirty="0"/>
              <a:t>. </a:t>
            </a:r>
            <a:r>
              <a:rPr lang="en-US" dirty="0" err="1"/>
              <a:t>Conjuga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verbos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presente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 1. Los </a:t>
            </a:r>
            <a:r>
              <a:rPr lang="en-US" dirty="0" err="1"/>
              <a:t>jóvenes</a:t>
            </a:r>
            <a:r>
              <a:rPr lang="en-US" dirty="0"/>
              <a:t> </a:t>
            </a:r>
            <a:r>
              <a:rPr lang="en-US" dirty="0" err="1"/>
              <a:t>actuales</a:t>
            </a:r>
            <a:r>
              <a:rPr lang="en-US" dirty="0"/>
              <a:t> no _______ (leer) 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libros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 2. </a:t>
            </a:r>
            <a:r>
              <a:rPr lang="en-US" dirty="0" err="1"/>
              <a:t>Yo</a:t>
            </a:r>
            <a:r>
              <a:rPr lang="en-US" dirty="0"/>
              <a:t> no _______ (</a:t>
            </a:r>
            <a:r>
              <a:rPr lang="en-US" dirty="0" err="1"/>
              <a:t>tener</a:t>
            </a:r>
            <a:r>
              <a:rPr lang="en-US" dirty="0"/>
              <a:t>)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libre.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 3. </a:t>
            </a:r>
            <a:r>
              <a:rPr lang="en-US" dirty="0" err="1"/>
              <a:t>Vosotros</a:t>
            </a:r>
            <a:r>
              <a:rPr lang="en-US" dirty="0"/>
              <a:t> _______ (</a:t>
            </a:r>
            <a:r>
              <a:rPr lang="en-US" dirty="0" err="1"/>
              <a:t>cuidar</a:t>
            </a:r>
            <a:r>
              <a:rPr lang="en-US" dirty="0"/>
              <a:t>) </a:t>
            </a:r>
            <a:r>
              <a:rPr lang="en-US" dirty="0" err="1"/>
              <a:t>muy</a:t>
            </a:r>
            <a:r>
              <a:rPr lang="en-US" dirty="0"/>
              <a:t> bien a </a:t>
            </a:r>
            <a:r>
              <a:rPr lang="en-US" dirty="0" err="1"/>
              <a:t>vuestro</a:t>
            </a:r>
            <a:r>
              <a:rPr lang="en-US" dirty="0"/>
              <a:t> </a:t>
            </a:r>
            <a:r>
              <a:rPr lang="en-US" dirty="0" err="1"/>
              <a:t>perro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 4. </a:t>
            </a:r>
            <a:r>
              <a:rPr lang="en-US" dirty="0" err="1"/>
              <a:t>Nosotros</a:t>
            </a:r>
            <a:r>
              <a:rPr lang="en-US" dirty="0"/>
              <a:t> _______ (pasar)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biblioteca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60"/>
              </a:spcAft>
            </a:pPr>
            <a:r>
              <a:rPr lang="en-US" dirty="0"/>
              <a:t>     5. Ella _______ (</a:t>
            </a:r>
            <a:r>
              <a:rPr lang="en-US" dirty="0" err="1"/>
              <a:t>querer</a:t>
            </a:r>
            <a:r>
              <a:rPr lang="en-US" dirty="0"/>
              <a:t>) </a:t>
            </a:r>
            <a:r>
              <a:rPr lang="en-US" dirty="0" err="1"/>
              <a:t>ir</a:t>
            </a:r>
            <a:r>
              <a:rPr lang="en-US" dirty="0"/>
              <a:t> a la playa.</a:t>
            </a:r>
          </a:p>
          <a:p>
            <a:pPr indent="-228600">
              <a:lnSpc>
                <a:spcPct val="90000"/>
              </a:lnSpc>
              <a:spcBef>
                <a:spcPts val="8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 7. Completa las </a:t>
            </a:r>
            <a:r>
              <a:rPr lang="en-US" dirty="0" err="1"/>
              <a:t>frases</a:t>
            </a:r>
            <a:r>
              <a:rPr lang="en-US" dirty="0"/>
              <a:t> con la </a:t>
            </a:r>
            <a:r>
              <a:rPr lang="en-US" dirty="0" err="1"/>
              <a:t>preposición</a:t>
            </a:r>
            <a:r>
              <a:rPr lang="en-US" dirty="0"/>
              <a:t> </a:t>
            </a:r>
            <a:r>
              <a:rPr lang="en-US" b="1" dirty="0"/>
              <a:t>de</a:t>
            </a:r>
            <a:r>
              <a:rPr lang="en-US" dirty="0"/>
              <a:t> o </a:t>
            </a:r>
            <a:r>
              <a:rPr lang="en-US" b="1" dirty="0" err="1"/>
              <a:t>en</a:t>
            </a:r>
            <a:r>
              <a:rPr lang="en-US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dirty="0"/>
              <a:t>     1. Gasto </a:t>
            </a:r>
            <a:r>
              <a:rPr lang="en-US" dirty="0" err="1"/>
              <a:t>mucho</a:t>
            </a:r>
            <a:r>
              <a:rPr lang="en-US" dirty="0"/>
              <a:t> dinero ____ </a:t>
            </a:r>
            <a:r>
              <a:rPr lang="en-US" dirty="0" err="1"/>
              <a:t>libros</a:t>
            </a:r>
            <a:r>
              <a:rPr lang="en-US" dirty="0"/>
              <a:t> .</a:t>
            </a:r>
          </a:p>
          <a:p>
            <a:pPr lvl="0">
              <a:lnSpc>
                <a:spcPct val="90000"/>
              </a:lnSpc>
            </a:pPr>
            <a:r>
              <a:rPr lang="en-US" dirty="0"/>
              <a:t>     2. Se </a:t>
            </a:r>
            <a:r>
              <a:rPr lang="en-US" dirty="0" err="1"/>
              <a:t>olvida</a:t>
            </a:r>
            <a:r>
              <a:rPr lang="en-US" dirty="0"/>
              <a:t> ____  </a:t>
            </a:r>
            <a:r>
              <a:rPr lang="en-US" dirty="0" err="1"/>
              <a:t>cuidar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casa </a:t>
            </a:r>
          </a:p>
          <a:p>
            <a:pPr lvl="0">
              <a:lnSpc>
                <a:spcPct val="90000"/>
              </a:lnSpc>
            </a:pPr>
            <a:r>
              <a:rPr lang="en-US" dirty="0"/>
              <a:t>     3. Todo el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piensa</a:t>
            </a:r>
            <a:r>
              <a:rPr lang="en-US" dirty="0"/>
              <a:t> ________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libros</a:t>
            </a:r>
            <a:r>
              <a:rPr lang="en-US" dirty="0"/>
              <a:t> de </a:t>
            </a:r>
            <a:r>
              <a:rPr lang="en-US" dirty="0" err="1"/>
              <a:t>caballería</a:t>
            </a:r>
            <a:r>
              <a:rPr lang="en-US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dirty="0"/>
              <a:t>     4. </a:t>
            </a:r>
            <a:r>
              <a:rPr lang="en-US" dirty="0" err="1"/>
              <a:t>Quiere</a:t>
            </a:r>
            <a:r>
              <a:rPr lang="en-US" dirty="0"/>
              <a:t> </a:t>
            </a:r>
            <a:r>
              <a:rPr lang="en-US" dirty="0" err="1"/>
              <a:t>convertirse</a:t>
            </a:r>
            <a:r>
              <a:rPr lang="en-US" dirty="0"/>
              <a:t> ______ caballero andante.</a:t>
            </a:r>
          </a:p>
          <a:p>
            <a:pPr lvl="0">
              <a:lnSpc>
                <a:spcPct val="90000"/>
              </a:lnSpc>
            </a:pPr>
            <a:r>
              <a:rPr lang="en-US" dirty="0"/>
              <a:t>     5. Don </a:t>
            </a:r>
            <a:r>
              <a:rPr lang="en-US" dirty="0" err="1"/>
              <a:t>quijote</a:t>
            </a:r>
            <a:r>
              <a:rPr lang="en-US" dirty="0"/>
              <a:t> es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famoso</a:t>
            </a:r>
            <a:r>
              <a:rPr lang="en-US" dirty="0"/>
              <a:t> ______ </a:t>
            </a:r>
            <a:r>
              <a:rPr lang="en-US" dirty="0" err="1"/>
              <a:t>todo</a:t>
            </a:r>
            <a:r>
              <a:rPr lang="en-US" dirty="0"/>
              <a:t> el </a:t>
            </a:r>
            <a:r>
              <a:rPr lang="en-US" dirty="0" err="1"/>
              <a:t>mundo</a:t>
            </a:r>
            <a:endParaRPr lang="en-US" dirty="0"/>
          </a:p>
          <a:p>
            <a:pPr indent="-228600">
              <a:lnSpc>
                <a:spcPct val="90000"/>
              </a:lnSpc>
              <a:spcBef>
                <a:spcPts val="8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Bef>
                <a:spcPts val="8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70A8C1-E226-9470-3341-B13DF35715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5" r="10541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1 · Actividades 5, 6 y 7</a:t>
            </a:r>
          </a:p>
        </p:txBody>
      </p:sp>
      <p:sp>
        <p:nvSpPr>
          <p:cNvPr id="21" name="Act5"/>
          <p:cNvSpPr txBox="1"/>
          <p:nvPr/>
        </p:nvSpPr>
        <p:spPr>
          <a:xfrm>
            <a:off x="300000" y="258000"/>
            <a:ext cx="6400000" cy="5678974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dirty="0"/>
              <a:t>8. Oral / escrita. </a:t>
            </a:r>
            <a:r>
              <a:rPr lang="es-ES" dirty="0">
                <a:solidFill>
                  <a:srgbClr val="3B2005"/>
                </a:solidFill>
              </a:rPr>
              <a:t>Responde con frases completas: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1. ¿Qué le gusta hacer a Alonso Quijano?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2. ¿En qué gasta su dinero?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3. ¿Duerme mucho o poco?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4. ¿Qué le pasa al final?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5. ¿Qué piensa sobre los caballeros de los libros?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6. ¿Qué decide hacer un día?</a:t>
            </a:r>
          </a:p>
        </p:txBody>
      </p:sp>
      <p:sp>
        <p:nvSpPr>
          <p:cNvPr id="22" name="Act6"/>
          <p:cNvSpPr txBox="1"/>
          <p:nvPr/>
        </p:nvSpPr>
        <p:spPr>
          <a:xfrm>
            <a:off x="299999" y="2597426"/>
            <a:ext cx="7001941" cy="4002574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dirty="0"/>
              <a:t>9. Oral </a:t>
            </a:r>
            <a:r>
              <a:rPr lang="es-ES" dirty="0">
                <a:solidFill>
                  <a:srgbClr val="3B2005"/>
                </a:solidFill>
              </a:rPr>
              <a:t>Ordena las frases como aparecen en el texto:</a:t>
            </a:r>
          </a:p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dirty="0">
                <a:solidFill>
                  <a:srgbClr val="3B2005"/>
                </a:solidFill>
              </a:rPr>
              <a:t>      a. Quiere convertirse en caballero andante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b. Tiene una idea muy loca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c. Su cabeza se llenó de todo lo que lee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d. Se vuelve loco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e. Se pasa los días y las noches leyendo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endParaRPr lang="es-ES" dirty="0">
              <a:solidFill>
                <a:srgbClr val="3B2005"/>
              </a:solidFill>
            </a:endParaRP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10. Tarea final. Escrita/oral. Don Quijote quiere ser Caballero 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  andante, ¿y tú qué quieres ser?. Piensa una idea muy loca y </a:t>
            </a:r>
          </a:p>
          <a:p>
            <a:pPr algn="l">
              <a:spcBef>
                <a:spcPts val="60"/>
              </a:spcBef>
              <a:spcAft>
                <a:spcPts val="60"/>
              </a:spcAft>
            </a:pPr>
            <a:r>
              <a:rPr lang="es-ES" dirty="0">
                <a:solidFill>
                  <a:srgbClr val="3B2005"/>
                </a:solidFill>
              </a:rPr>
              <a:t>        prepara una presentación para explicarla.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A4ACAC-FFBB-50D8-BF66-BBEC79FD8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05" r="2357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eader"/>
          <p:cNvSpPr txBox="1"/>
          <p:nvPr/>
        </p:nvSpPr>
        <p:spPr>
          <a:xfrm>
            <a:off x="300000" y="100000"/>
            <a:ext cx="0" cy="68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40"/>
              </a:spcAft>
            </a:pPr>
            <a:r>
              <a:rPr lang="es-ES" sz="1600" b="1" dirty="0">
                <a:solidFill>
                  <a:srgbClr val="C17F2A"/>
                </a:solidFill>
              </a:rPr>
              <a:t>Inicial (A1–A2) · La locura, Texto 2</a:t>
            </a:r>
          </a:p>
          <a:p>
            <a:pPr algn="l">
              <a:spcAft>
                <a:spcPts val="100"/>
              </a:spcAft>
            </a:pPr>
            <a:r>
              <a:rPr lang="es-ES" sz="2600" b="1" dirty="0">
                <a:solidFill>
                  <a:srgbClr val="F5ECD7"/>
                </a:solidFill>
              </a:rPr>
              <a:t>Antes de leer — Actividad oral</a:t>
            </a:r>
          </a:p>
        </p:txBody>
      </p:sp>
      <p:sp>
        <p:nvSpPr>
          <p:cNvPr id="21" name="Qs"/>
          <p:cNvSpPr txBox="1"/>
          <p:nvPr/>
        </p:nvSpPr>
        <p:spPr>
          <a:xfrm>
            <a:off x="300000" y="970000"/>
            <a:ext cx="4600000" cy="560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sz="1700" b="1" dirty="0">
                <a:solidFill>
                  <a:srgbClr val="2A6B2A"/>
                </a:solidFill>
              </a:rPr>
              <a:t>💬  Oral 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sz="1800" b="1" dirty="0">
                <a:solidFill>
                  <a:srgbClr val="3B2005"/>
                </a:solidFill>
              </a:rPr>
              <a:t>1. </a:t>
            </a:r>
            <a:r>
              <a:rPr lang="es-ES" sz="1800" dirty="0">
                <a:solidFill>
                  <a:srgbClr val="3B2005"/>
                </a:solidFill>
              </a:rPr>
              <a:t>¿Alguna vez has visto algo diferente a la realidad, como un espejismo?</a:t>
            </a:r>
          </a:p>
          <a:p>
            <a:pPr algn="l">
              <a:spcBef>
                <a:spcPts val="80"/>
              </a:spcBef>
              <a:spcAft>
                <a:spcPts val="60"/>
              </a:spcAft>
            </a:pPr>
            <a:r>
              <a:rPr lang="es-ES" sz="1800" b="1" dirty="0">
                <a:solidFill>
                  <a:srgbClr val="3B2005"/>
                </a:solidFill>
              </a:rPr>
              <a:t>2. </a:t>
            </a:r>
            <a:r>
              <a:rPr lang="es-ES" sz="1800" dirty="0">
                <a:solidFill>
                  <a:srgbClr val="3B2005"/>
                </a:solidFill>
              </a:rPr>
              <a:t>¿Crees que es fácil o difícil confundir la realidad con la ficción?</a:t>
            </a:r>
          </a:p>
          <a:p>
            <a:pPr algn="l">
              <a:spcBef>
                <a:spcPts val="120"/>
              </a:spcBef>
              <a:spcAft>
                <a:spcPts val="100"/>
              </a:spcAft>
            </a:pPr>
            <a:r>
              <a:rPr lang="es-ES" sz="1700" b="1" dirty="0">
                <a:solidFill>
                  <a:srgbClr val="3B2005"/>
                </a:solidFill>
              </a:rPr>
              <a:t>3.  Elige la opción que consideras más correcta:</a:t>
            </a:r>
          </a:p>
          <a:p>
            <a:pPr algn="l">
              <a:spcAft>
                <a:spcPts val="80"/>
              </a:spcAft>
            </a:pPr>
            <a:r>
              <a:rPr lang="es-ES" sz="1600" dirty="0">
                <a:solidFill>
                  <a:srgbClr val="3B2005"/>
                </a:solidFill>
              </a:rPr>
              <a:t>¿Por qué crees que Don Quijote ve cosas diferentes a lo que son en realidad?</a:t>
            </a:r>
          </a:p>
          <a:p>
            <a:pPr marL="228600" indent="-228600" algn="l">
              <a:spcBef>
                <a:spcPts val="60"/>
              </a:spcBef>
              <a:spcAft>
                <a:spcPts val="60"/>
              </a:spcAft>
              <a:buFont typeface="Arial"/>
              <a:buChar char="•"/>
            </a:pPr>
            <a:r>
              <a:rPr lang="es-ES" sz="1600" dirty="0">
                <a:solidFill>
                  <a:srgbClr val="3B2005"/>
                </a:solidFill>
              </a:rPr>
              <a:t>a. Confunde la realidad con la ficción</a:t>
            </a:r>
          </a:p>
          <a:p>
            <a:pPr marL="228600" indent="-228600" algn="l">
              <a:spcBef>
                <a:spcPts val="60"/>
              </a:spcBef>
              <a:spcAft>
                <a:spcPts val="60"/>
              </a:spcAft>
              <a:buFont typeface="Arial"/>
              <a:buChar char="•"/>
            </a:pPr>
            <a:r>
              <a:rPr lang="es-ES" sz="1600" dirty="0">
                <a:solidFill>
                  <a:srgbClr val="3B2005"/>
                </a:solidFill>
              </a:rPr>
              <a:t>b. Está loco</a:t>
            </a:r>
          </a:p>
          <a:p>
            <a:pPr marL="228600" indent="-228600" algn="l">
              <a:spcBef>
                <a:spcPts val="60"/>
              </a:spcBef>
              <a:spcAft>
                <a:spcPts val="60"/>
              </a:spcAft>
              <a:buFont typeface="Arial"/>
              <a:buChar char="•"/>
            </a:pPr>
            <a:r>
              <a:rPr lang="es-ES" sz="1600" dirty="0">
                <a:solidFill>
                  <a:srgbClr val="3B2005"/>
                </a:solidFill>
              </a:rPr>
              <a:t>c. Cree que la fantasía de los libros de caballería es real</a:t>
            </a:r>
          </a:p>
          <a:p>
            <a:pPr marL="228600" indent="-228600" algn="l">
              <a:spcBef>
                <a:spcPts val="60"/>
              </a:spcBef>
              <a:spcAft>
                <a:spcPts val="60"/>
              </a:spcAft>
              <a:buFont typeface="Arial"/>
              <a:buChar char="•"/>
            </a:pPr>
            <a:r>
              <a:rPr lang="es-ES" sz="1600" dirty="0">
                <a:solidFill>
                  <a:srgbClr val="3B2005"/>
                </a:solidFill>
              </a:rPr>
              <a:t>d. Prefiere la fantasía a la realidad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5FD460-6EBF-18AC-2AFA-90838F395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90" b="4926"/>
          <a:stretch>
            <a:fillRect/>
          </a:stretch>
        </p:blipFill>
        <p:spPr>
          <a:xfrm>
            <a:off x="1" y="10"/>
            <a:ext cx="7036903" cy="685799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BF59626-DC19-EE48-4BD5-57A155DD27F5}"/>
              </a:ext>
            </a:extLst>
          </p:cNvPr>
          <p:cNvSpPr txBox="1"/>
          <p:nvPr/>
        </p:nvSpPr>
        <p:spPr>
          <a:xfrm>
            <a:off x="6626092" y="583096"/>
            <a:ext cx="52659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locura texto 2 </a:t>
            </a:r>
          </a:p>
          <a:p>
            <a:r>
              <a:rPr lang="es-ES" dirty="0"/>
              <a:t>Antes de leer</a:t>
            </a:r>
          </a:p>
          <a:p>
            <a:endParaRPr lang="es-ES" dirty="0"/>
          </a:p>
          <a:p>
            <a:pPr marL="342900" indent="-342900">
              <a:buAutoNum type="arabicPeriod"/>
            </a:pPr>
            <a:r>
              <a:rPr lang="es-ES" dirty="0"/>
              <a:t>¿Sabes lo que es una venta? </a:t>
            </a:r>
          </a:p>
          <a:p>
            <a:r>
              <a:rPr lang="es-ES" dirty="0"/>
              <a:t>       ¿Es un hotel, un restaurante…?</a:t>
            </a:r>
          </a:p>
          <a:p>
            <a:r>
              <a:rPr lang="es-ES" dirty="0"/>
              <a:t>2. ¿para que crees que servían:                                               </a:t>
            </a:r>
          </a:p>
          <a:p>
            <a:r>
              <a:rPr lang="es-ES" dirty="0"/>
              <a:t>      a. para dormir</a:t>
            </a:r>
          </a:p>
          <a:p>
            <a:r>
              <a:rPr lang="es-ES" dirty="0"/>
              <a:t>      b. para comer </a:t>
            </a:r>
          </a:p>
          <a:p>
            <a:r>
              <a:rPr lang="es-ES" dirty="0"/>
              <a:t>      c. para alimentar a los caballos</a:t>
            </a:r>
          </a:p>
          <a:p>
            <a:r>
              <a:rPr lang="es-ES" dirty="0"/>
              <a:t>      d. para conocer gente y compartir historias</a:t>
            </a:r>
          </a:p>
          <a:p>
            <a:r>
              <a:rPr lang="es-ES" dirty="0"/>
              <a:t>      d. para todo lo anterior  </a:t>
            </a:r>
          </a:p>
          <a:p>
            <a:endParaRPr lang="es-ES" dirty="0"/>
          </a:p>
          <a:p>
            <a:r>
              <a:rPr lang="es-ES" dirty="0"/>
              <a:t>3. ¿Crees que se puede confundir una venta y un </a:t>
            </a:r>
          </a:p>
          <a:p>
            <a:r>
              <a:rPr lang="es-ES" dirty="0"/>
              <a:t>      castillo?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BDED99-B35B-4FEE-A274-8E8DB6FEE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02473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6307B0-5FA1-045C-6396-247E47CAFE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799"/>
          <a:stretch>
            <a:fillRect/>
          </a:stretch>
        </p:blipFill>
        <p:spPr>
          <a:xfrm>
            <a:off x="7968222" y="10"/>
            <a:ext cx="4223778" cy="6857990"/>
          </a:xfrm>
          <a:custGeom>
            <a:avLst/>
            <a:gdLst/>
            <a:ahLst/>
            <a:cxnLst/>
            <a:rect l="l" t="t" r="r" b="b"/>
            <a:pathLst>
              <a:path w="4223778" h="6865951">
                <a:moveTo>
                  <a:pt x="478794" y="0"/>
                </a:moveTo>
                <a:lnTo>
                  <a:pt x="4223778" y="0"/>
                </a:lnTo>
                <a:lnTo>
                  <a:pt x="4223778" y="6865951"/>
                </a:lnTo>
                <a:lnTo>
                  <a:pt x="52221" y="6865951"/>
                </a:lnTo>
                <a:lnTo>
                  <a:pt x="49989" y="6844695"/>
                </a:lnTo>
                <a:cubicBezTo>
                  <a:pt x="46440" y="6810509"/>
                  <a:pt x="42891" y="6776323"/>
                  <a:pt x="41304" y="6765443"/>
                </a:cubicBezTo>
                <a:cubicBezTo>
                  <a:pt x="35681" y="6732842"/>
                  <a:pt x="13533" y="6716945"/>
                  <a:pt x="11182" y="6694817"/>
                </a:cubicBezTo>
                <a:cubicBezTo>
                  <a:pt x="16764" y="6697663"/>
                  <a:pt x="14835" y="6635151"/>
                  <a:pt x="10913" y="6627127"/>
                </a:cubicBezTo>
                <a:cubicBezTo>
                  <a:pt x="19564" y="6579282"/>
                  <a:pt x="-12861" y="6585665"/>
                  <a:pt x="5999" y="6527525"/>
                </a:cubicBezTo>
                <a:cubicBezTo>
                  <a:pt x="12287" y="6468687"/>
                  <a:pt x="19003" y="6409739"/>
                  <a:pt x="7685" y="6346547"/>
                </a:cubicBezTo>
                <a:cubicBezTo>
                  <a:pt x="31149" y="6240430"/>
                  <a:pt x="5895" y="6134229"/>
                  <a:pt x="12535" y="6084924"/>
                </a:cubicBezTo>
                <a:cubicBezTo>
                  <a:pt x="14696" y="6024961"/>
                  <a:pt x="53867" y="6020785"/>
                  <a:pt x="45320" y="5989742"/>
                </a:cubicBezTo>
                <a:cubicBezTo>
                  <a:pt x="41264" y="5940899"/>
                  <a:pt x="43258" y="5932095"/>
                  <a:pt x="40418" y="5889597"/>
                </a:cubicBezTo>
                <a:cubicBezTo>
                  <a:pt x="20860" y="5848611"/>
                  <a:pt x="51187" y="5792775"/>
                  <a:pt x="49796" y="5755774"/>
                </a:cubicBezTo>
                <a:cubicBezTo>
                  <a:pt x="43522" y="5734342"/>
                  <a:pt x="37368" y="5692606"/>
                  <a:pt x="49956" y="5684909"/>
                </a:cubicBezTo>
                <a:cubicBezTo>
                  <a:pt x="52825" y="5660429"/>
                  <a:pt x="62553" y="5623499"/>
                  <a:pt x="67011" y="5608897"/>
                </a:cubicBezTo>
                <a:lnTo>
                  <a:pt x="76701" y="5597290"/>
                </a:lnTo>
                <a:cubicBezTo>
                  <a:pt x="87717" y="5587442"/>
                  <a:pt x="82431" y="5550877"/>
                  <a:pt x="89120" y="5529641"/>
                </a:cubicBezTo>
                <a:cubicBezTo>
                  <a:pt x="69291" y="5496375"/>
                  <a:pt x="118554" y="5526326"/>
                  <a:pt x="94330" y="5470852"/>
                </a:cubicBezTo>
                <a:cubicBezTo>
                  <a:pt x="95483" y="5449506"/>
                  <a:pt x="114690" y="5429653"/>
                  <a:pt x="116139" y="5390946"/>
                </a:cubicBezTo>
                <a:cubicBezTo>
                  <a:pt x="127589" y="5337323"/>
                  <a:pt x="132794" y="5338384"/>
                  <a:pt x="135560" y="5284344"/>
                </a:cubicBezTo>
                <a:cubicBezTo>
                  <a:pt x="143629" y="5226223"/>
                  <a:pt x="148113" y="5192743"/>
                  <a:pt x="158141" y="5143920"/>
                </a:cubicBezTo>
                <a:cubicBezTo>
                  <a:pt x="170128" y="5118849"/>
                  <a:pt x="159838" y="5102006"/>
                  <a:pt x="174950" y="5088188"/>
                </a:cubicBezTo>
                <a:cubicBezTo>
                  <a:pt x="197620" y="5107654"/>
                  <a:pt x="181875" y="4983257"/>
                  <a:pt x="203603" y="5010764"/>
                </a:cubicBezTo>
                <a:lnTo>
                  <a:pt x="258582" y="4919969"/>
                </a:lnTo>
                <a:cubicBezTo>
                  <a:pt x="238838" y="4883087"/>
                  <a:pt x="271098" y="4853332"/>
                  <a:pt x="287910" y="4849612"/>
                </a:cubicBezTo>
                <a:cubicBezTo>
                  <a:pt x="294156" y="4811643"/>
                  <a:pt x="286101" y="4834074"/>
                  <a:pt x="305439" y="4799017"/>
                </a:cubicBezTo>
                <a:cubicBezTo>
                  <a:pt x="322572" y="4758926"/>
                  <a:pt x="352642" y="4705848"/>
                  <a:pt x="373456" y="4667754"/>
                </a:cubicBezTo>
                <a:cubicBezTo>
                  <a:pt x="384080" y="4649919"/>
                  <a:pt x="401158" y="4670663"/>
                  <a:pt x="407944" y="4574050"/>
                </a:cubicBezTo>
                <a:cubicBezTo>
                  <a:pt x="408098" y="4548109"/>
                  <a:pt x="427782" y="4503327"/>
                  <a:pt x="425133" y="4462469"/>
                </a:cubicBezTo>
                <a:lnTo>
                  <a:pt x="433890" y="4364681"/>
                </a:lnTo>
                <a:cubicBezTo>
                  <a:pt x="430018" y="4339230"/>
                  <a:pt x="435361" y="4287915"/>
                  <a:pt x="440691" y="4222147"/>
                </a:cubicBezTo>
                <a:cubicBezTo>
                  <a:pt x="451463" y="4164562"/>
                  <a:pt x="497377" y="4067298"/>
                  <a:pt x="503057" y="3977136"/>
                </a:cubicBezTo>
                <a:cubicBezTo>
                  <a:pt x="519229" y="3939837"/>
                  <a:pt x="472839" y="3875689"/>
                  <a:pt x="507582" y="3776020"/>
                </a:cubicBezTo>
                <a:cubicBezTo>
                  <a:pt x="497716" y="3757477"/>
                  <a:pt x="518006" y="3707185"/>
                  <a:pt x="521577" y="3692206"/>
                </a:cubicBezTo>
                <a:cubicBezTo>
                  <a:pt x="525148" y="3677227"/>
                  <a:pt x="526352" y="3687655"/>
                  <a:pt x="529009" y="3686147"/>
                </a:cubicBezTo>
                <a:cubicBezTo>
                  <a:pt x="531848" y="3650325"/>
                  <a:pt x="545504" y="3563351"/>
                  <a:pt x="551870" y="3514534"/>
                </a:cubicBezTo>
                <a:cubicBezTo>
                  <a:pt x="561331" y="3487751"/>
                  <a:pt x="581973" y="3426419"/>
                  <a:pt x="567205" y="3393248"/>
                </a:cubicBezTo>
                <a:cubicBezTo>
                  <a:pt x="585208" y="3400657"/>
                  <a:pt x="563566" y="3353906"/>
                  <a:pt x="579630" y="3344723"/>
                </a:cubicBezTo>
                <a:cubicBezTo>
                  <a:pt x="592861" y="3339338"/>
                  <a:pt x="589379" y="3323900"/>
                  <a:pt x="592672" y="3310978"/>
                </a:cubicBezTo>
                <a:cubicBezTo>
                  <a:pt x="605351" y="3299735"/>
                  <a:pt x="594296" y="3237176"/>
                  <a:pt x="589270" y="3216655"/>
                </a:cubicBezTo>
                <a:cubicBezTo>
                  <a:pt x="566909" y="3160431"/>
                  <a:pt x="626099" y="3142203"/>
                  <a:pt x="609663" y="3096973"/>
                </a:cubicBezTo>
                <a:cubicBezTo>
                  <a:pt x="609191" y="3084373"/>
                  <a:pt x="615889" y="3033331"/>
                  <a:pt x="618886" y="3023628"/>
                </a:cubicBezTo>
                <a:lnTo>
                  <a:pt x="630425" y="2998646"/>
                </a:lnTo>
                <a:lnTo>
                  <a:pt x="640017" y="2995914"/>
                </a:lnTo>
                <a:lnTo>
                  <a:pt x="643600" y="2978244"/>
                </a:lnTo>
                <a:lnTo>
                  <a:pt x="659520" y="2950805"/>
                </a:lnTo>
                <a:cubicBezTo>
                  <a:pt x="620152" y="2937671"/>
                  <a:pt x="687598" y="2860550"/>
                  <a:pt x="650890" y="2864933"/>
                </a:cubicBezTo>
                <a:cubicBezTo>
                  <a:pt x="663707" y="2817056"/>
                  <a:pt x="662078" y="2779813"/>
                  <a:pt x="640210" y="2741864"/>
                </a:cubicBezTo>
                <a:cubicBezTo>
                  <a:pt x="634452" y="2649732"/>
                  <a:pt x="665268" y="2597914"/>
                  <a:pt x="639387" y="2510931"/>
                </a:cubicBezTo>
                <a:cubicBezTo>
                  <a:pt x="645574" y="2407642"/>
                  <a:pt x="671719" y="2317589"/>
                  <a:pt x="680438" y="2227415"/>
                </a:cubicBezTo>
                <a:cubicBezTo>
                  <a:pt x="664175" y="2189847"/>
                  <a:pt x="704423" y="2141655"/>
                  <a:pt x="688135" y="2054289"/>
                </a:cubicBezTo>
                <a:cubicBezTo>
                  <a:pt x="683239" y="2048201"/>
                  <a:pt x="684029" y="1979567"/>
                  <a:pt x="681480" y="1972202"/>
                </a:cubicBezTo>
                <a:lnTo>
                  <a:pt x="686247" y="1917474"/>
                </a:lnTo>
                <a:lnTo>
                  <a:pt x="679783" y="1862721"/>
                </a:lnTo>
                <a:cubicBezTo>
                  <a:pt x="683677" y="1851209"/>
                  <a:pt x="688980" y="1824057"/>
                  <a:pt x="686639" y="1818227"/>
                </a:cubicBezTo>
                <a:lnTo>
                  <a:pt x="658235" y="1742488"/>
                </a:lnTo>
                <a:cubicBezTo>
                  <a:pt x="645662" y="1715201"/>
                  <a:pt x="661423" y="1719638"/>
                  <a:pt x="636990" y="1638389"/>
                </a:cubicBezTo>
                <a:cubicBezTo>
                  <a:pt x="626351" y="1601441"/>
                  <a:pt x="629414" y="1617134"/>
                  <a:pt x="602059" y="1570807"/>
                </a:cubicBezTo>
                <a:lnTo>
                  <a:pt x="570903" y="1513173"/>
                </a:lnTo>
                <a:cubicBezTo>
                  <a:pt x="570781" y="1503175"/>
                  <a:pt x="550561" y="1468055"/>
                  <a:pt x="550438" y="1458058"/>
                </a:cubicBezTo>
                <a:cubicBezTo>
                  <a:pt x="556848" y="1428101"/>
                  <a:pt x="546263" y="1422712"/>
                  <a:pt x="531416" y="1385478"/>
                </a:cubicBezTo>
                <a:cubicBezTo>
                  <a:pt x="527790" y="1370753"/>
                  <a:pt x="490725" y="1304050"/>
                  <a:pt x="501981" y="1265452"/>
                </a:cubicBezTo>
                <a:cubicBezTo>
                  <a:pt x="501825" y="1234781"/>
                  <a:pt x="490462" y="1187660"/>
                  <a:pt x="487370" y="1141743"/>
                </a:cubicBezTo>
                <a:cubicBezTo>
                  <a:pt x="484278" y="1095826"/>
                  <a:pt x="483852" y="1028118"/>
                  <a:pt x="483427" y="989948"/>
                </a:cubicBezTo>
                <a:cubicBezTo>
                  <a:pt x="483001" y="951779"/>
                  <a:pt x="494678" y="945984"/>
                  <a:pt x="484820" y="912725"/>
                </a:cubicBezTo>
                <a:cubicBezTo>
                  <a:pt x="467566" y="854951"/>
                  <a:pt x="510777" y="860797"/>
                  <a:pt x="475093" y="812798"/>
                </a:cubicBezTo>
                <a:cubicBezTo>
                  <a:pt x="461960" y="787034"/>
                  <a:pt x="498505" y="551948"/>
                  <a:pt x="461972" y="450605"/>
                </a:cubicBezTo>
                <a:cubicBezTo>
                  <a:pt x="470167" y="357604"/>
                  <a:pt x="458694" y="431306"/>
                  <a:pt x="465015" y="372906"/>
                </a:cubicBezTo>
                <a:cubicBezTo>
                  <a:pt x="503427" y="364177"/>
                  <a:pt x="489736" y="290341"/>
                  <a:pt x="490377" y="246134"/>
                </a:cubicBezTo>
                <a:cubicBezTo>
                  <a:pt x="491019" y="201927"/>
                  <a:pt x="449725" y="138160"/>
                  <a:pt x="468864" y="107666"/>
                </a:cubicBezTo>
                <a:cubicBezTo>
                  <a:pt x="468282" y="89794"/>
                  <a:pt x="477749" y="76947"/>
                  <a:pt x="477167" y="59075"/>
                </a:cubicBezTo>
                <a:lnTo>
                  <a:pt x="472992" y="14560"/>
                </a:lnTo>
                <a:close/>
              </a:path>
            </a:pathLst>
          </a:cu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686A803-449F-1B46-038B-4B97A39F8730}"/>
              </a:ext>
            </a:extLst>
          </p:cNvPr>
          <p:cNvSpPr txBox="1"/>
          <p:nvPr/>
        </p:nvSpPr>
        <p:spPr>
          <a:xfrm>
            <a:off x="178904" y="1391478"/>
            <a:ext cx="7951305" cy="5466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80"/>
              </a:spcAft>
            </a:pPr>
            <a:r>
              <a:rPr lang="en-US" dirty="0"/>
              <a:t>	Don Quijote y </a:t>
            </a:r>
            <a:r>
              <a:rPr lang="en-US" dirty="0" err="1"/>
              <a:t>su</a:t>
            </a:r>
            <a:r>
              <a:rPr lang="en-US" dirty="0"/>
              <a:t> caballo Rocinante </a:t>
            </a:r>
            <a:r>
              <a:rPr lang="en-US" dirty="0" err="1"/>
              <a:t>caminan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el día. Al final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cansados</a:t>
            </a:r>
            <a:r>
              <a:rPr lang="en-US" dirty="0"/>
              <a:t> y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hambre</a:t>
            </a:r>
            <a:r>
              <a:rPr lang="en-US" dirty="0"/>
              <a:t>. Don Quijote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venta</a:t>
            </a:r>
            <a:r>
              <a:rPr lang="en-US" dirty="0"/>
              <a:t> </a:t>
            </a:r>
            <a:r>
              <a:rPr lang="en-US" dirty="0" err="1"/>
              <a:t>pequeña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camino — </a:t>
            </a:r>
            <a:r>
              <a:rPr lang="en-US" dirty="0" err="1"/>
              <a:t>pero</a:t>
            </a:r>
            <a:r>
              <a:rPr lang="en-US" dirty="0"/>
              <a:t> la </a:t>
            </a:r>
            <a:r>
              <a:rPr lang="en-US" dirty="0" err="1"/>
              <a:t>transforma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gran </a:t>
            </a:r>
            <a:r>
              <a:rPr lang="en-US" dirty="0" err="1"/>
              <a:t>castillo</a:t>
            </a:r>
            <a:r>
              <a:rPr lang="en-US" dirty="0"/>
              <a:t> con </a:t>
            </a:r>
            <a:r>
              <a:rPr lang="en-US" dirty="0" err="1"/>
              <a:t>torres</a:t>
            </a:r>
            <a:r>
              <a:rPr lang="en-US" dirty="0"/>
              <a:t> y un </a:t>
            </a:r>
            <a:r>
              <a:rPr lang="en-US" dirty="0" err="1"/>
              <a:t>puente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	En la </a:t>
            </a:r>
            <a:r>
              <a:rPr lang="en-US" dirty="0" err="1"/>
              <a:t>puerta</a:t>
            </a:r>
            <a:r>
              <a:rPr lang="en-US" dirty="0"/>
              <a:t> hay dos </a:t>
            </a:r>
            <a:r>
              <a:rPr lang="en-US" dirty="0" err="1"/>
              <a:t>mujeres</a:t>
            </a:r>
            <a:r>
              <a:rPr lang="en-US" dirty="0"/>
              <a:t>. Don Quijote </a:t>
            </a:r>
            <a:r>
              <a:rPr lang="en-US" dirty="0" err="1"/>
              <a:t>cree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son damas elegantes del </a:t>
            </a:r>
            <a:r>
              <a:rPr lang="en-US" dirty="0" err="1"/>
              <a:t>castillo</a:t>
            </a:r>
            <a:r>
              <a:rPr lang="en-US" dirty="0"/>
              <a:t>. Un hombre </a:t>
            </a:r>
            <a:r>
              <a:rPr lang="en-US" dirty="0" err="1"/>
              <a:t>toca</a:t>
            </a:r>
            <a:r>
              <a:rPr lang="en-US" dirty="0"/>
              <a:t> un </a:t>
            </a:r>
            <a:r>
              <a:rPr lang="en-US" dirty="0" err="1"/>
              <a:t>cuerno</a:t>
            </a:r>
            <a:r>
              <a:rPr lang="en-US" dirty="0"/>
              <a:t> para </a:t>
            </a:r>
            <a:r>
              <a:rPr lang="en-US" dirty="0" err="1"/>
              <a:t>llamar</a:t>
            </a:r>
            <a:r>
              <a:rPr lang="en-US" dirty="0"/>
              <a:t> a sus </a:t>
            </a:r>
            <a:r>
              <a:rPr lang="en-US" dirty="0" err="1"/>
              <a:t>cerdos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don Quijote </a:t>
            </a:r>
            <a:r>
              <a:rPr lang="en-US" dirty="0" err="1"/>
              <a:t>piensa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anuncian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llegada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	El </a:t>
            </a:r>
            <a:r>
              <a:rPr lang="en-US" dirty="0" err="1"/>
              <a:t>dueño</a:t>
            </a:r>
            <a:r>
              <a:rPr lang="en-US" dirty="0"/>
              <a:t> de la </a:t>
            </a:r>
            <a:r>
              <a:rPr lang="en-US" dirty="0" err="1"/>
              <a:t>venta</a:t>
            </a:r>
            <a:r>
              <a:rPr lang="en-US" dirty="0"/>
              <a:t> sale a </a:t>
            </a:r>
            <a:r>
              <a:rPr lang="en-US" dirty="0" err="1"/>
              <a:t>recibirle</a:t>
            </a:r>
            <a:r>
              <a:rPr lang="en-US" dirty="0"/>
              <a:t>. Es un hombre </a:t>
            </a:r>
            <a:r>
              <a:rPr lang="en-US" dirty="0" err="1"/>
              <a:t>gordo</a:t>
            </a:r>
            <a:r>
              <a:rPr lang="en-US" dirty="0"/>
              <a:t> y </a:t>
            </a:r>
            <a:r>
              <a:rPr lang="en-US" dirty="0" err="1"/>
              <a:t>tranquilo</a:t>
            </a:r>
            <a:r>
              <a:rPr lang="en-US" dirty="0"/>
              <a:t>. Ve la </a:t>
            </a:r>
            <a:r>
              <a:rPr lang="en-US" dirty="0" err="1"/>
              <a:t>extraña</a:t>
            </a:r>
            <a:r>
              <a:rPr lang="en-US" dirty="0"/>
              <a:t> </a:t>
            </a:r>
            <a:r>
              <a:rPr lang="en-US" dirty="0" err="1"/>
              <a:t>armadura</a:t>
            </a:r>
            <a:r>
              <a:rPr lang="en-US" dirty="0"/>
              <a:t> de don Quijote y le </a:t>
            </a:r>
            <a:r>
              <a:rPr lang="en-US" dirty="0" err="1"/>
              <a:t>informa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descansar</a:t>
            </a:r>
            <a:r>
              <a:rPr lang="en-US" dirty="0"/>
              <a:t> y comer. Don Quijote </a:t>
            </a:r>
            <a:r>
              <a:rPr lang="en-US" dirty="0" err="1"/>
              <a:t>cree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el </a:t>
            </a:r>
            <a:r>
              <a:rPr lang="en-US" dirty="0" err="1"/>
              <a:t>ventero</a:t>
            </a:r>
            <a:r>
              <a:rPr lang="en-US" dirty="0"/>
              <a:t> es el </a:t>
            </a:r>
            <a:r>
              <a:rPr lang="en-US" dirty="0" err="1"/>
              <a:t>señor</a:t>
            </a:r>
            <a:r>
              <a:rPr lang="en-US" dirty="0"/>
              <a:t> del </a:t>
            </a:r>
            <a:r>
              <a:rPr lang="en-US" dirty="0" err="1"/>
              <a:t>castillo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— No me </a:t>
            </a:r>
            <a:r>
              <a:rPr lang="en-US" dirty="0" err="1"/>
              <a:t>voy</a:t>
            </a:r>
            <a:r>
              <a:rPr lang="en-US" dirty="0"/>
              <a:t> a </a:t>
            </a:r>
            <a:r>
              <a:rPr lang="en-US" dirty="0" err="1"/>
              <a:t>levantar</a:t>
            </a:r>
            <a:r>
              <a:rPr lang="en-US" dirty="0"/>
              <a:t> hasta </a:t>
            </a:r>
            <a:r>
              <a:rPr lang="en-US" dirty="0" err="1"/>
              <a:t>que</a:t>
            </a:r>
            <a:r>
              <a:rPr lang="en-US" dirty="0"/>
              <a:t> me </a:t>
            </a:r>
            <a:r>
              <a:rPr lang="en-US" dirty="0" err="1"/>
              <a:t>conceda</a:t>
            </a:r>
            <a:r>
              <a:rPr lang="en-US" dirty="0"/>
              <a:t> el favor de </a:t>
            </a:r>
            <a:r>
              <a:rPr lang="en-US" dirty="0" err="1"/>
              <a:t>hacerme</a:t>
            </a:r>
            <a:r>
              <a:rPr lang="en-US" dirty="0"/>
              <a:t> caballero.</a:t>
            </a:r>
          </a:p>
          <a:p>
            <a:pPr>
              <a:lnSpc>
                <a:spcPct val="90000"/>
              </a:lnSpc>
              <a:spcBef>
                <a:spcPts val="80"/>
              </a:spcBef>
              <a:spcAft>
                <a:spcPts val="80"/>
              </a:spcAft>
            </a:pPr>
            <a:r>
              <a:rPr lang="en-US" dirty="0"/>
              <a:t>	El </a:t>
            </a:r>
            <a:r>
              <a:rPr lang="en-US" dirty="0" err="1"/>
              <a:t>ventero</a:t>
            </a:r>
            <a:r>
              <a:rPr lang="en-US" dirty="0"/>
              <a:t>, </a:t>
            </a:r>
            <a:r>
              <a:rPr lang="en-US" dirty="0" err="1"/>
              <a:t>completamente</a:t>
            </a:r>
            <a:r>
              <a:rPr lang="en-US" dirty="0"/>
              <a:t> </a:t>
            </a:r>
            <a:r>
              <a:rPr lang="en-US" dirty="0" err="1"/>
              <a:t>seguro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Don Quijote </a:t>
            </a:r>
            <a:r>
              <a:rPr lang="en-US" dirty="0" err="1"/>
              <a:t>está</a:t>
            </a:r>
            <a:r>
              <a:rPr lang="en-US" dirty="0"/>
              <a:t> loco, decide </a:t>
            </a:r>
            <a:r>
              <a:rPr lang="en-US" dirty="0" err="1"/>
              <a:t>seguirle</a:t>
            </a:r>
            <a:r>
              <a:rPr lang="en-US" dirty="0"/>
              <a:t> la </a:t>
            </a:r>
            <a:r>
              <a:rPr lang="en-US" dirty="0" err="1"/>
              <a:t>corriente</a:t>
            </a:r>
            <a:r>
              <a:rPr lang="en-US" dirty="0"/>
              <a:t>. Le </a:t>
            </a:r>
            <a:r>
              <a:rPr lang="en-US" dirty="0" err="1"/>
              <a:t>explica</a:t>
            </a:r>
            <a:r>
              <a:rPr lang="en-US" dirty="0"/>
              <a:t> la </a:t>
            </a:r>
            <a:r>
              <a:rPr lang="en-US" dirty="0" err="1"/>
              <a:t>ceremonia</a:t>
            </a:r>
            <a:r>
              <a:rPr lang="en-US" dirty="0"/>
              <a:t>: un golpe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cuello</a:t>
            </a:r>
            <a:r>
              <a:rPr lang="en-US" dirty="0"/>
              <a:t>,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hombro</a:t>
            </a:r>
            <a:r>
              <a:rPr lang="en-US" dirty="0"/>
              <a:t>, y las dos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testigos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80"/>
              </a:spcBef>
            </a:pPr>
            <a:r>
              <a:rPr lang="en-US" dirty="0"/>
              <a:t>	El </a:t>
            </a:r>
            <a:r>
              <a:rPr lang="en-US" dirty="0" err="1"/>
              <a:t>ventero</a:t>
            </a:r>
            <a:r>
              <a:rPr lang="en-US" dirty="0"/>
              <a:t> </a:t>
            </a:r>
            <a:r>
              <a:rPr lang="en-US" dirty="0" err="1"/>
              <a:t>finge</a:t>
            </a:r>
            <a:r>
              <a:rPr lang="en-US" dirty="0"/>
              <a:t> leer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oración</a:t>
            </a:r>
            <a:r>
              <a:rPr lang="en-US" dirty="0"/>
              <a:t> con el </a:t>
            </a:r>
            <a:r>
              <a:rPr lang="en-US" dirty="0" err="1"/>
              <a:t>libro</a:t>
            </a:r>
            <a:r>
              <a:rPr lang="en-US" dirty="0"/>
              <a:t> de </a:t>
            </a:r>
            <a:r>
              <a:rPr lang="en-US" dirty="0" err="1"/>
              <a:t>cuentas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negocio</a:t>
            </a:r>
            <a:r>
              <a:rPr lang="en-US" dirty="0"/>
              <a:t>, le da un golpe </a:t>
            </a:r>
            <a:r>
              <a:rPr lang="en-US" dirty="0" err="1"/>
              <a:t>fuerte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cuello</a:t>
            </a:r>
            <a:r>
              <a:rPr lang="en-US" dirty="0"/>
              <a:t> y con la espada </a:t>
            </a:r>
            <a:r>
              <a:rPr lang="en-US" dirty="0" err="1"/>
              <a:t>otros</a:t>
            </a:r>
            <a:r>
              <a:rPr lang="en-US" dirty="0"/>
              <a:t> golpes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hombro</a:t>
            </a:r>
            <a:r>
              <a:rPr lang="en-US" dirty="0"/>
              <a:t>. Y </a:t>
            </a:r>
            <a:r>
              <a:rPr lang="en-US" dirty="0" err="1"/>
              <a:t>así</a:t>
            </a:r>
            <a:r>
              <a:rPr lang="en-US" dirty="0"/>
              <a:t>, don Quijote se </a:t>
            </a:r>
            <a:r>
              <a:rPr lang="en-US" dirty="0" err="1"/>
              <a:t>convierte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caballero.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302C75-8DB6-B515-B132-2D4335639D61}"/>
              </a:ext>
            </a:extLst>
          </p:cNvPr>
          <p:cNvSpPr txBox="1"/>
          <p:nvPr/>
        </p:nvSpPr>
        <p:spPr>
          <a:xfrm>
            <a:off x="490330" y="477078"/>
            <a:ext cx="605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locura texto 3 </a:t>
            </a:r>
          </a:p>
        </p:txBody>
      </p:sp>
    </p:spTree>
    <p:extLst>
      <p:ext uri="{BB962C8B-B14F-4D97-AF65-F5344CB8AC3E}">
        <p14:creationId xmlns:p14="http://schemas.microsoft.com/office/powerpoint/2010/main" val="345557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78CBCD-5A24-05F9-3250-E2936F626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65" y="1371600"/>
            <a:ext cx="3020786" cy="37392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C67E85-AE14-82E0-43BF-2A6DFBCA8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26" y="1445076"/>
            <a:ext cx="3186793" cy="35714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229AB5-F574-3303-2E33-A63E1F691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565899" y="1445076"/>
            <a:ext cx="2228215" cy="35714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44CC4C-332A-3C36-C1EC-B8E223C49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2275" y="1371600"/>
            <a:ext cx="2925725" cy="364489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2FFE2DE-7EAD-2A0E-9A87-57A2314AFCD5}"/>
              </a:ext>
            </a:extLst>
          </p:cNvPr>
          <p:cNvSpPr txBox="1"/>
          <p:nvPr/>
        </p:nvSpPr>
        <p:spPr>
          <a:xfrm>
            <a:off x="571501" y="506185"/>
            <a:ext cx="5805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2000" dirty="0">
              <a:solidFill>
                <a:srgbClr val="0070C0"/>
              </a:solidFill>
            </a:endParaRPr>
          </a:p>
          <a:p>
            <a:r>
              <a:rPr lang="es-ES" dirty="0"/>
              <a:t>1</a:t>
            </a:r>
            <a:r>
              <a:rPr lang="es-ES" sz="2000" dirty="0"/>
              <a:t>. Léxico. Relaciona las palabras con las imágenes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BBD247-B5BF-D840-2137-14467DA8B543}"/>
              </a:ext>
            </a:extLst>
          </p:cNvPr>
          <p:cNvSpPr txBox="1"/>
          <p:nvPr/>
        </p:nvSpPr>
        <p:spPr>
          <a:xfrm>
            <a:off x="1685297" y="5486400"/>
            <a:ext cx="9412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a. Venta                b. mujeres de la vida                c. armadura                   d. ventero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2 · Actividad 2 — Une palabras con su definición · Actividad 3 — Verdadero o falso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16B8923-433D-6720-5820-3E9A775465C1}"/>
              </a:ext>
            </a:extLst>
          </p:cNvPr>
          <p:cNvSpPr txBox="1"/>
          <p:nvPr/>
        </p:nvSpPr>
        <p:spPr>
          <a:xfrm>
            <a:off x="0" y="179616"/>
            <a:ext cx="1123405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2. Léxico.  Une las palabras con su definición: </a:t>
            </a:r>
          </a:p>
          <a:p>
            <a:r>
              <a:rPr lang="es-ES" sz="2000" dirty="0"/>
              <a:t>     a. La venta	               1. Persona que ve algo o presencia una ceremonia                                                                                                         </a:t>
            </a:r>
          </a:p>
          <a:p>
            <a:r>
              <a:rPr lang="es-ES" sz="2000" dirty="0"/>
              <a:t>     b. La armadura.            2. Lugar donde los viajeros pueden comer y dormir                                                                                         </a:t>
            </a:r>
          </a:p>
          <a:p>
            <a:r>
              <a:rPr lang="es-ES" sz="2000" dirty="0"/>
              <a:t>     c. El ventero	               3. Protección de metal que protege el cuerpo en una batalla                                                             </a:t>
            </a:r>
          </a:p>
          <a:p>
            <a:r>
              <a:rPr lang="es-ES" sz="2000" dirty="0"/>
              <a:t>     d. El caballero	               4. Acto formal o celebración especial                                                                                                                  </a:t>
            </a:r>
          </a:p>
          <a:p>
            <a:r>
              <a:rPr lang="es-ES" sz="2000" dirty="0"/>
              <a:t>     e. El testigo	               5. Hombre que lucha a caballo y sigue un código de honor                                                 </a:t>
            </a:r>
          </a:p>
          <a:p>
            <a:r>
              <a:rPr lang="es-ES" sz="2000" dirty="0"/>
              <a:t>     f. Ceremonia                  6. Mujeres que trabajan como prostitutas                                                                                            </a:t>
            </a:r>
          </a:p>
          <a:p>
            <a:r>
              <a:rPr lang="es-ES" sz="2000" dirty="0"/>
              <a:t>     g. Mujeres de la vida   7. Dueño de una venta</a:t>
            </a:r>
          </a:p>
          <a:p>
            <a:endParaRPr lang="es-ES" dirty="0"/>
          </a:p>
        </p:txBody>
      </p: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00C76161-76D8-BA93-C51D-2597EE949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5180775"/>
              </p:ext>
            </p:extLst>
          </p:nvPr>
        </p:nvGraphicFramePr>
        <p:xfrm>
          <a:off x="861391" y="4784034"/>
          <a:ext cx="9507252" cy="2073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2BE78F64-57D5-132F-ED3F-266B62C87919}"/>
              </a:ext>
            </a:extLst>
          </p:cNvPr>
          <p:cNvSpPr txBox="1"/>
          <p:nvPr/>
        </p:nvSpPr>
        <p:spPr>
          <a:xfrm>
            <a:off x="92767" y="2902226"/>
            <a:ext cx="825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70C0"/>
                </a:solidFill>
              </a:rPr>
              <a:t> </a:t>
            </a:r>
          </a:p>
          <a:p>
            <a:r>
              <a:rPr lang="es-ES" sz="2000" dirty="0"/>
              <a:t>3. Oral. Señala que frases son verdaderas y corrige las falsas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60CD16-3C5A-5388-ECBF-363ADD75653B}"/>
              </a:ext>
            </a:extLst>
          </p:cNvPr>
          <p:cNvSpPr txBox="1"/>
          <p:nvPr/>
        </p:nvSpPr>
        <p:spPr>
          <a:xfrm>
            <a:off x="636104" y="3846841"/>
            <a:ext cx="8587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dirty="0"/>
              <a:t>1. Una venta es lo mismo que un castillo. V/F </a:t>
            </a:r>
            <a:endParaRPr lang="en-US" dirty="0"/>
          </a:p>
          <a:p>
            <a:pPr lvl="0"/>
            <a:r>
              <a:rPr lang="es-ES" dirty="0"/>
              <a:t>2. Un testigo es una persona que ve algo importante. V/F</a:t>
            </a:r>
            <a:endParaRPr lang="en-US" dirty="0"/>
          </a:p>
          <a:p>
            <a:pPr lvl="0"/>
            <a:r>
              <a:rPr lang="es-ES" dirty="0"/>
              <a:t>3. Dar un golpe es tocar a alguien con suavidad. V/F</a:t>
            </a:r>
            <a:endParaRPr lang="en-US" dirty="0"/>
          </a:p>
          <a:p>
            <a:pPr lvl="0"/>
            <a:r>
              <a:rPr lang="es-ES" dirty="0"/>
              <a:t>4. Un castillo es un edificio pequeño y simple. V/F</a:t>
            </a:r>
            <a:endParaRPr lang="en-US" dirty="0"/>
          </a:p>
          <a:p>
            <a:pPr lvl="0"/>
            <a:r>
              <a:rPr lang="es-ES" dirty="0"/>
              <a:t>5. Las mujeres de la vida en el texto son damas elegantes V/F </a:t>
            </a:r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8AD8947-FDCE-4487-B9B2-D2987E11E5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3511" y="0"/>
            <a:ext cx="296848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B53ECA-05B6-FF38-1419-CDD81FDAA99B}"/>
              </a:ext>
            </a:extLst>
          </p:cNvPr>
          <p:cNvSpPr txBox="1"/>
          <p:nvPr/>
        </p:nvSpPr>
        <p:spPr>
          <a:xfrm>
            <a:off x="159026" y="159026"/>
            <a:ext cx="7133248" cy="6017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4. Oral. </a:t>
            </a:r>
            <a:r>
              <a:rPr lang="en-US" dirty="0" err="1"/>
              <a:t>Relaciona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frase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explicación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1. Don Quijote </a:t>
            </a:r>
            <a:r>
              <a:rPr lang="en-US" dirty="0" err="1"/>
              <a:t>transforma</a:t>
            </a:r>
            <a:r>
              <a:rPr lang="en-US" dirty="0"/>
              <a:t> la </a:t>
            </a:r>
            <a:r>
              <a:rPr lang="en-US" dirty="0" err="1"/>
              <a:t>venta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castillo</a:t>
            </a:r>
            <a:r>
              <a:rPr lang="en-US" dirty="0"/>
              <a:t>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2. Un hombre </a:t>
            </a:r>
            <a:r>
              <a:rPr lang="en-US" dirty="0" err="1"/>
              <a:t>toca</a:t>
            </a:r>
            <a:r>
              <a:rPr lang="en-US" dirty="0"/>
              <a:t> un </a:t>
            </a:r>
            <a:r>
              <a:rPr lang="en-US" dirty="0" err="1"/>
              <a:t>cuerno</a:t>
            </a:r>
            <a:r>
              <a:rPr lang="en-US" dirty="0"/>
              <a:t> para </a:t>
            </a:r>
            <a:r>
              <a:rPr lang="en-US" dirty="0" err="1"/>
              <a:t>llamar</a:t>
            </a:r>
            <a:r>
              <a:rPr lang="en-US" dirty="0"/>
              <a:t> a sus </a:t>
            </a:r>
            <a:r>
              <a:rPr lang="en-US" dirty="0" err="1"/>
              <a:t>cerdos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3. Don Quijote se </a:t>
            </a:r>
            <a:r>
              <a:rPr lang="en-US" dirty="0" err="1"/>
              <a:t>arrodilla</a:t>
            </a:r>
            <a:r>
              <a:rPr lang="en-US" dirty="0"/>
              <a:t> </a:t>
            </a:r>
            <a:r>
              <a:rPr lang="en-US" dirty="0" err="1"/>
              <a:t>delante</a:t>
            </a:r>
            <a:r>
              <a:rPr lang="en-US" dirty="0"/>
              <a:t> del </a:t>
            </a:r>
            <a:r>
              <a:rPr lang="en-US" dirty="0" err="1"/>
              <a:t>ventero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4. Si </a:t>
            </a:r>
            <a:r>
              <a:rPr lang="en-US" dirty="0" err="1"/>
              <a:t>alguien</a:t>
            </a:r>
            <a:r>
              <a:rPr lang="en-US" dirty="0"/>
              <a:t> le </a:t>
            </a:r>
            <a:r>
              <a:rPr lang="en-US" dirty="0" err="1"/>
              <a:t>ataca</a:t>
            </a:r>
            <a:r>
              <a:rPr lang="en-US" dirty="0"/>
              <a:t> no </a:t>
            </a:r>
            <a:r>
              <a:rPr lang="en-US" dirty="0" err="1"/>
              <a:t>piensa</a:t>
            </a:r>
            <a:r>
              <a:rPr lang="en-US" dirty="0"/>
              <a:t> </a:t>
            </a:r>
            <a:r>
              <a:rPr lang="en-US" dirty="0" err="1"/>
              <a:t>dejar</a:t>
            </a:r>
            <a:r>
              <a:rPr lang="en-US" dirty="0"/>
              <a:t> a </a:t>
            </a:r>
            <a:r>
              <a:rPr lang="en-US" dirty="0" err="1"/>
              <a:t>nadie</a:t>
            </a:r>
            <a:r>
              <a:rPr lang="en-US" dirty="0"/>
              <a:t> vivo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a. Don Quijote es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peligroso</a:t>
            </a:r>
            <a:r>
              <a:rPr lang="en-US" dirty="0"/>
              <a:t> y </a:t>
            </a:r>
            <a:r>
              <a:rPr lang="en-US" dirty="0" err="1"/>
              <a:t>violento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lucha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b. Don Quijote pone sus </a:t>
            </a:r>
            <a:r>
              <a:rPr lang="en-US" dirty="0" err="1"/>
              <a:t>rodillas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suelo</a:t>
            </a:r>
            <a:r>
              <a:rPr lang="en-US" dirty="0"/>
              <a:t> para </a:t>
            </a:r>
            <a:r>
              <a:rPr lang="en-US" dirty="0" err="1"/>
              <a:t>mostrar</a:t>
            </a:r>
            <a:r>
              <a:rPr lang="en-US" dirty="0"/>
              <a:t> </a:t>
            </a:r>
            <a:r>
              <a:rPr lang="en-US" dirty="0" err="1"/>
              <a:t>respeto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c. Don Quijote </a:t>
            </a:r>
            <a:r>
              <a:rPr lang="en-US" dirty="0" err="1"/>
              <a:t>está</a:t>
            </a:r>
            <a:r>
              <a:rPr lang="en-US" dirty="0"/>
              <a:t> loco y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existen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d. El hombre </a:t>
            </a:r>
            <a:r>
              <a:rPr lang="en-US" dirty="0" err="1"/>
              <a:t>usa</a:t>
            </a:r>
            <a:r>
              <a:rPr lang="en-US" dirty="0"/>
              <a:t> un </a:t>
            </a:r>
            <a:r>
              <a:rPr lang="en-US" dirty="0" err="1"/>
              <a:t>instrumento</a:t>
            </a:r>
            <a:r>
              <a:rPr lang="en-US" dirty="0"/>
              <a:t> para </a:t>
            </a:r>
            <a:r>
              <a:rPr lang="en-US" dirty="0" err="1"/>
              <a:t>reunir</a:t>
            </a:r>
            <a:r>
              <a:rPr lang="en-US" dirty="0"/>
              <a:t> a sus </a:t>
            </a:r>
            <a:r>
              <a:rPr lang="en-US" dirty="0" err="1"/>
              <a:t>cerdos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B5276A-A8CB-E24B-0685-86842D6E33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" r="446" b="-2"/>
          <a:stretch>
            <a:fillRect/>
          </a:stretch>
        </p:blipFill>
        <p:spPr>
          <a:xfrm>
            <a:off x="7295322" y="10"/>
            <a:ext cx="4896678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09987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9513B9E-589E-12E7-5BA4-534A8C724315}"/>
              </a:ext>
            </a:extLst>
          </p:cNvPr>
          <p:cNvSpPr txBox="1"/>
          <p:nvPr/>
        </p:nvSpPr>
        <p:spPr>
          <a:xfrm>
            <a:off x="278297" y="231066"/>
            <a:ext cx="950251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0070C0"/>
              </a:solidFill>
            </a:endParaRPr>
          </a:p>
          <a:p>
            <a:r>
              <a:rPr lang="es-ES" dirty="0"/>
              <a:t>5. Oral. ¿Quién hace cada cosa? Don Quijote (DQ), el ventero (V) o el porquero (P):</a:t>
            </a:r>
          </a:p>
          <a:p>
            <a:pPr lvl="0"/>
            <a:r>
              <a:rPr lang="es-ES" dirty="0"/>
              <a:t>      1.     </a:t>
            </a:r>
            <a:r>
              <a:rPr lang="es-ES" dirty="0">
                <a:solidFill>
                  <a:srgbClr val="FF0000"/>
                </a:solidFill>
              </a:rPr>
              <a:t>DQ</a:t>
            </a:r>
            <a:r>
              <a:rPr lang="es-ES" dirty="0"/>
              <a:t>       transforma una venta en un castillo.</a:t>
            </a:r>
          </a:p>
          <a:p>
            <a:pPr lvl="0"/>
            <a:r>
              <a:rPr lang="es-ES" dirty="0"/>
              <a:t>       2. _______ toca un cuerno para llamar a sus cerdos.</a:t>
            </a:r>
          </a:p>
          <a:p>
            <a:pPr lvl="0"/>
            <a:r>
              <a:rPr lang="es-ES" dirty="0"/>
              <a:t>       3. _______ recibe a don Quijote con educación.</a:t>
            </a:r>
          </a:p>
          <a:p>
            <a:pPr lvl="0"/>
            <a:r>
              <a:rPr lang="es-ES" dirty="0"/>
              <a:t>       4. _______ se arrodilla para pedir un favor.</a:t>
            </a:r>
          </a:p>
          <a:p>
            <a:pPr lvl="0"/>
            <a:r>
              <a:rPr lang="es-ES" dirty="0"/>
              <a:t>       5. _______ amenaza con no dejar a nadie vivo.</a:t>
            </a:r>
          </a:p>
          <a:p>
            <a:pPr lvl="0"/>
            <a:r>
              <a:rPr lang="es-ES" dirty="0"/>
              <a:t>       6. _______ decide seguirle la corriente al caballero.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9F1A03-DFD3-572E-D96A-D6822EA6D238}"/>
              </a:ext>
            </a:extLst>
          </p:cNvPr>
          <p:cNvSpPr txBox="1"/>
          <p:nvPr/>
        </p:nvSpPr>
        <p:spPr>
          <a:xfrm>
            <a:off x="278297" y="3078234"/>
            <a:ext cx="821453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70C0"/>
                </a:solidFill>
              </a:rPr>
              <a:t> </a:t>
            </a:r>
          </a:p>
          <a:p>
            <a:r>
              <a:rPr lang="es-ES" dirty="0"/>
              <a:t>6. Oral. Pon las acciones en el orden correcto. Después resume con tus palabras </a:t>
            </a:r>
          </a:p>
          <a:p>
            <a:r>
              <a:rPr lang="es-ES" dirty="0"/>
              <a:t>     el episodio:</a:t>
            </a:r>
          </a:p>
          <a:p>
            <a:pPr lvl="0"/>
            <a:r>
              <a:rPr lang="es-ES" dirty="0"/>
              <a:t>         a. El ventero da un golpe a don Quijote en el cuello y en el hombro.</a:t>
            </a:r>
          </a:p>
          <a:p>
            <a:pPr lvl="0"/>
            <a:r>
              <a:rPr lang="es-ES" dirty="0">
                <a:solidFill>
                  <a:srgbClr val="FF0000"/>
                </a:solidFill>
              </a:rPr>
              <a:t>     1</a:t>
            </a:r>
            <a:r>
              <a:rPr lang="es-ES" dirty="0"/>
              <a:t> b. Don Quijote ve una venta y la imagina como un castillo. </a:t>
            </a:r>
          </a:p>
          <a:p>
            <a:pPr lvl="0"/>
            <a:r>
              <a:rPr lang="es-ES" dirty="0"/>
              <a:t>         c. Don Quijote se convierte en caballero.</a:t>
            </a:r>
          </a:p>
          <a:p>
            <a:pPr lvl="0"/>
            <a:r>
              <a:rPr lang="es-ES" dirty="0"/>
              <a:t>         d. Don Quijote y Rocinante caminan todo el día.</a:t>
            </a:r>
          </a:p>
          <a:p>
            <a:pPr lvl="0"/>
            <a:r>
              <a:rPr lang="es-ES" dirty="0"/>
              <a:t>         e. Don Quijote se arrodilla delante del ventero.</a:t>
            </a:r>
          </a:p>
          <a:p>
            <a:pPr lvl="0"/>
            <a:r>
              <a:rPr lang="es-ES" dirty="0"/>
              <a:t>         f. El ventero sale a recibir a don Quijote.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9507638-2569-8AA0-55BB-63D2F1B7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836" y="0"/>
            <a:ext cx="40801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2 · Actividades 7 y 8 — Gramática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255EAD8-5F17-8880-4835-084F14A2B77E}"/>
              </a:ext>
            </a:extLst>
          </p:cNvPr>
          <p:cNvSpPr txBox="1"/>
          <p:nvPr/>
        </p:nvSpPr>
        <p:spPr>
          <a:xfrm>
            <a:off x="198787" y="278296"/>
            <a:ext cx="1074135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B050"/>
                </a:solidFill>
              </a:rPr>
              <a:t> </a:t>
            </a:r>
          </a:p>
          <a:p>
            <a:r>
              <a:rPr lang="es-ES" dirty="0"/>
              <a:t>7.  Gramática. Completa las frases con el verbo correcto en presente:</a:t>
            </a:r>
          </a:p>
          <a:p>
            <a:r>
              <a:rPr lang="es-ES" i="1" dirty="0"/>
              <a:t>      (caminar / creer / salir / convertirse / arrodillarse)</a:t>
            </a:r>
            <a:endParaRPr lang="es-ES" dirty="0"/>
          </a:p>
          <a:p>
            <a:pPr lvl="0"/>
            <a:r>
              <a:rPr lang="es-ES" dirty="0"/>
              <a:t>      a. Don Quijote _______ todo el día con su caballo.</a:t>
            </a:r>
          </a:p>
          <a:p>
            <a:pPr lvl="0"/>
            <a:r>
              <a:rPr lang="es-ES" dirty="0"/>
              <a:t>      b. El ventero _______    a recibir a don Quijote.</a:t>
            </a:r>
          </a:p>
          <a:p>
            <a:pPr lvl="0"/>
            <a:r>
              <a:rPr lang="es-ES" dirty="0"/>
              <a:t>      c. Don Quijote _______ que la venta es un castillo.</a:t>
            </a:r>
          </a:p>
          <a:p>
            <a:pPr lvl="0"/>
            <a:r>
              <a:rPr lang="es-ES" dirty="0"/>
              <a:t>      d. Don Quijote _______ delante del ventero.</a:t>
            </a:r>
          </a:p>
          <a:p>
            <a:pPr lvl="0"/>
            <a:r>
              <a:rPr lang="es-ES" dirty="0"/>
              <a:t>      e. Don Quijote _______ en caballero.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56C02D7-CB66-50AD-92D0-EED80A0EBB17}"/>
              </a:ext>
            </a:extLst>
          </p:cNvPr>
          <p:cNvSpPr txBox="1"/>
          <p:nvPr/>
        </p:nvSpPr>
        <p:spPr>
          <a:xfrm>
            <a:off x="198787" y="3109840"/>
            <a:ext cx="1186802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00B050"/>
              </a:solidFill>
            </a:endParaRPr>
          </a:p>
          <a:p>
            <a:r>
              <a:rPr lang="es-ES" dirty="0"/>
              <a:t>8. Gramática. Elige </a:t>
            </a:r>
            <a:r>
              <a:rPr lang="es-ES" i="1" dirty="0"/>
              <a:t>ser</a:t>
            </a:r>
            <a:r>
              <a:rPr lang="es-ES" dirty="0"/>
              <a:t> o </a:t>
            </a:r>
            <a:r>
              <a:rPr lang="es-ES" i="1" dirty="0"/>
              <a:t>estar</a:t>
            </a:r>
            <a:r>
              <a:rPr lang="es-ES" dirty="0"/>
              <a:t> para completar las frases:</a:t>
            </a:r>
          </a:p>
          <a:p>
            <a:pPr lvl="0"/>
            <a:r>
              <a:rPr lang="es-ES" dirty="0"/>
              <a:t>     a. El ventero _______ un hombre gordo y tranquilo.</a:t>
            </a:r>
          </a:p>
          <a:p>
            <a:pPr lvl="0"/>
            <a:r>
              <a:rPr lang="es-ES" dirty="0"/>
              <a:t>     b. Don Quijote y Rocinante _______ muy cansados.</a:t>
            </a:r>
          </a:p>
          <a:p>
            <a:pPr lvl="0"/>
            <a:r>
              <a:rPr lang="es-ES" dirty="0"/>
              <a:t>     c. Las dos mujeres _______ en la puerta de la venta.</a:t>
            </a:r>
          </a:p>
          <a:p>
            <a:pPr lvl="0"/>
            <a:r>
              <a:rPr lang="es-ES" dirty="0"/>
              <a:t>     d. El ventero _______ seguro de que don Quijote está loco.</a:t>
            </a:r>
          </a:p>
          <a:p>
            <a:pPr lvl="0"/>
            <a:r>
              <a:rPr lang="es-ES" dirty="0"/>
              <a:t>     e. Don Quijote _______ caballero al final de la ceremonia.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3099D9-8ECA-4D51-F419-0AC37FE2A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426" y="0"/>
            <a:ext cx="5523593" cy="68580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2 · Actividades 9 y 10 — Tarea final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AFB3FE0-BA81-F94C-569F-050F8646BC26}"/>
              </a:ext>
            </a:extLst>
          </p:cNvPr>
          <p:cNvSpPr txBox="1"/>
          <p:nvPr/>
        </p:nvSpPr>
        <p:spPr>
          <a:xfrm>
            <a:off x="-4615542" y="-1714500"/>
            <a:ext cx="544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9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F20F23E-D6AA-D12E-534B-4E9E65D92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509643"/>
              </p:ext>
            </p:extLst>
          </p:nvPr>
        </p:nvGraphicFramePr>
        <p:xfrm>
          <a:off x="408214" y="940904"/>
          <a:ext cx="10945586" cy="2637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72793">
                  <a:extLst>
                    <a:ext uri="{9D8B030D-6E8A-4147-A177-3AD203B41FA5}">
                      <a16:colId xmlns:a16="http://schemas.microsoft.com/office/drawing/2014/main" val="1722205477"/>
                    </a:ext>
                  </a:extLst>
                </a:gridCol>
                <a:gridCol w="5472793">
                  <a:extLst>
                    <a:ext uri="{9D8B030D-6E8A-4147-A177-3AD203B41FA5}">
                      <a16:colId xmlns:a16="http://schemas.microsoft.com/office/drawing/2014/main" val="730228391"/>
                    </a:ext>
                  </a:extLst>
                </a:gridCol>
              </a:tblGrid>
              <a:tr h="4395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800" kern="100" dirty="0">
                          <a:effectLst/>
                        </a:rPr>
                        <a:t>Lo que es en realidad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800" kern="100" dirty="0">
                          <a:effectLst/>
                        </a:rPr>
                        <a:t>Lo que ve don Quijote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99945037"/>
                  </a:ext>
                </a:extLst>
              </a:tr>
              <a:tr h="439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Una venta pequeña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20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8146310"/>
                  </a:ext>
                </a:extLst>
              </a:tr>
              <a:tr h="439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Dos mujeres de la vida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20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09408631"/>
                  </a:ext>
                </a:extLst>
              </a:tr>
              <a:tr h="439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El porquero llama a los cerdos con su cuerno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20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24709526"/>
                  </a:ext>
                </a:extLst>
              </a:tr>
              <a:tr h="439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El dueño de la venta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20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21512190"/>
                  </a:ext>
                </a:extLst>
              </a:tr>
              <a:tr h="4395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Una falsa ceremonia  de caballero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20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94742391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7DCDDBB7-407A-5CCF-09C3-B09D76F2DF22}"/>
              </a:ext>
            </a:extLst>
          </p:cNvPr>
          <p:cNvSpPr txBox="1"/>
          <p:nvPr/>
        </p:nvSpPr>
        <p:spPr>
          <a:xfrm>
            <a:off x="300000" y="-17108"/>
            <a:ext cx="50455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0070C0"/>
              </a:solidFill>
            </a:endParaRPr>
          </a:p>
          <a:p>
            <a:r>
              <a:rPr lang="es-ES" dirty="0"/>
              <a:t>9. Escribe lo que ve Don Quijote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D34B76-F432-D8A3-9865-487143A0B1F7}"/>
              </a:ext>
            </a:extLst>
          </p:cNvPr>
          <p:cNvSpPr txBox="1"/>
          <p:nvPr/>
        </p:nvSpPr>
        <p:spPr>
          <a:xfrm>
            <a:off x="408214" y="4131129"/>
            <a:ext cx="109455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70C0"/>
                </a:solidFill>
              </a:rPr>
              <a:t> </a:t>
            </a:r>
            <a:r>
              <a:rPr lang="es-ES" dirty="0"/>
              <a:t>10. Tarea final. Oral/ escrita. Prepara una encuesta sobre la fantasía, pregunta a tus compañeros </a:t>
            </a:r>
          </a:p>
          <a:p>
            <a:r>
              <a:rPr lang="es-ES" dirty="0"/>
              <a:t>        las siguientes preguntas y presenta las respuestas con tus conclusiones al resto de la clase:</a:t>
            </a:r>
          </a:p>
          <a:p>
            <a:r>
              <a:rPr lang="es-ES" dirty="0"/>
              <a:t>       a. ¿Es don Quijote un loco o un soñador?</a:t>
            </a:r>
          </a:p>
          <a:p>
            <a:r>
              <a:rPr lang="es-ES" dirty="0"/>
              <a:t>       b. ¿Las historias fantásticas de los libros y de las películas pueden cambiar nuestra </a:t>
            </a:r>
          </a:p>
          <a:p>
            <a:r>
              <a:rPr lang="es-ES" dirty="0"/>
              <a:t>             manera de ver la realidad? ¿qué tiene de positivo la fantasía?</a:t>
            </a:r>
          </a:p>
          <a:p>
            <a:r>
              <a:rPr lang="es-ES" dirty="0"/>
              <a:t>       c. ¿Crees que es malo vivir en un mundo de fantasía? ¿Por qué?</a:t>
            </a:r>
          </a:p>
          <a:p>
            <a:r>
              <a:rPr lang="es-ES" dirty="0"/>
              <a:t>       d. ¿Qué mundos fantásticos conoces o te gustan más?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nstr"/>
          <p:cNvSpPr txBox="1"/>
          <p:nvPr/>
        </p:nvSpPr>
        <p:spPr>
          <a:xfrm>
            <a:off x="265043" y="238539"/>
            <a:ext cx="11626957" cy="162146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92500" lnSpcReduction="20000"/>
          </a:bodyPr>
          <a:lstStyle/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sz="1700" b="1" dirty="0">
                <a:solidFill>
                  <a:srgbClr val="2A6B2A"/>
                </a:solidFill>
              </a:rPr>
              <a:t> </a:t>
            </a:r>
            <a:r>
              <a:rPr lang="es-ES" sz="2200" b="1" dirty="0">
                <a:solidFill>
                  <a:srgbClr val="2A6B2A"/>
                </a:solidFill>
              </a:rPr>
              <a:t>T</a:t>
            </a:r>
            <a:r>
              <a:rPr lang="es-ES" sz="2200" dirty="0"/>
              <a:t>exto 3 Inicial</a:t>
            </a:r>
          </a:p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sz="2200" dirty="0"/>
              <a:t> Antes de leer </a:t>
            </a:r>
          </a:p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sz="1700" b="1" dirty="0">
                <a:solidFill>
                  <a:srgbClr val="2A6B2A"/>
                </a:solidFill>
              </a:rPr>
              <a:t> </a:t>
            </a:r>
          </a:p>
          <a:p>
            <a:pPr algn="l">
              <a:spcBef>
                <a:spcPts val="80"/>
              </a:spcBef>
              <a:spcAft>
                <a:spcPts val="80"/>
              </a:spcAft>
            </a:pPr>
            <a:endParaRPr lang="es-ES" sz="1700" b="1" dirty="0">
              <a:solidFill>
                <a:srgbClr val="2A6B2A"/>
              </a:solidFill>
            </a:endParaRPr>
          </a:p>
          <a:p>
            <a:pPr algn="l">
              <a:spcBef>
                <a:spcPts val="80"/>
              </a:spcBef>
              <a:spcAft>
                <a:spcPts val="80"/>
              </a:spcAft>
            </a:pPr>
            <a:r>
              <a:rPr lang="es-ES" sz="1900" dirty="0">
                <a:solidFill>
                  <a:srgbClr val="3B2005"/>
                </a:solidFill>
              </a:rPr>
              <a:t>Relaciona los adjetivos con cada una de las imágenes. Pueden coincidir:</a:t>
            </a:r>
          </a:p>
          <a:p>
            <a:pPr algn="l">
              <a:spcAft>
                <a:spcPts val="200"/>
              </a:spcAft>
            </a:pPr>
            <a:r>
              <a:rPr lang="es-ES" sz="1900" b="1" dirty="0"/>
              <a:t>grande · fuerte · blanco · tranquilo · violento · oscuro · alto · práctico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EAFB05-3276-FEB1-3C20-EE2FAB8CD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576" y="1971964"/>
            <a:ext cx="3496410" cy="4470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E57A99-2F63-37B8-4403-28C051F67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71964"/>
            <a:ext cx="3496410" cy="4470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adBg"/>
          <p:cNvSpPr/>
          <p:nvPr/>
        </p:nvSpPr>
        <p:spPr>
          <a:xfrm>
            <a:off x="280000" y="850000"/>
            <a:ext cx="6100000" cy="5948000"/>
          </a:xfrm>
          <a:prstGeom prst="rect">
            <a:avLst/>
          </a:prstGeom>
          <a:solidFill>
            <a:srgbClr val="EDE8D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6" name="Graphic 5" descr="Molino">
            <a:extLst>
              <a:ext uri="{FF2B5EF4-FFF2-40B4-BE49-F238E27FC236}">
                <a16:creationId xmlns:a16="http://schemas.microsoft.com/office/drawing/2014/main" id="{40633060-D7D6-A28D-95CE-2EB21951A4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348" y="2668618"/>
            <a:ext cx="1198532" cy="119853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6B7654A-531B-066E-45B0-823A445192D6}"/>
              </a:ext>
            </a:extLst>
          </p:cNvPr>
          <p:cNvSpPr txBox="1"/>
          <p:nvPr/>
        </p:nvSpPr>
        <p:spPr>
          <a:xfrm>
            <a:off x="1325881" y="1003762"/>
            <a:ext cx="9977120" cy="51253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dirty="0"/>
              <a:t>	</a:t>
            </a:r>
            <a:r>
              <a:rPr lang="en-US" sz="2000" dirty="0" err="1"/>
              <a:t>Mientras</a:t>
            </a:r>
            <a:r>
              <a:rPr lang="en-US" sz="2000" dirty="0"/>
              <a:t> Don Quijote y Sancho Panza </a:t>
            </a:r>
            <a:r>
              <a:rPr lang="en-US" sz="2000" dirty="0" err="1"/>
              <a:t>caminan</a:t>
            </a:r>
            <a:r>
              <a:rPr lang="en-US" sz="2000" dirty="0"/>
              <a:t> </a:t>
            </a:r>
            <a:r>
              <a:rPr lang="en-US" sz="2000" dirty="0" err="1"/>
              <a:t>juntos</a:t>
            </a:r>
            <a:r>
              <a:rPr lang="en-US" sz="2000" dirty="0"/>
              <a:t> </a:t>
            </a:r>
            <a:r>
              <a:rPr lang="en-US" sz="2000" dirty="0" err="1"/>
              <a:t>descubren</a:t>
            </a:r>
            <a:r>
              <a:rPr lang="en-US" sz="2000" dirty="0"/>
              <a:t> </a:t>
            </a:r>
            <a:r>
              <a:rPr lang="en-US" sz="2000" dirty="0" err="1"/>
              <a:t>treinta</a:t>
            </a:r>
            <a:r>
              <a:rPr lang="en-US" sz="2000" dirty="0"/>
              <a:t> o </a:t>
            </a:r>
            <a:r>
              <a:rPr lang="en-US" sz="2000" dirty="0" err="1"/>
              <a:t>cuarenta</a:t>
            </a:r>
            <a:r>
              <a:rPr lang="en-US" sz="2000" dirty="0"/>
              <a:t> </a:t>
            </a:r>
            <a:r>
              <a:rPr lang="en-US" sz="2000" dirty="0" err="1"/>
              <a:t>molinos</a:t>
            </a:r>
            <a:r>
              <a:rPr lang="en-US" sz="2000" dirty="0"/>
              <a:t> de </a:t>
            </a:r>
            <a:r>
              <a:rPr lang="en-US" sz="2000" dirty="0" err="1"/>
              <a:t>viento</a:t>
            </a:r>
            <a:r>
              <a:rPr lang="en-US" sz="2000" dirty="0"/>
              <a:t>. Y al </a:t>
            </a:r>
            <a:r>
              <a:rPr lang="en-US" sz="2000" dirty="0" err="1"/>
              <a:t>verlos</a:t>
            </a:r>
            <a:r>
              <a:rPr lang="en-US" sz="2000" dirty="0"/>
              <a:t> Don Quijote le dice a Sancho:                                                                                                                                                                                       — ¡</a:t>
            </a:r>
            <a:r>
              <a:rPr lang="en-US" sz="2000" dirty="0" err="1"/>
              <a:t>Qué</a:t>
            </a:r>
            <a:r>
              <a:rPr lang="en-US" sz="2000" dirty="0"/>
              <a:t> suerte </a:t>
            </a:r>
            <a:r>
              <a:rPr lang="en-US" sz="2000" dirty="0" err="1"/>
              <a:t>tenemos</a:t>
            </a:r>
            <a:r>
              <a:rPr lang="en-US" sz="2000" dirty="0"/>
              <a:t> Sancho! Mira </a:t>
            </a:r>
            <a:r>
              <a:rPr lang="en-US" sz="2000" dirty="0" err="1"/>
              <a:t>allí</a:t>
            </a:r>
            <a:r>
              <a:rPr lang="en-US" sz="2000" dirty="0"/>
              <a:t> hay </a:t>
            </a:r>
            <a:r>
              <a:rPr lang="en-US" sz="2000" dirty="0" err="1"/>
              <a:t>treinta</a:t>
            </a:r>
            <a:r>
              <a:rPr lang="en-US" sz="2000" dirty="0"/>
              <a:t> o </a:t>
            </a:r>
            <a:r>
              <a:rPr lang="en-US" sz="2000" dirty="0" err="1"/>
              <a:t>cuarenta</a:t>
            </a:r>
            <a:r>
              <a:rPr lang="en-US" sz="2000" dirty="0"/>
              <a:t> </a:t>
            </a:r>
            <a:r>
              <a:rPr lang="en-US" sz="2000" dirty="0" err="1"/>
              <a:t>gigantes</a:t>
            </a:r>
            <a:r>
              <a:rPr lang="en-US" sz="2000" dirty="0"/>
              <a:t>. Voy a </a:t>
            </a:r>
            <a:r>
              <a:rPr lang="en-US" sz="2000" dirty="0" err="1"/>
              <a:t>pelear</a:t>
            </a:r>
            <a:r>
              <a:rPr lang="en-US" sz="2000" dirty="0"/>
              <a:t> con </a:t>
            </a:r>
            <a:r>
              <a:rPr lang="en-US" sz="2000" dirty="0" err="1"/>
              <a:t>ellos</a:t>
            </a:r>
            <a:r>
              <a:rPr lang="en-US" sz="2000" dirty="0"/>
              <a:t> y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voy</a:t>
            </a:r>
            <a:r>
              <a:rPr lang="en-US" sz="2000" dirty="0"/>
              <a:t> a </a:t>
            </a:r>
            <a:r>
              <a:rPr lang="en-US" sz="2000" dirty="0" err="1"/>
              <a:t>matar</a:t>
            </a:r>
            <a:r>
              <a:rPr lang="en-US" sz="2000" dirty="0"/>
              <a:t>. Es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guerra</a:t>
            </a:r>
            <a:r>
              <a:rPr lang="en-US" sz="2000" dirty="0"/>
              <a:t> </a:t>
            </a:r>
            <a:r>
              <a:rPr lang="en-US" sz="2000" dirty="0" err="1"/>
              <a:t>justa</a:t>
            </a:r>
            <a:r>
              <a:rPr lang="en-US" sz="2000" dirty="0"/>
              <a:t> y es un gran </a:t>
            </a:r>
            <a:r>
              <a:rPr lang="en-US" sz="2000" dirty="0" err="1"/>
              <a:t>servicio</a:t>
            </a:r>
            <a:r>
              <a:rPr lang="en-US" sz="2000" dirty="0"/>
              <a:t> a Dios.                                                                                                                                                        — ¿</a:t>
            </a:r>
            <a:r>
              <a:rPr lang="en-US" sz="2000" dirty="0" err="1"/>
              <a:t>Qué</a:t>
            </a:r>
            <a:r>
              <a:rPr lang="en-US" sz="2000" dirty="0"/>
              <a:t> </a:t>
            </a:r>
            <a:r>
              <a:rPr lang="en-US" sz="2000" dirty="0" err="1"/>
              <a:t>gigantes</a:t>
            </a:r>
            <a:r>
              <a:rPr lang="en-US" sz="2000" dirty="0"/>
              <a:t>? — </a:t>
            </a:r>
            <a:r>
              <a:rPr lang="en-US" sz="2000" dirty="0" err="1"/>
              <a:t>pregunta</a:t>
            </a:r>
            <a:r>
              <a:rPr lang="en-US" sz="2000" dirty="0"/>
              <a:t> Sancho Panza.                                                                                                                                                     —</a:t>
            </a:r>
            <a:r>
              <a:rPr lang="en-US" sz="2000" dirty="0" err="1"/>
              <a:t>Aquellos</a:t>
            </a:r>
            <a:r>
              <a:rPr lang="en-US" sz="2000" dirty="0"/>
              <a:t>— </a:t>
            </a:r>
            <a:r>
              <a:rPr lang="en-US" sz="2000" dirty="0" err="1"/>
              <a:t>responde</a:t>
            </a:r>
            <a:r>
              <a:rPr lang="en-US" sz="2000" dirty="0"/>
              <a:t> don Quijote— ¿No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ves</a:t>
            </a:r>
            <a:r>
              <a:rPr lang="en-US" sz="2000" dirty="0"/>
              <a:t> con </a:t>
            </a:r>
            <a:r>
              <a:rPr lang="en-US" sz="2000" dirty="0" err="1"/>
              <a:t>esos</a:t>
            </a:r>
            <a:r>
              <a:rPr lang="en-US" sz="2000" dirty="0"/>
              <a:t> </a:t>
            </a:r>
            <a:r>
              <a:rPr lang="en-US" sz="2000" dirty="0" err="1"/>
              <a:t>brazos</a:t>
            </a:r>
            <a:r>
              <a:rPr lang="en-US" sz="2000" dirty="0"/>
              <a:t> tan largos?                                                                                —Mi </a:t>
            </a:r>
            <a:r>
              <a:rPr lang="en-US" sz="2000" dirty="0" err="1"/>
              <a:t>señor</a:t>
            </a:r>
            <a:r>
              <a:rPr lang="en-US" sz="2000" dirty="0"/>
              <a:t>, </a:t>
            </a:r>
            <a:r>
              <a:rPr lang="en-US" sz="2000" dirty="0" err="1"/>
              <a:t>aquellos</a:t>
            </a:r>
            <a:r>
              <a:rPr lang="en-US" sz="2000" dirty="0"/>
              <a:t> no son </a:t>
            </a:r>
            <a:r>
              <a:rPr lang="en-US" sz="2000" dirty="0" err="1"/>
              <a:t>gigantes</a:t>
            </a:r>
            <a:r>
              <a:rPr lang="en-US" sz="2000" dirty="0"/>
              <a:t>— </a:t>
            </a:r>
            <a:r>
              <a:rPr lang="en-US" sz="2000" dirty="0" err="1"/>
              <a:t>dijo</a:t>
            </a:r>
            <a:r>
              <a:rPr lang="en-US" sz="2000" dirty="0"/>
              <a:t> Sancho —Son </a:t>
            </a:r>
            <a:r>
              <a:rPr lang="en-US" sz="2000" dirty="0" err="1"/>
              <a:t>molinos</a:t>
            </a:r>
            <a:r>
              <a:rPr lang="en-US" sz="2000" dirty="0"/>
              <a:t> de </a:t>
            </a:r>
            <a:r>
              <a:rPr lang="en-US" sz="2000" dirty="0" err="1"/>
              <a:t>viento</a:t>
            </a:r>
            <a:r>
              <a:rPr lang="en-US" sz="2000" dirty="0"/>
              <a:t>, y lo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parecen</a:t>
            </a:r>
            <a:r>
              <a:rPr lang="en-US" sz="2000" dirty="0"/>
              <a:t> </a:t>
            </a:r>
            <a:r>
              <a:rPr lang="en-US" sz="2000" dirty="0" err="1"/>
              <a:t>brazos</a:t>
            </a:r>
            <a:r>
              <a:rPr lang="en-US" sz="2000" dirty="0"/>
              <a:t> son sus </a:t>
            </a:r>
            <a:r>
              <a:rPr lang="en-US" sz="2000" dirty="0" err="1"/>
              <a:t>aspas</a:t>
            </a:r>
            <a:r>
              <a:rPr lang="en-US" sz="2000" dirty="0"/>
              <a:t>.                                                                                                                                                                                                                                          Don Quijote </a:t>
            </a:r>
            <a:r>
              <a:rPr lang="en-US" sz="2000" dirty="0" err="1"/>
              <a:t>insiste</a:t>
            </a:r>
            <a:r>
              <a:rPr lang="en-US" sz="2000" dirty="0"/>
              <a:t>. Son </a:t>
            </a:r>
            <a:r>
              <a:rPr lang="en-US" sz="2000" dirty="0" err="1"/>
              <a:t>gigantes</a:t>
            </a:r>
            <a:r>
              <a:rPr lang="en-US" sz="2000" dirty="0"/>
              <a:t>— Tú no </a:t>
            </a:r>
            <a:r>
              <a:rPr lang="en-US" sz="2000" dirty="0" err="1"/>
              <a:t>entiendes</a:t>
            </a:r>
            <a:r>
              <a:rPr lang="en-US" sz="2000" dirty="0"/>
              <a:t> de </a:t>
            </a:r>
            <a:r>
              <a:rPr lang="en-US" sz="2000" dirty="0" err="1"/>
              <a:t>aventuras</a:t>
            </a:r>
            <a:r>
              <a:rPr lang="en-US" sz="2000" dirty="0"/>
              <a:t>. Si </a:t>
            </a:r>
            <a:r>
              <a:rPr lang="en-US" sz="2000" dirty="0" err="1"/>
              <a:t>tienes</a:t>
            </a:r>
            <a:r>
              <a:rPr lang="en-US" sz="2000" dirty="0"/>
              <a:t> </a:t>
            </a:r>
            <a:r>
              <a:rPr lang="en-US" sz="2000" dirty="0" err="1"/>
              <a:t>miedo</a:t>
            </a:r>
            <a:r>
              <a:rPr lang="en-US" sz="2000" dirty="0"/>
              <a:t>, </a:t>
            </a:r>
            <a:r>
              <a:rPr lang="en-US" sz="2000" dirty="0" err="1"/>
              <a:t>quédate</a:t>
            </a:r>
            <a:r>
              <a:rPr lang="en-US" sz="2000" dirty="0"/>
              <a:t> </a:t>
            </a:r>
            <a:r>
              <a:rPr lang="en-US" sz="2000" dirty="0" err="1"/>
              <a:t>aquí</a:t>
            </a:r>
            <a:r>
              <a:rPr lang="en-US" sz="2000" dirty="0"/>
              <a:t> y </a:t>
            </a:r>
            <a:r>
              <a:rPr lang="en-US" sz="2000" dirty="0" err="1"/>
              <a:t>reza</a:t>
            </a:r>
            <a:r>
              <a:rPr lang="en-US" sz="2000" dirty="0"/>
              <a:t>. ¡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pienso</a:t>
            </a:r>
            <a:r>
              <a:rPr lang="en-US" sz="2000" dirty="0"/>
              <a:t> </a:t>
            </a:r>
            <a:r>
              <a:rPr lang="en-US" sz="2000" dirty="0" err="1"/>
              <a:t>luchar</a:t>
            </a:r>
            <a:r>
              <a:rPr lang="en-US" sz="2000" dirty="0"/>
              <a:t> contra </a:t>
            </a:r>
            <a:r>
              <a:rPr lang="en-US" sz="2000" dirty="0" err="1"/>
              <a:t>ellos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fiera</a:t>
            </a:r>
            <a:r>
              <a:rPr lang="en-US" sz="2000" dirty="0"/>
              <a:t> y </a:t>
            </a:r>
            <a:r>
              <a:rPr lang="en-US" sz="2000" dirty="0" err="1"/>
              <a:t>desigual</a:t>
            </a:r>
            <a:r>
              <a:rPr lang="en-US" sz="2000" dirty="0"/>
              <a:t> </a:t>
            </a:r>
            <a:r>
              <a:rPr lang="en-US" sz="2000" dirty="0" err="1"/>
              <a:t>batalla</a:t>
            </a:r>
            <a:r>
              <a:rPr lang="en-US" sz="2000" dirty="0"/>
              <a:t>! —.                                                                                                                                                                             Don Quijote </a:t>
            </a:r>
            <a:r>
              <a:rPr lang="en-US" sz="2000" dirty="0" err="1"/>
              <a:t>monta</a:t>
            </a:r>
            <a:r>
              <a:rPr lang="en-US" sz="2000" dirty="0"/>
              <a:t> a Rocinante y </a:t>
            </a:r>
            <a:r>
              <a:rPr lang="en-US" sz="2000" dirty="0" err="1"/>
              <a:t>corre</a:t>
            </a:r>
            <a:r>
              <a:rPr lang="en-US" sz="2000" dirty="0"/>
              <a:t> </a:t>
            </a:r>
            <a:r>
              <a:rPr lang="en-US" sz="2000" dirty="0" err="1"/>
              <a:t>hacia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molinos</a:t>
            </a:r>
            <a:r>
              <a:rPr lang="en-US" sz="2000" dirty="0"/>
              <a:t>. Sancho le </a:t>
            </a:r>
            <a:r>
              <a:rPr lang="en-US" sz="2000" dirty="0" err="1"/>
              <a:t>grita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pare, </a:t>
            </a:r>
            <a:r>
              <a:rPr lang="en-US" sz="2000" dirty="0" err="1"/>
              <a:t>pero</a:t>
            </a:r>
            <a:r>
              <a:rPr lang="en-US" sz="2000" dirty="0"/>
              <a:t> don Quijote no le </a:t>
            </a:r>
            <a:r>
              <a:rPr lang="en-US" sz="2000" dirty="0" err="1"/>
              <a:t>escucha</a:t>
            </a:r>
            <a:r>
              <a:rPr lang="en-US" sz="2000" dirty="0"/>
              <a:t>.                                                                                                                                                                                              Don Quijote </a:t>
            </a:r>
            <a:r>
              <a:rPr lang="en-US" sz="2000" dirty="0" err="1"/>
              <a:t>grita</a:t>
            </a:r>
            <a:r>
              <a:rPr lang="en-US" sz="2000" dirty="0"/>
              <a:t>: — ¡No </a:t>
            </a:r>
            <a:r>
              <a:rPr lang="en-US" sz="2000" dirty="0" err="1"/>
              <a:t>huyáis</a:t>
            </a:r>
            <a:r>
              <a:rPr lang="en-US" sz="2000" dirty="0"/>
              <a:t>, </a:t>
            </a:r>
            <a:r>
              <a:rPr lang="en-US" sz="2000" dirty="0" err="1"/>
              <a:t>cobardes</a:t>
            </a:r>
            <a:r>
              <a:rPr lang="en-US" sz="2000" dirty="0"/>
              <a:t>!                                                                                                                                                              En ese </a:t>
            </a:r>
            <a:r>
              <a:rPr lang="en-US" sz="2000" dirty="0" err="1"/>
              <a:t>momento</a:t>
            </a:r>
            <a:r>
              <a:rPr lang="en-US" sz="2000" dirty="0"/>
              <a:t>,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viento</a:t>
            </a:r>
            <a:r>
              <a:rPr lang="en-US" sz="2000" dirty="0"/>
              <a:t> </a:t>
            </a:r>
            <a:r>
              <a:rPr lang="en-US" sz="2000" dirty="0" err="1"/>
              <a:t>mueve</a:t>
            </a:r>
            <a:r>
              <a:rPr lang="en-US" sz="2000" dirty="0"/>
              <a:t> las </a:t>
            </a:r>
            <a:r>
              <a:rPr lang="en-US" sz="2000" dirty="0" err="1"/>
              <a:t>aspas</a:t>
            </a:r>
            <a:r>
              <a:rPr lang="en-US" sz="2000" dirty="0"/>
              <a:t> de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molinos</a:t>
            </a:r>
            <a:r>
              <a:rPr lang="en-US" sz="2000" dirty="0"/>
              <a:t>. Don Quijote </a:t>
            </a:r>
            <a:r>
              <a:rPr lang="en-US" sz="2000" dirty="0" err="1"/>
              <a:t>ataca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primer </a:t>
            </a:r>
            <a:r>
              <a:rPr lang="en-US" sz="2000" dirty="0" err="1"/>
              <a:t>molino</a:t>
            </a:r>
            <a:r>
              <a:rPr lang="en-US" sz="2000" dirty="0"/>
              <a:t> con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lanza</a:t>
            </a:r>
            <a:r>
              <a:rPr lang="en-US" sz="2000" dirty="0"/>
              <a:t>. Pero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aspa</a:t>
            </a:r>
            <a:r>
              <a:rPr lang="en-US" sz="2000" dirty="0"/>
              <a:t> </a:t>
            </a:r>
            <a:r>
              <a:rPr lang="en-US" sz="2000" dirty="0" err="1"/>
              <a:t>gira</a:t>
            </a:r>
            <a:r>
              <a:rPr lang="en-US" sz="2000" dirty="0"/>
              <a:t> con </a:t>
            </a:r>
            <a:r>
              <a:rPr lang="en-US" sz="2000" dirty="0" err="1"/>
              <a:t>fuerza</a:t>
            </a:r>
            <a:r>
              <a:rPr lang="en-US" sz="2000" dirty="0"/>
              <a:t>, </a:t>
            </a:r>
            <a:r>
              <a:rPr lang="en-US" sz="2000" dirty="0" err="1"/>
              <a:t>rompe</a:t>
            </a:r>
            <a:r>
              <a:rPr lang="en-US" sz="2000" dirty="0"/>
              <a:t> la </a:t>
            </a:r>
            <a:r>
              <a:rPr lang="en-US" sz="2000" dirty="0" err="1"/>
              <a:t>lanza</a:t>
            </a:r>
            <a:r>
              <a:rPr lang="en-US" sz="2000" dirty="0"/>
              <a:t> y </a:t>
            </a:r>
            <a:r>
              <a:rPr lang="en-US" sz="2000" dirty="0" err="1"/>
              <a:t>derriba</a:t>
            </a:r>
            <a:r>
              <a:rPr lang="en-US" sz="2000" dirty="0"/>
              <a:t> al caballero,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cae</a:t>
            </a:r>
            <a:r>
              <a:rPr lang="en-US" sz="2000" dirty="0"/>
              <a:t> al </a:t>
            </a:r>
            <a:r>
              <a:rPr lang="en-US" sz="2000" dirty="0" err="1"/>
              <a:t>suelo</a:t>
            </a:r>
            <a:r>
              <a:rPr lang="en-US" sz="2000" dirty="0"/>
              <a:t>. Don Quijote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muy</a:t>
            </a:r>
            <a:r>
              <a:rPr lang="en-US" sz="2000" dirty="0"/>
              <a:t> </a:t>
            </a:r>
            <a:r>
              <a:rPr lang="en-US" sz="2000" dirty="0" err="1"/>
              <a:t>herido</a:t>
            </a:r>
            <a:r>
              <a:rPr lang="en-US" sz="2000" dirty="0"/>
              <a:t>.                                                                                                                                                                            Sancho </a:t>
            </a:r>
            <a:r>
              <a:rPr lang="en-US" sz="2000" dirty="0" err="1"/>
              <a:t>corre</a:t>
            </a:r>
            <a:r>
              <a:rPr lang="en-US" sz="2000" dirty="0"/>
              <a:t> para </a:t>
            </a:r>
            <a:r>
              <a:rPr lang="en-US" sz="2000" dirty="0" err="1"/>
              <a:t>ayudarle</a:t>
            </a:r>
            <a:r>
              <a:rPr lang="en-US" sz="2000" dirty="0"/>
              <a:t> y le dice: — ¿no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son </a:t>
            </a:r>
            <a:r>
              <a:rPr lang="en-US" sz="2000" dirty="0" err="1"/>
              <a:t>molinos</a:t>
            </a:r>
            <a:r>
              <a:rPr lang="en-US" sz="2000" dirty="0"/>
              <a:t> de </a:t>
            </a:r>
            <a:r>
              <a:rPr lang="en-US" sz="2000" dirty="0" err="1"/>
              <a:t>viento</a:t>
            </a:r>
            <a:r>
              <a:rPr lang="en-US" sz="2000" dirty="0"/>
              <a:t>?                                                                                     Don Quijote </a:t>
            </a:r>
            <a:r>
              <a:rPr lang="en-US" sz="2000" dirty="0" err="1"/>
              <a:t>responde</a:t>
            </a:r>
            <a:r>
              <a:rPr lang="en-US" sz="2000" dirty="0"/>
              <a:t>: — Calla, Sancho. En la </a:t>
            </a:r>
            <a:r>
              <a:rPr lang="en-US" sz="2000" dirty="0" err="1"/>
              <a:t>guerra</a:t>
            </a:r>
            <a:r>
              <a:rPr lang="en-US" sz="2000" dirty="0"/>
              <a:t> </a:t>
            </a:r>
            <a:r>
              <a:rPr lang="en-US" sz="2000" dirty="0" err="1"/>
              <a:t>todo</a:t>
            </a:r>
            <a:r>
              <a:rPr lang="en-US" sz="2000" dirty="0"/>
              <a:t> cambia </a:t>
            </a:r>
            <a:r>
              <a:rPr lang="en-US" sz="2000" dirty="0" err="1"/>
              <a:t>muy</a:t>
            </a:r>
            <a:r>
              <a:rPr lang="en-US" sz="2000" dirty="0"/>
              <a:t> </a:t>
            </a:r>
            <a:r>
              <a:rPr lang="en-US" sz="2000" dirty="0" err="1"/>
              <a:t>rápido</a:t>
            </a:r>
            <a:r>
              <a:rPr lang="en-US" sz="2000" dirty="0"/>
              <a:t>. </a:t>
            </a:r>
            <a:r>
              <a:rPr lang="en-US" sz="2000" dirty="0" err="1"/>
              <a:t>Además</a:t>
            </a:r>
            <a:r>
              <a:rPr lang="en-US" sz="2000" dirty="0"/>
              <a:t>, un </a:t>
            </a:r>
            <a:r>
              <a:rPr lang="en-US" sz="2000" dirty="0" err="1"/>
              <a:t>mago</a:t>
            </a:r>
            <a:r>
              <a:rPr lang="en-US" sz="2000" dirty="0"/>
              <a:t> </a:t>
            </a:r>
            <a:r>
              <a:rPr lang="en-US" sz="2000" dirty="0" err="1"/>
              <a:t>malvado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me </a:t>
            </a:r>
            <a:r>
              <a:rPr lang="en-US" sz="2000" dirty="0" err="1"/>
              <a:t>odia</a:t>
            </a:r>
            <a:r>
              <a:rPr lang="en-US" sz="2000" dirty="0"/>
              <a:t> ha </a:t>
            </a:r>
            <a:r>
              <a:rPr lang="en-US" sz="2000" dirty="0" err="1"/>
              <a:t>transformado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gigantes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molinos</a:t>
            </a:r>
            <a:r>
              <a:rPr lang="en-US" sz="2000" dirty="0"/>
              <a:t> para </a:t>
            </a:r>
            <a:r>
              <a:rPr lang="en-US" sz="2000" dirty="0" err="1"/>
              <a:t>quitarme</a:t>
            </a:r>
            <a:r>
              <a:rPr lang="en-US" sz="2000" dirty="0"/>
              <a:t> la </a:t>
            </a:r>
            <a:r>
              <a:rPr lang="en-US" sz="2000" dirty="0" err="1"/>
              <a:t>victoria</a:t>
            </a:r>
            <a:r>
              <a:rPr lang="en-US" sz="2000" dirty="0"/>
              <a:t>. Pero mi espada es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fuerte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magia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pic>
        <p:nvPicPr>
          <p:cNvPr id="8" name="Graphic 7" descr="Molino">
            <a:extLst>
              <a:ext uri="{FF2B5EF4-FFF2-40B4-BE49-F238E27FC236}">
                <a16:creationId xmlns:a16="http://schemas.microsoft.com/office/drawing/2014/main" id="{279878F8-1D2F-4767-A38D-45CAD7506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107B24A-87BB-6461-9136-69831857876D}"/>
              </a:ext>
            </a:extLst>
          </p:cNvPr>
          <p:cNvSpPr txBox="1"/>
          <p:nvPr/>
        </p:nvSpPr>
        <p:spPr>
          <a:xfrm>
            <a:off x="649357" y="331304"/>
            <a:ext cx="442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locura, Texto 3 La aventura de los molinos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3 · Actividades 1, 2 y 3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290F9BE-1CE8-1B75-0902-254C0A31FDD1}"/>
              </a:ext>
            </a:extLst>
          </p:cNvPr>
          <p:cNvSpPr txBox="1"/>
          <p:nvPr/>
        </p:nvSpPr>
        <p:spPr>
          <a:xfrm>
            <a:off x="495300" y="419100"/>
            <a:ext cx="1158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1. Léxico. Busca en el diccionario los siguientes verbos y escribe después frases como ejemplo de su uso:</a:t>
            </a:r>
            <a:r>
              <a:rPr lang="es-ES" b="1" dirty="0"/>
              <a:t>         </a:t>
            </a:r>
            <a:r>
              <a:rPr lang="es-ES" dirty="0"/>
              <a:t>            </a:t>
            </a:r>
          </a:p>
          <a:p>
            <a:r>
              <a:rPr lang="es-ES" i="1" dirty="0"/>
              <a:t>     Descubrir, pelear, matar, entender, quedarse, luchar, montar, atacar, derribar, caer, ayudar, transformar </a:t>
            </a:r>
          </a:p>
          <a:p>
            <a:r>
              <a:rPr lang="es-ES" dirty="0"/>
              <a:t>     </a:t>
            </a:r>
            <a:r>
              <a:rPr lang="es-ES" dirty="0">
                <a:solidFill>
                  <a:srgbClr val="FF0000"/>
                </a:solidFill>
              </a:rPr>
              <a:t>Descubrir: significa encontrar, hallar o dar a conocer lo que estaba oculto. Ejemplo El policía descubre al asesino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0715738-FCDC-BFE4-0985-247335DE4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37418"/>
              </p:ext>
            </p:extLst>
          </p:nvPr>
        </p:nvGraphicFramePr>
        <p:xfrm>
          <a:off x="640444" y="2114609"/>
          <a:ext cx="11195958" cy="2101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7979">
                  <a:extLst>
                    <a:ext uri="{9D8B030D-6E8A-4147-A177-3AD203B41FA5}">
                      <a16:colId xmlns:a16="http://schemas.microsoft.com/office/drawing/2014/main" val="3744500007"/>
                    </a:ext>
                  </a:extLst>
                </a:gridCol>
                <a:gridCol w="5597979">
                  <a:extLst>
                    <a:ext uri="{9D8B030D-6E8A-4147-A177-3AD203B41FA5}">
                      <a16:colId xmlns:a16="http://schemas.microsoft.com/office/drawing/2014/main" val="2539788323"/>
                    </a:ext>
                  </a:extLst>
                </a:gridCol>
              </a:tblGrid>
              <a:tr h="3502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800" kern="100" dirty="0">
                          <a:effectLst/>
                        </a:rPr>
                        <a:t>Palabra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800" kern="100" dirty="0">
                          <a:effectLst/>
                        </a:rPr>
                        <a:t>Definición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6785027"/>
                  </a:ext>
                </a:extLst>
              </a:tr>
              <a:tr h="3502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El molino de viento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   Persona que hace magia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6513272"/>
                  </a:ext>
                </a:extLst>
              </a:tr>
              <a:tr h="3502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El gigante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   Parte del molino que gira con el viento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69999740"/>
                  </a:ext>
                </a:extLst>
              </a:tr>
              <a:tr h="3502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El aspa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   Máquina que usa el viento para moler el trigo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4889025"/>
                  </a:ext>
                </a:extLst>
              </a:tr>
              <a:tr h="3502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Lanza 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   Persona muy grande y muy fuerte.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06319251"/>
                  </a:ext>
                </a:extLst>
              </a:tr>
              <a:tr h="3502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El mago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800" kern="100" dirty="0">
                          <a:effectLst/>
                        </a:rPr>
                        <a:t>    Arma larga que lleva el caballero para combatir</a:t>
                      </a:r>
                      <a:endParaRPr lang="es-ES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63868087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AA5A1C6-76FE-55A8-F521-4A2164A6D8C9}"/>
              </a:ext>
            </a:extLst>
          </p:cNvPr>
          <p:cNvSpPr txBox="1"/>
          <p:nvPr/>
        </p:nvSpPr>
        <p:spPr>
          <a:xfrm>
            <a:off x="495300" y="1714500"/>
            <a:ext cx="8485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dirty="0">
                <a:solidFill>
                  <a:srgbClr val="3B2005"/>
                </a:solidFill>
                <a:effectLst/>
                <a:ea typeface="Times New Roman" panose="02020603050405020304" pitchFamily="18" charset="0"/>
              </a:rPr>
              <a:t>2. Léxico. </a:t>
            </a:r>
            <a:r>
              <a:rPr lang="es-ES" dirty="0">
                <a:solidFill>
                  <a:srgbClr val="3B2005"/>
                </a:solidFill>
                <a:ea typeface="Times New Roman" panose="02020603050405020304" pitchFamily="18" charset="0"/>
              </a:rPr>
              <a:t>Relaciona las palabras </a:t>
            </a:r>
            <a:r>
              <a:rPr lang="es-ES" dirty="0">
                <a:solidFill>
                  <a:srgbClr val="3B2005"/>
                </a:solidFill>
                <a:effectLst/>
                <a:ea typeface="Times New Roman" panose="02020603050405020304" pitchFamily="18" charset="0"/>
              </a:rPr>
              <a:t>con su definición: </a:t>
            </a:r>
            <a:endParaRPr lang="es-ES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AA648E-497C-F30B-73DD-9EE42FA55287}"/>
              </a:ext>
            </a:extLst>
          </p:cNvPr>
          <p:cNvSpPr txBox="1"/>
          <p:nvPr/>
        </p:nvSpPr>
        <p:spPr>
          <a:xfrm>
            <a:off x="495300" y="4452731"/>
            <a:ext cx="111959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 </a:t>
            </a:r>
          </a:p>
          <a:p>
            <a:r>
              <a:rPr lang="es-ES" dirty="0"/>
              <a:t>3. Léxico. Completa las frases con las siguientes palabras      </a:t>
            </a:r>
            <a:r>
              <a:rPr lang="es-ES" b="1" dirty="0"/>
              <a:t>                                                                                                                     </a:t>
            </a:r>
          </a:p>
          <a:p>
            <a:r>
              <a:rPr lang="es-ES" b="1" i="1" dirty="0"/>
              <a:t>     </a:t>
            </a:r>
            <a:r>
              <a:rPr lang="es-ES" i="1" dirty="0"/>
              <a:t>a.</a:t>
            </a:r>
            <a:r>
              <a:rPr lang="es-ES" b="1" i="1" dirty="0"/>
              <a:t> </a:t>
            </a:r>
            <a:r>
              <a:rPr lang="es-ES" i="1" dirty="0"/>
              <a:t>molinos / b. gigantes / c. aspas / d. lanza / e. mago</a:t>
            </a:r>
            <a:endParaRPr lang="es-ES" dirty="0"/>
          </a:p>
          <a:p>
            <a:pPr lvl="0"/>
            <a:r>
              <a:rPr lang="es-ES" dirty="0"/>
              <a:t>     1. Don Quijote ve _______ pero en realidad son _______ de viento.</a:t>
            </a:r>
          </a:p>
          <a:p>
            <a:pPr lvl="0"/>
            <a:r>
              <a:rPr lang="es-ES" dirty="0"/>
              <a:t>     2. Las _______ del molino giran con el viento.</a:t>
            </a:r>
          </a:p>
          <a:p>
            <a:pPr lvl="0"/>
            <a:r>
              <a:rPr lang="es-ES" dirty="0"/>
              <a:t>     3. Don Quijote ataca el molino con su _______.</a:t>
            </a:r>
          </a:p>
          <a:p>
            <a:pPr lvl="0"/>
            <a:r>
              <a:rPr lang="es-ES" dirty="0"/>
              <a:t>     4. Don Quijote cree que un _______ malvado ha transformado los gigantes en molinos.</a:t>
            </a:r>
          </a:p>
          <a:p>
            <a:pPr lvl="0"/>
            <a:r>
              <a:rPr lang="es-ES" dirty="0"/>
              <a:t>     </a:t>
            </a:r>
          </a:p>
          <a:p>
            <a:r>
              <a:rPr lang="es-ES" dirty="0"/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3 · Actividades 4 y 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CD8A11-09ED-09D4-5C8E-165488A85289}"/>
              </a:ext>
            </a:extLst>
          </p:cNvPr>
          <p:cNvSpPr txBox="1"/>
          <p:nvPr/>
        </p:nvSpPr>
        <p:spPr>
          <a:xfrm>
            <a:off x="300000" y="140000"/>
            <a:ext cx="65906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0070C0"/>
              </a:solidFill>
            </a:endParaRPr>
          </a:p>
          <a:p>
            <a:r>
              <a:rPr lang="es-ES" dirty="0"/>
              <a:t>4. Léxico. Relaciona los siguientes adjetivos con sus antónimos </a:t>
            </a:r>
          </a:p>
          <a:p>
            <a:r>
              <a:rPr lang="es-ES" dirty="0"/>
              <a:t>    1. gigante              a. bueno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2. cobarde            b. injusto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3. justa	                    c. pequeño, enano                                                                                                                         </a:t>
            </a:r>
          </a:p>
          <a:p>
            <a:r>
              <a:rPr lang="es-ES" dirty="0"/>
              <a:t>    4. malvado.          d. valiente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5. igual                    f. cortos      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6. largos                 g. desigual    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7. fiero                    h. débil           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8.  fuerte                 i. manso, tranquilo 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7832B1-004A-A7AB-0ED7-3E3D3B5CE255}"/>
              </a:ext>
            </a:extLst>
          </p:cNvPr>
          <p:cNvSpPr txBox="1"/>
          <p:nvPr/>
        </p:nvSpPr>
        <p:spPr>
          <a:xfrm>
            <a:off x="299998" y="3310099"/>
            <a:ext cx="659065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70C0"/>
                </a:solidFill>
              </a:rPr>
              <a:t> </a:t>
            </a:r>
          </a:p>
          <a:p>
            <a:r>
              <a:rPr lang="es-ES" sz="2000" dirty="0"/>
              <a:t>5</a:t>
            </a:r>
            <a:r>
              <a:rPr lang="es-ES" dirty="0"/>
              <a:t>. Léxico. Corrige las frases según el texto y con los adjetivos </a:t>
            </a:r>
          </a:p>
          <a:p>
            <a:r>
              <a:rPr lang="es-ES" dirty="0"/>
              <a:t>     anteriores </a:t>
            </a:r>
          </a:p>
          <a:p>
            <a:r>
              <a:rPr lang="es-ES" dirty="0"/>
              <a:t>    a. Don Quijote piensa que los molinos son enanos.                                                                               </a:t>
            </a:r>
          </a:p>
          <a:p>
            <a:r>
              <a:rPr lang="es-ES" dirty="0"/>
              <a:t>    b. Don Quijote es muy cobarde                                                                                                                     </a:t>
            </a:r>
          </a:p>
          <a:p>
            <a:r>
              <a:rPr lang="es-ES" dirty="0"/>
              <a:t>    c. Don Quijote cree que luchar contra los gigantes es una </a:t>
            </a:r>
          </a:p>
          <a:p>
            <a:r>
              <a:rPr lang="es-ES" dirty="0"/>
              <a:t>         batalla tranquila e igual           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d. Para Don Quijote el mago es bueno 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61F8AC-0F84-28C8-42C5-3C336C85D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656" y="0"/>
            <a:ext cx="53013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Title"/>
          <p:cNvSpPr txBox="1"/>
          <p:nvPr/>
        </p:nvSpPr>
        <p:spPr>
          <a:xfrm>
            <a:off x="300000" y="140000"/>
            <a:ext cx="0" cy="52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 fontScale="25000" lnSpcReduction="20000"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3 · Actividades 6 y 7 — Gramática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DF671C-6012-8DB5-57CA-17964B707489}"/>
              </a:ext>
            </a:extLst>
          </p:cNvPr>
          <p:cNvSpPr txBox="1"/>
          <p:nvPr/>
        </p:nvSpPr>
        <p:spPr>
          <a:xfrm>
            <a:off x="198784" y="278296"/>
            <a:ext cx="1116590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0070C0"/>
              </a:solidFill>
            </a:endParaRPr>
          </a:p>
          <a:p>
            <a:r>
              <a:rPr lang="es-ES" dirty="0"/>
              <a:t>6. Oral/ escrita. Corrige las frases de Don Quijote </a:t>
            </a:r>
          </a:p>
          <a:p>
            <a:r>
              <a:rPr lang="es-ES" dirty="0"/>
              <a:t>     a. Don Quijote ve gigantes, pero en realidad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 b. Don Quijote piensa que los gigantes mueven los brazos                                                                                                                   </a:t>
            </a:r>
          </a:p>
          <a:p>
            <a:r>
              <a:rPr lang="es-ES" dirty="0"/>
              <a:t>     c. Don Quijote quiere ser amigo de los gigantes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 d. Don Quijote derriba a un gigante                           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 e. Don Quijote culpa a Sancho de su derrota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8F6C03-8D31-4085-D0A9-F0843C6CB85F}"/>
              </a:ext>
            </a:extLst>
          </p:cNvPr>
          <p:cNvSpPr txBox="1"/>
          <p:nvPr/>
        </p:nvSpPr>
        <p:spPr>
          <a:xfrm>
            <a:off x="300000" y="2755694"/>
            <a:ext cx="1106468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>
              <a:solidFill>
                <a:srgbClr val="92D050"/>
              </a:solidFill>
            </a:endParaRPr>
          </a:p>
          <a:p>
            <a:r>
              <a:rPr lang="es-ES" dirty="0"/>
              <a:t>7. Gramática Elige </a:t>
            </a:r>
            <a:r>
              <a:rPr lang="es-ES" i="1" dirty="0"/>
              <a:t>ser</a:t>
            </a:r>
            <a:r>
              <a:rPr lang="es-ES" dirty="0"/>
              <a:t> o </a:t>
            </a:r>
            <a:r>
              <a:rPr lang="es-ES" i="1" dirty="0"/>
              <a:t>estar</a:t>
            </a:r>
            <a:r>
              <a:rPr lang="es-ES" dirty="0"/>
              <a:t> para completar las frases:</a:t>
            </a:r>
          </a:p>
          <a:p>
            <a:pPr lvl="0"/>
            <a:r>
              <a:rPr lang="es-ES" dirty="0"/>
              <a:t>    a. Los molinos de viento _______ muy grandes.</a:t>
            </a:r>
          </a:p>
          <a:p>
            <a:pPr lvl="0"/>
            <a:r>
              <a:rPr lang="es-ES" dirty="0"/>
              <a:t>    b. Don Quijote _______ muy herido después de caer.</a:t>
            </a:r>
          </a:p>
          <a:p>
            <a:pPr lvl="0"/>
            <a:r>
              <a:rPr lang="es-ES" dirty="0"/>
              <a:t>    c. Sancho _______ el escudero de don Quijote.</a:t>
            </a:r>
          </a:p>
          <a:p>
            <a:pPr lvl="0"/>
            <a:r>
              <a:rPr lang="es-ES" dirty="0"/>
              <a:t>   d. El mago _______ el enemigo de don Quijote.</a:t>
            </a:r>
          </a:p>
          <a:p>
            <a:pPr lvl="0"/>
            <a:r>
              <a:rPr lang="es-ES" dirty="0"/>
              <a:t>   e. Don Quijote _______ en el suelo después del ataque.</a:t>
            </a:r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7EC7074-BAEA-7729-4AE8-8D1993DD1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753" y="0"/>
            <a:ext cx="55018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/>
          <p:cNvSpPr txBox="1"/>
          <p:nvPr/>
        </p:nvSpPr>
        <p:spPr>
          <a:xfrm>
            <a:off x="300000" y="130000"/>
            <a:ext cx="9500000" cy="5300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rtlCol="0">
            <a:normAutofit/>
          </a:bodyPr>
          <a:lstStyle/>
          <a:p>
            <a:pPr algn="l">
              <a:spcAft>
                <a:spcPts val="100"/>
              </a:spcAft>
            </a:pPr>
            <a:r>
              <a:rPr lang="es-ES" sz="2400" b="1" dirty="0">
                <a:solidFill>
                  <a:srgbClr val="F5ECD7"/>
                </a:solidFill>
              </a:rPr>
              <a:t>Texto 3 · Actividades 8, 9 y 10 · Tarea final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CF2B7CE-1070-2A1F-9F38-BB0E8B5BF57D}"/>
              </a:ext>
            </a:extLst>
          </p:cNvPr>
          <p:cNvSpPr txBox="1"/>
          <p:nvPr/>
        </p:nvSpPr>
        <p:spPr>
          <a:xfrm>
            <a:off x="300000" y="130000"/>
            <a:ext cx="105748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70C0"/>
                </a:solidFill>
              </a:rPr>
              <a:t> </a:t>
            </a:r>
          </a:p>
          <a:p>
            <a:r>
              <a:rPr lang="es-ES" dirty="0"/>
              <a:t>8. Pon las acciones en el orden correcto y resume con tus palabras este episodio:</a:t>
            </a:r>
          </a:p>
          <a:p>
            <a:r>
              <a:rPr lang="es-ES" dirty="0"/>
              <a:t>      a. Don Quijote cae al suelo con Rocinante.                                                                                                                                      </a:t>
            </a:r>
            <a:r>
              <a:rPr lang="es-ES" dirty="0">
                <a:solidFill>
                  <a:srgbClr val="FF0000"/>
                </a:solidFill>
              </a:rPr>
              <a:t>1</a:t>
            </a:r>
            <a:r>
              <a:rPr lang="es-ES" dirty="0"/>
              <a:t>. b. Don Quijote ve los molinos de viento como gigantes                                                                                            </a:t>
            </a:r>
          </a:p>
          <a:p>
            <a:r>
              <a:rPr lang="es-ES" dirty="0"/>
              <a:t>     c. Sancho corre para ayudar a don Quijote.                                                                                                                                      </a:t>
            </a:r>
          </a:p>
          <a:p>
            <a:r>
              <a:rPr lang="es-ES" dirty="0"/>
              <a:t>     d. Don Quijote ataca el primer molino con su lanza.                                                                                                        </a:t>
            </a:r>
          </a:p>
          <a:p>
            <a:r>
              <a:rPr lang="es-ES" dirty="0"/>
              <a:t>     e. Sancho le dice que son molinos, no gigantes.                                                                                                                     </a:t>
            </a:r>
          </a:p>
          <a:p>
            <a:r>
              <a:rPr lang="es-ES" dirty="0"/>
              <a:t>     f. Don Quijote dice que un mago ha transformado los gigantes en molinos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8662E6-9A91-8D1F-A5E8-909698AB2092}"/>
              </a:ext>
            </a:extLst>
          </p:cNvPr>
          <p:cNvSpPr txBox="1"/>
          <p:nvPr/>
        </p:nvSpPr>
        <p:spPr>
          <a:xfrm>
            <a:off x="300000" y="2447125"/>
            <a:ext cx="105748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solidFill>
                <a:srgbClr val="0070C0"/>
              </a:solidFill>
            </a:endParaRPr>
          </a:p>
          <a:p>
            <a:r>
              <a:rPr lang="es-ES" dirty="0"/>
              <a:t>9. Oral/escrita. Responde a las preguntas justificando tus respuestas. </a:t>
            </a:r>
          </a:p>
          <a:p>
            <a:r>
              <a:rPr lang="es-ES" dirty="0"/>
              <a:t>     1. ¿Qué problema tiene Don Quijote? </a:t>
            </a:r>
          </a:p>
          <a:p>
            <a:r>
              <a:rPr lang="es-ES" dirty="0"/>
              <a:t>     2. ¿qué podemos aprender de este episodio? </a:t>
            </a:r>
          </a:p>
          <a:p>
            <a:r>
              <a:rPr lang="es-ES" dirty="0"/>
              <a:t>     3. ¿crees que Don quijote aprende la lección?  </a:t>
            </a:r>
          </a:p>
          <a:p>
            <a:endParaRPr lang="es-ES" b="1" dirty="0">
              <a:solidFill>
                <a:srgbClr val="0070C0"/>
              </a:solidFill>
            </a:endParaRPr>
          </a:p>
          <a:p>
            <a:r>
              <a:rPr lang="es-ES" dirty="0"/>
              <a:t>10. Tarea final. Oral.  Prepara un debate sobre el idealismo. ¿Eres idealista o </a:t>
            </a:r>
          </a:p>
          <a:p>
            <a:r>
              <a:rPr lang="es-ES" dirty="0"/>
              <a:t>        realista?  Elige una de las dos opciones y prepara razones a favor de ser </a:t>
            </a:r>
          </a:p>
          <a:p>
            <a:r>
              <a:rPr lang="es-ES" dirty="0"/>
              <a:t>        idealista/realista y razones en contra de la otra opción para exponerlas </a:t>
            </a:r>
          </a:p>
          <a:p>
            <a:r>
              <a:rPr lang="es-ES" dirty="0"/>
              <a:t>        en el debate.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E41B38-FF83-62A2-1693-F21CBCB41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626" y="0"/>
            <a:ext cx="4611757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11966</TotalTime>
  <Words>3688</Words>
  <Application>Microsoft Macintosh PowerPoint</Application>
  <PresentationFormat>Panorámica</PresentationFormat>
  <Paragraphs>315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Trouillhet</dc:creator>
  <cp:lastModifiedBy>Juan Trouillhet</cp:lastModifiedBy>
  <cp:revision>24</cp:revision>
  <dcterms:created xsi:type="dcterms:W3CDTF">2026-04-05T09:15:45Z</dcterms:created>
  <dcterms:modified xsi:type="dcterms:W3CDTF">2026-10-12T10:13:04Z</dcterms:modified>
</cp:coreProperties>
</file>