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92" r:id="rId2"/>
    <p:sldId id="279" r:id="rId3"/>
    <p:sldId id="258" r:id="rId4"/>
    <p:sldId id="259" r:id="rId5"/>
    <p:sldId id="260" r:id="rId6"/>
    <p:sldId id="261" r:id="rId7"/>
    <p:sldId id="262" r:id="rId8"/>
    <p:sldId id="263" r:id="rId9"/>
    <p:sldId id="264" r:id="rId10"/>
    <p:sldId id="280" r:id="rId11"/>
    <p:sldId id="266" r:id="rId12"/>
    <p:sldId id="267" r:id="rId13"/>
    <p:sldId id="281" r:id="rId14"/>
    <p:sldId id="282" r:id="rId15"/>
    <p:sldId id="283" r:id="rId16"/>
    <p:sldId id="271" r:id="rId17"/>
    <p:sldId id="272" r:id="rId18"/>
    <p:sldId id="285" r:id="rId19"/>
    <p:sldId id="284" r:id="rId20"/>
    <p:sldId id="286" r:id="rId21"/>
    <p:sldId id="287" r:id="rId22"/>
    <p:sldId id="288" r:id="rId23"/>
    <p:sldId id="289" r:id="rId24"/>
    <p:sldId id="290" r:id="rId25"/>
    <p:sldId id="291" r:id="rId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8"/>
    <p:restoredTop sz="94686"/>
  </p:normalViewPr>
  <p:slideViewPr>
    <p:cSldViewPr snapToGrid="0">
      <p:cViewPr varScale="1">
        <p:scale>
          <a:sx n="101" d="100"/>
          <a:sy n="101" d="100"/>
        </p:scale>
        <p:origin x="66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4F857-ABC1-FE4D-B83A-0D74D437B657}" type="datetimeFigureOut">
              <a:rPr lang="es-ES" smtClean="0"/>
              <a:t>13/8/26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86A3EE-0832-2044-8938-9EDB17F28F19}" type="slidenum">
              <a:rPr lang="es-ES" smtClean="0"/>
              <a:t>‹Nº›</a:t>
            </a:fld>
            <a:endParaRPr lang="es-ES"/>
          </a:p>
        </p:txBody>
      </p:sp>
    </p:spTree>
    <p:extLst>
      <p:ext uri="{BB962C8B-B14F-4D97-AF65-F5344CB8AC3E}">
        <p14:creationId xmlns:p14="http://schemas.microsoft.com/office/powerpoint/2010/main" val="778567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0B86A3EE-0832-2044-8938-9EDB17F28F19}" type="slidenum">
              <a:rPr lang="es-ES" smtClean="0"/>
              <a:t>6</a:t>
            </a:fld>
            <a:endParaRPr lang="es-ES"/>
          </a:p>
        </p:txBody>
      </p:sp>
    </p:spTree>
    <p:extLst>
      <p:ext uri="{BB962C8B-B14F-4D97-AF65-F5344CB8AC3E}">
        <p14:creationId xmlns:p14="http://schemas.microsoft.com/office/powerpoint/2010/main" val="3769200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8C74CB-796E-4F10-1F0B-657CB6B3866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F1F975F-085A-1F18-ED9D-724AC2FBEA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905EEA-B08F-34ED-6E69-FB727A2682CB}"/>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5" name="Marcador de pie de página 4">
            <a:extLst>
              <a:ext uri="{FF2B5EF4-FFF2-40B4-BE49-F238E27FC236}">
                <a16:creationId xmlns:a16="http://schemas.microsoft.com/office/drawing/2014/main" id="{DC6B0304-CAE9-6EF5-8456-2F67F26506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4522FB7-5ECB-23EB-4B01-E3CAFA2B9108}"/>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429158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BA4870-3B3A-893B-1193-D80FD877DA1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CD36760-CA52-CD7B-FAA3-EF7653FC470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F6F068-BCF3-86C7-2E9A-4C47D9859F7D}"/>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5" name="Marcador de pie de página 4">
            <a:extLst>
              <a:ext uri="{FF2B5EF4-FFF2-40B4-BE49-F238E27FC236}">
                <a16:creationId xmlns:a16="http://schemas.microsoft.com/office/drawing/2014/main" id="{6FA6E073-93FC-478D-E4D0-AC3F4C7B2A4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AF838C-8DD8-4F07-464E-3C55119507C7}"/>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090853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C20B5F-14A6-9CFC-9D14-502CEC9EBE4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8AA66D6-332B-15BC-3746-75A5C726CE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6C0DC60-8039-09BB-BBE8-FD974D96CFC7}"/>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5" name="Marcador de pie de página 4">
            <a:extLst>
              <a:ext uri="{FF2B5EF4-FFF2-40B4-BE49-F238E27FC236}">
                <a16:creationId xmlns:a16="http://schemas.microsoft.com/office/drawing/2014/main" id="{135A1E87-D1AC-AD9D-D150-1BF097EDD9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BF77CEC-FC5A-F343-A20A-D817CEFD7E28}"/>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776304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852434-BDE6-A2A0-FD68-5BA0105B569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B095BA-23D2-C68E-2BAE-21A73704525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270639-86AD-1A9B-B9DC-FDFC9783B06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BA58B863-EA55-2815-D2D5-544D603224A6}"/>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6" name="Marcador de pie de página 5">
            <a:extLst>
              <a:ext uri="{FF2B5EF4-FFF2-40B4-BE49-F238E27FC236}">
                <a16:creationId xmlns:a16="http://schemas.microsoft.com/office/drawing/2014/main" id="{2C8893F9-200B-2530-AD41-2D08F58EDD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0F4025-C97C-EF4F-5EC1-4BF1FBB5641E}"/>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07831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C616BD-8EB8-C66C-31CF-005DFE2F4A5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08D2C25-D10D-1ECF-AB8F-9E7E537534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02B5FB0-A5F9-D99A-8B97-FEAC3CDFFB5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83B15A4-AE2E-35A0-6A69-5383F00DCB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67A8979-AC50-58A9-AAAA-D461F2AE1C1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9FDF3DA-66EB-3540-95B2-6888376091C6}"/>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8" name="Marcador de pie de página 7">
            <a:extLst>
              <a:ext uri="{FF2B5EF4-FFF2-40B4-BE49-F238E27FC236}">
                <a16:creationId xmlns:a16="http://schemas.microsoft.com/office/drawing/2014/main" id="{8E6CE36B-D2A3-9212-C83C-7795A916004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ADB82CA-4B31-4845-99B8-93F6E9AEF40C}"/>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122685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FBF1F8-7D66-D34E-92AC-0E137C0342D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FC9B06D-4466-58C1-EDCF-FC9A0C8E4AF3}"/>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4" name="Marcador de pie de página 3">
            <a:extLst>
              <a:ext uri="{FF2B5EF4-FFF2-40B4-BE49-F238E27FC236}">
                <a16:creationId xmlns:a16="http://schemas.microsoft.com/office/drawing/2014/main" id="{AE74B4B6-90F6-8AC6-B38D-D99A8186620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CA75F37-6F5A-3065-F82C-66B1A4344143}"/>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868048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2A6B114-0D54-4F6E-B24A-49154A9DD2EB}"/>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3" name="Marcador de pie de página 2">
            <a:extLst>
              <a:ext uri="{FF2B5EF4-FFF2-40B4-BE49-F238E27FC236}">
                <a16:creationId xmlns:a16="http://schemas.microsoft.com/office/drawing/2014/main" id="{06759C07-EDFE-36A7-1C88-5ABBAD30FA0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E8C2571-E25B-D819-F78F-27E15E8E80C2}"/>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638910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66848C-525F-B275-8175-C5A847D3FEE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FEAA703-30CC-D80F-9AD3-7C18259B6A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E0CB464-1B16-0D00-5CCC-D45F43030B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5F853E7-0F6D-2EB7-EC9F-A49F7B977C5F}"/>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6" name="Marcador de pie de página 5">
            <a:extLst>
              <a:ext uri="{FF2B5EF4-FFF2-40B4-BE49-F238E27FC236}">
                <a16:creationId xmlns:a16="http://schemas.microsoft.com/office/drawing/2014/main" id="{3DC48A94-08E6-D199-6F60-3DA0CB3C192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4F7E007-7C7B-424A-8044-D69364056613}"/>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304343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751AF7-47C6-8BE2-9C3C-D40922DDFD8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25D32D2-7A83-F7E2-E7B8-CFA36E8D18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D3A07F2-EAFE-5A21-A43F-096B758591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B365EA8-5506-0BBE-D557-34C688ED8AE8}"/>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6" name="Marcador de pie de página 5">
            <a:extLst>
              <a:ext uri="{FF2B5EF4-FFF2-40B4-BE49-F238E27FC236}">
                <a16:creationId xmlns:a16="http://schemas.microsoft.com/office/drawing/2014/main" id="{1C6368F6-A27D-0487-25CC-AE261956D4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D07DE06-B8A5-E012-D204-36496941EA9E}"/>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267523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4C4699-4040-CB25-500C-C9DD0BD9D9E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498E29C-AA2C-B4FB-2479-FA092443B96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8462B1-AC7C-3F73-A5A0-195961107FFD}"/>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5" name="Marcador de pie de página 4">
            <a:extLst>
              <a:ext uri="{FF2B5EF4-FFF2-40B4-BE49-F238E27FC236}">
                <a16:creationId xmlns:a16="http://schemas.microsoft.com/office/drawing/2014/main" id="{AB19032C-26B0-3C20-EE4F-C9E202C77D0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2398CB-80D7-76AE-2D37-D9C3DD052B1B}"/>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4191116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F3F35C6-043B-A73C-BE1E-816B0D2510C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B2E9B07-6FD1-405E-B606-7259534DA9A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2D595C9-D5D5-5264-7B1D-039E4A7191AF}"/>
              </a:ext>
            </a:extLst>
          </p:cNvPr>
          <p:cNvSpPr>
            <a:spLocks noGrp="1"/>
          </p:cNvSpPr>
          <p:nvPr>
            <p:ph type="dt" sz="half" idx="10"/>
          </p:nvPr>
        </p:nvSpPr>
        <p:spPr/>
        <p:txBody>
          <a:bodyPr/>
          <a:lstStyle/>
          <a:p>
            <a:fld id="{E055FF0C-D4F0-F94A-97E0-6AB586934955}" type="datetimeFigureOut">
              <a:rPr lang="es-ES" smtClean="0"/>
              <a:t>13/8/26</a:t>
            </a:fld>
            <a:endParaRPr lang="es-ES"/>
          </a:p>
        </p:txBody>
      </p:sp>
      <p:sp>
        <p:nvSpPr>
          <p:cNvPr id="5" name="Marcador de pie de página 4">
            <a:extLst>
              <a:ext uri="{FF2B5EF4-FFF2-40B4-BE49-F238E27FC236}">
                <a16:creationId xmlns:a16="http://schemas.microsoft.com/office/drawing/2014/main" id="{1462D190-4BA8-0BD6-39B9-7BF8C1C6B5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06100B1-A457-B4A4-52B6-99182D020AD0}"/>
              </a:ext>
            </a:extLst>
          </p:cNvPr>
          <p:cNvSpPr>
            <a:spLocks noGrp="1"/>
          </p:cNvSpPr>
          <p:nvPr>
            <p:ph type="sldNum" sz="quarter" idx="12"/>
          </p:nvPr>
        </p:nvSpPr>
        <p:spPr/>
        <p:txBody>
          <a:bodyPr/>
          <a:lstStyle/>
          <a:p>
            <a:fld id="{25EB3064-60CA-D043-8B39-AC3C1BDA4620}" type="slidenum">
              <a:rPr lang="es-ES" smtClean="0"/>
              <a:t>‹Nº›</a:t>
            </a:fld>
            <a:endParaRPr lang="es-ES"/>
          </a:p>
        </p:txBody>
      </p:sp>
    </p:spTree>
    <p:extLst>
      <p:ext uri="{BB962C8B-B14F-4D97-AF65-F5344CB8AC3E}">
        <p14:creationId xmlns:p14="http://schemas.microsoft.com/office/powerpoint/2010/main" val="3563674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A5E291A-3D51-C950-F0EA-3EF5E23ED3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9891FE9-9CE2-5C77-14D0-32E2FBF2B4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7438672-ED56-FE81-74BB-F3451A2D72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55FF0C-D4F0-F94A-97E0-6AB586934955}" type="datetimeFigureOut">
              <a:rPr lang="es-ES" smtClean="0"/>
              <a:t>13/8/26</a:t>
            </a:fld>
            <a:endParaRPr lang="es-ES"/>
          </a:p>
        </p:txBody>
      </p:sp>
      <p:sp>
        <p:nvSpPr>
          <p:cNvPr id="5" name="Marcador de pie de página 4">
            <a:extLst>
              <a:ext uri="{FF2B5EF4-FFF2-40B4-BE49-F238E27FC236}">
                <a16:creationId xmlns:a16="http://schemas.microsoft.com/office/drawing/2014/main" id="{7340847E-5389-9032-BAA5-1B463FF31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69F062E0-DF9F-0CC4-3186-6178FA1BAC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EB3064-60CA-D043-8B39-AC3C1BDA4620}" type="slidenum">
              <a:rPr lang="es-ES" smtClean="0"/>
              <a:t>‹Nº›</a:t>
            </a:fld>
            <a:endParaRPr lang="es-ES"/>
          </a:p>
        </p:txBody>
      </p:sp>
    </p:spTree>
    <p:extLst>
      <p:ext uri="{BB962C8B-B14F-4D97-AF65-F5344CB8AC3E}">
        <p14:creationId xmlns:p14="http://schemas.microsoft.com/office/powerpoint/2010/main" val="364821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ftPanel">
            <a:extLst>
              <a:ext uri="{FF2B5EF4-FFF2-40B4-BE49-F238E27FC236}">
                <a16:creationId xmlns:a16="http://schemas.microsoft.com/office/drawing/2014/main" id="{66C62F28-419B-045D-EAD0-C5E21F5AA11B}"/>
              </a:ext>
            </a:extLst>
          </p:cNvPr>
          <p:cNvSpPr/>
          <p:nvPr/>
        </p:nvSpPr>
        <p:spPr>
          <a:xfrm>
            <a:off x="0" y="-60500"/>
            <a:ext cx="6914470" cy="6979000"/>
          </a:xfrm>
          <a:prstGeom prst="rect">
            <a:avLst/>
          </a:prstGeom>
          <a:solidFill>
            <a:srgbClr val="7A4E2D"/>
          </a:solidFill>
          <a:ln>
            <a:noFill/>
          </a:ln>
        </p:spPr>
        <p:txBody>
          <a:bodyPr/>
          <a:lstStyle/>
          <a:p>
            <a:endParaRPr lang="es-ES"/>
          </a:p>
        </p:txBody>
      </p:sp>
      <p:sp>
        <p:nvSpPr>
          <p:cNvPr id="4" name="AccentBar">
            <a:extLst>
              <a:ext uri="{FF2B5EF4-FFF2-40B4-BE49-F238E27FC236}">
                <a16:creationId xmlns:a16="http://schemas.microsoft.com/office/drawing/2014/main" id="{5101CF7C-2E0F-BBAC-E4ED-CC5F4AC1E9DE}"/>
              </a:ext>
            </a:extLst>
          </p:cNvPr>
          <p:cNvSpPr/>
          <p:nvPr/>
        </p:nvSpPr>
        <p:spPr>
          <a:xfrm>
            <a:off x="0" y="0"/>
            <a:ext cx="80000" cy="6858000"/>
          </a:xfrm>
          <a:prstGeom prst="rect">
            <a:avLst/>
          </a:prstGeom>
          <a:solidFill>
            <a:srgbClr val="C17F2A"/>
          </a:solidFill>
          <a:ln>
            <a:noFill/>
          </a:ln>
        </p:spPr>
        <p:txBody>
          <a:bodyPr/>
          <a:lstStyle/>
          <a:p>
            <a:endParaRPr lang="es-ES"/>
          </a:p>
        </p:txBody>
      </p:sp>
      <p:sp>
        <p:nvSpPr>
          <p:cNvPr id="5" name="TitleBox">
            <a:extLst>
              <a:ext uri="{FF2B5EF4-FFF2-40B4-BE49-F238E27FC236}">
                <a16:creationId xmlns:a16="http://schemas.microsoft.com/office/drawing/2014/main" id="{44BC2714-F340-ED93-BCD6-198BDCE5A03A}"/>
              </a:ext>
            </a:extLst>
          </p:cNvPr>
          <p:cNvSpPr txBox="1"/>
          <p:nvPr/>
        </p:nvSpPr>
        <p:spPr>
          <a:xfrm>
            <a:off x="300000" y="400000"/>
            <a:ext cx="6500000" cy="255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3</a:t>
            </a:r>
          </a:p>
          <a:p>
            <a:pPr algn="l">
              <a:spcAft>
                <a:spcPts val="200"/>
              </a:spcAft>
            </a:pPr>
            <a:r>
              <a:rPr lang="es-ES" sz="5200" b="1" dirty="0">
                <a:solidFill>
                  <a:srgbClr val="C17F2A"/>
                </a:solidFill>
              </a:rPr>
              <a:t>La libertad                    </a:t>
            </a:r>
            <a:r>
              <a:rPr lang="es-ES" sz="1800" dirty="0">
                <a:solidFill>
                  <a:srgbClr val="F5ECD7"/>
                </a:solidFill>
              </a:rPr>
              <a:t>Nivel Intermedio </a:t>
            </a:r>
            <a:r>
              <a:rPr lang="es-ES" dirty="0">
                <a:solidFill>
                  <a:srgbClr val="F5ECD7"/>
                </a:solidFill>
              </a:rPr>
              <a:t> </a:t>
            </a:r>
            <a:endParaRPr lang="es-ES" sz="1800" dirty="0">
              <a:solidFill>
                <a:srgbClr val="F5ECD7"/>
              </a:solidFill>
            </a:endParaRPr>
          </a:p>
        </p:txBody>
      </p:sp>
      <p:sp>
        <p:nvSpPr>
          <p:cNvPr id="6" name="Label0">
            <a:extLst>
              <a:ext uri="{FF2B5EF4-FFF2-40B4-BE49-F238E27FC236}">
                <a16:creationId xmlns:a16="http://schemas.microsoft.com/office/drawing/2014/main" id="{35240DA8-9D54-E6AC-D502-B110DFDEA635}"/>
              </a:ext>
            </a:extLst>
          </p:cNvPr>
          <p:cNvSpPr/>
          <p:nvPr/>
        </p:nvSpPr>
        <p:spPr>
          <a:xfrm>
            <a:off x="300000" y="3100000"/>
            <a:ext cx="160000" cy="900000"/>
          </a:xfrm>
          <a:prstGeom prst="rect">
            <a:avLst/>
          </a:prstGeom>
          <a:solidFill>
            <a:srgbClr val="8B1A1A"/>
          </a:solidFill>
          <a:ln>
            <a:noFill/>
          </a:ln>
        </p:spPr>
        <p:txBody>
          <a:bodyPr/>
          <a:lstStyle/>
          <a:p>
            <a:endParaRPr lang="es-ES"/>
          </a:p>
        </p:txBody>
      </p:sp>
      <p:sp>
        <p:nvSpPr>
          <p:cNvPr id="7" name="ItemBg0">
            <a:extLst>
              <a:ext uri="{FF2B5EF4-FFF2-40B4-BE49-F238E27FC236}">
                <a16:creationId xmlns:a16="http://schemas.microsoft.com/office/drawing/2014/main" id="{C583A507-E3AA-E0CD-069B-D12A2CF578DD}"/>
              </a:ext>
            </a:extLst>
          </p:cNvPr>
          <p:cNvSpPr/>
          <p:nvPr/>
        </p:nvSpPr>
        <p:spPr>
          <a:xfrm>
            <a:off x="480000" y="3100000"/>
            <a:ext cx="6300000" cy="900000"/>
          </a:xfrm>
          <a:prstGeom prst="rect">
            <a:avLst/>
          </a:prstGeom>
          <a:solidFill>
            <a:srgbClr val="6B3D1A"/>
          </a:solidFill>
          <a:ln>
            <a:noFill/>
          </a:ln>
        </p:spPr>
        <p:txBody>
          <a:bodyPr/>
          <a:lstStyle/>
          <a:p>
            <a:endParaRPr lang="es-ES"/>
          </a:p>
        </p:txBody>
      </p:sp>
      <p:sp>
        <p:nvSpPr>
          <p:cNvPr id="8" name="ItemText0">
            <a:extLst>
              <a:ext uri="{FF2B5EF4-FFF2-40B4-BE49-F238E27FC236}">
                <a16:creationId xmlns:a16="http://schemas.microsoft.com/office/drawing/2014/main" id="{1FAE61B2-3AF1-F59D-1D6C-E361DBBD1DAC}"/>
              </a:ext>
            </a:extLst>
          </p:cNvPr>
          <p:cNvSpPr txBox="1"/>
          <p:nvPr/>
        </p:nvSpPr>
        <p:spPr>
          <a:xfrm>
            <a:off x="460000" y="295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La historia de Marcela </a:t>
            </a:r>
          </a:p>
          <a:p>
            <a:r>
              <a:rPr lang="es-ES" sz="1300" dirty="0">
                <a:solidFill>
                  <a:srgbClr val="C9B89A"/>
                </a:solidFill>
              </a:rPr>
              <a:t>Gramática: Verbos con preposición </a:t>
            </a:r>
          </a:p>
        </p:txBody>
      </p:sp>
      <p:sp>
        <p:nvSpPr>
          <p:cNvPr id="9" name="Label1">
            <a:extLst>
              <a:ext uri="{FF2B5EF4-FFF2-40B4-BE49-F238E27FC236}">
                <a16:creationId xmlns:a16="http://schemas.microsoft.com/office/drawing/2014/main" id="{49BA2462-068D-970E-E298-B8A96BF0E9E9}"/>
              </a:ext>
            </a:extLst>
          </p:cNvPr>
          <p:cNvSpPr/>
          <p:nvPr/>
        </p:nvSpPr>
        <p:spPr>
          <a:xfrm>
            <a:off x="300000" y="4200000"/>
            <a:ext cx="160000" cy="900000"/>
          </a:xfrm>
          <a:prstGeom prst="rect">
            <a:avLst/>
          </a:prstGeom>
          <a:solidFill>
            <a:srgbClr val="1A5C78"/>
          </a:solidFill>
          <a:ln>
            <a:noFill/>
          </a:ln>
        </p:spPr>
        <p:txBody>
          <a:bodyPr/>
          <a:lstStyle/>
          <a:p>
            <a:endParaRPr lang="es-ES"/>
          </a:p>
        </p:txBody>
      </p:sp>
      <p:sp>
        <p:nvSpPr>
          <p:cNvPr id="10" name="ItemBg1">
            <a:extLst>
              <a:ext uri="{FF2B5EF4-FFF2-40B4-BE49-F238E27FC236}">
                <a16:creationId xmlns:a16="http://schemas.microsoft.com/office/drawing/2014/main" id="{984C8197-6723-E02F-DA26-C53F26FA1E41}"/>
              </a:ext>
            </a:extLst>
          </p:cNvPr>
          <p:cNvSpPr/>
          <p:nvPr/>
        </p:nvSpPr>
        <p:spPr>
          <a:xfrm>
            <a:off x="480000" y="4200000"/>
            <a:ext cx="6300000" cy="900000"/>
          </a:xfrm>
          <a:prstGeom prst="rect">
            <a:avLst/>
          </a:prstGeom>
          <a:solidFill>
            <a:srgbClr val="5C3012"/>
          </a:solidFill>
          <a:ln>
            <a:noFill/>
          </a:ln>
        </p:spPr>
        <p:txBody>
          <a:bodyPr/>
          <a:lstStyle/>
          <a:p>
            <a:endParaRPr lang="es-ES"/>
          </a:p>
        </p:txBody>
      </p:sp>
      <p:sp>
        <p:nvSpPr>
          <p:cNvPr id="11" name="ItemText1">
            <a:extLst>
              <a:ext uri="{FF2B5EF4-FFF2-40B4-BE49-F238E27FC236}">
                <a16:creationId xmlns:a16="http://schemas.microsoft.com/office/drawing/2014/main" id="{1DA69B65-64D3-3C8F-9FA6-D3256D905591}"/>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El discurso de Marcela </a:t>
            </a:r>
          </a:p>
          <a:p>
            <a:pPr algn="l"/>
            <a:r>
              <a:rPr lang="es-ES" sz="1300" dirty="0">
                <a:solidFill>
                  <a:srgbClr val="C9B89A"/>
                </a:solidFill>
              </a:rPr>
              <a:t>Gramática:  Conectores</a:t>
            </a:r>
          </a:p>
        </p:txBody>
      </p:sp>
      <p:sp>
        <p:nvSpPr>
          <p:cNvPr id="12" name="Label2">
            <a:extLst>
              <a:ext uri="{FF2B5EF4-FFF2-40B4-BE49-F238E27FC236}">
                <a16:creationId xmlns:a16="http://schemas.microsoft.com/office/drawing/2014/main" id="{FB353CB2-F299-224E-2D0A-8CCC4EE082FF}"/>
              </a:ext>
            </a:extLst>
          </p:cNvPr>
          <p:cNvSpPr/>
          <p:nvPr/>
        </p:nvSpPr>
        <p:spPr>
          <a:xfrm>
            <a:off x="300000" y="5300000"/>
            <a:ext cx="160000" cy="900000"/>
          </a:xfrm>
          <a:prstGeom prst="rect">
            <a:avLst/>
          </a:prstGeom>
          <a:solidFill>
            <a:srgbClr val="2A6B2A"/>
          </a:solidFill>
          <a:ln>
            <a:noFill/>
          </a:ln>
        </p:spPr>
        <p:txBody>
          <a:bodyPr/>
          <a:lstStyle/>
          <a:p>
            <a:endParaRPr lang="es-ES"/>
          </a:p>
        </p:txBody>
      </p:sp>
      <p:sp>
        <p:nvSpPr>
          <p:cNvPr id="13" name="ItemBg2">
            <a:extLst>
              <a:ext uri="{FF2B5EF4-FFF2-40B4-BE49-F238E27FC236}">
                <a16:creationId xmlns:a16="http://schemas.microsoft.com/office/drawing/2014/main" id="{A0056901-7A6C-7732-FAD6-190BF25000EB}"/>
              </a:ext>
            </a:extLst>
          </p:cNvPr>
          <p:cNvSpPr/>
          <p:nvPr/>
        </p:nvSpPr>
        <p:spPr>
          <a:xfrm>
            <a:off x="480000" y="5300000"/>
            <a:ext cx="6300000" cy="900000"/>
          </a:xfrm>
          <a:prstGeom prst="rect">
            <a:avLst/>
          </a:prstGeom>
          <a:solidFill>
            <a:srgbClr val="6B3D1A"/>
          </a:solidFill>
          <a:ln>
            <a:noFill/>
          </a:ln>
        </p:spPr>
        <p:txBody>
          <a:bodyPr/>
          <a:lstStyle/>
          <a:p>
            <a:endParaRPr lang="es-ES"/>
          </a:p>
        </p:txBody>
      </p:sp>
      <p:sp>
        <p:nvSpPr>
          <p:cNvPr id="14" name="ItemText2">
            <a:extLst>
              <a:ext uri="{FF2B5EF4-FFF2-40B4-BE49-F238E27FC236}">
                <a16:creationId xmlns:a16="http://schemas.microsoft.com/office/drawing/2014/main" id="{33B5AEEE-7EDD-7AB2-64AC-ADA89ACBBA91}"/>
              </a:ext>
            </a:extLst>
          </p:cNvPr>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La historia del cautivo</a:t>
            </a:r>
          </a:p>
          <a:p>
            <a:pPr algn="l"/>
            <a:r>
              <a:rPr lang="es-ES" sz="1300" dirty="0">
                <a:solidFill>
                  <a:srgbClr val="C9B89A"/>
                </a:solidFill>
              </a:rPr>
              <a:t>Gramática:  relativos y pasados</a:t>
            </a:r>
          </a:p>
          <a:p>
            <a:pPr algn="l"/>
            <a:endParaRPr lang="es-ES" sz="1300" dirty="0">
              <a:solidFill>
                <a:srgbClr val="C9B89A"/>
              </a:solidFill>
            </a:endParaRPr>
          </a:p>
        </p:txBody>
      </p:sp>
      <p:pic>
        <p:nvPicPr>
          <p:cNvPr id="15" name="Imagen 14">
            <a:extLst>
              <a:ext uri="{FF2B5EF4-FFF2-40B4-BE49-F238E27FC236}">
                <a16:creationId xmlns:a16="http://schemas.microsoft.com/office/drawing/2014/main" id="{35A1DD4F-A8CE-FCA7-9B92-B675286512AB}"/>
              </a:ext>
            </a:extLst>
          </p:cNvPr>
          <p:cNvPicPr>
            <a:picLocks noChangeAspect="1"/>
          </p:cNvPicPr>
          <p:nvPr/>
        </p:nvPicPr>
        <p:blipFill>
          <a:blip r:embed="rId2"/>
          <a:stretch>
            <a:fillRect/>
          </a:stretch>
        </p:blipFill>
        <p:spPr>
          <a:xfrm>
            <a:off x="6914470" y="-60500"/>
            <a:ext cx="5277530" cy="6918500"/>
          </a:xfrm>
          <a:prstGeom prst="rect">
            <a:avLst/>
          </a:prstGeom>
        </p:spPr>
      </p:pic>
    </p:spTree>
    <p:extLst>
      <p:ext uri="{BB962C8B-B14F-4D97-AF65-F5344CB8AC3E}">
        <p14:creationId xmlns:p14="http://schemas.microsoft.com/office/powerpoint/2010/main" val="2819912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62CFFFE-0409-B919-E1CA-C759CA1EB7BD}"/>
              </a:ext>
            </a:extLst>
          </p:cNvPr>
          <p:cNvSpPr txBox="1"/>
          <p:nvPr/>
        </p:nvSpPr>
        <p:spPr>
          <a:xfrm>
            <a:off x="355600" y="1092200"/>
            <a:ext cx="11595100" cy="5355312"/>
          </a:xfrm>
          <a:prstGeom prst="rect">
            <a:avLst/>
          </a:prstGeom>
          <a:noFill/>
        </p:spPr>
        <p:txBody>
          <a:bodyPr wrap="square" rtlCol="0">
            <a:spAutoFit/>
          </a:bodyPr>
          <a:lstStyle/>
          <a:p>
            <a:r>
              <a:rPr lang="es-ES_tradnl" dirty="0"/>
              <a:t>	La libertad es probablemente el tema que más preocupa a Cervantes y que mejor define a sus personajes y a la realidad que aparece en sus obras. Así es principalmente en Don Quijote de la Mancha, cuyo protagonista no solo está libre de cargas y antecedentes familiares, sino que también, se libera de las sociales al hacerse caballero andante y buscar aventuras libremente. Además, su locura le da la libertad de decir y actuar con total libertad y sin que las posibles consecuencias limiten sus acciones o sus discursos. </a:t>
            </a:r>
            <a:endParaRPr lang="es-ES" dirty="0"/>
          </a:p>
          <a:p>
            <a:r>
              <a:rPr lang="es-ES_tradnl" dirty="0"/>
              <a:t>	Contra las rígidas estructuras sociales del siglo XVII y el determinismo de la sangre, pues el que nace noble será noble y si no lo eres no podías ser otra cosa. Don Quijote defiende que “cada uno es hijo de sus obras”, que la libertad individual se puede conquistar y que no es un hombre más que otro por su nacimiento, sino por lo que hace. </a:t>
            </a:r>
            <a:r>
              <a:rPr lang="es-ES" dirty="0"/>
              <a:t>Defiende, en definitiva, la libertad individual por encima de todo, incluso contra la autoridad o el mismísimo Rey, al liberar a los galeotes.</a:t>
            </a:r>
          </a:p>
          <a:p>
            <a:r>
              <a:rPr lang="es-ES" dirty="0"/>
              <a:t>	Otros personajes también reivindican su propia libertad, como Marcela, que subraya que nació libre y defiende ser libre para elegir su vida. Otros luchan por alcanzar la libertad al estar presos, como en la historia del cautivo. Pues como le aclara Don Quijote a San Sancho en un famoso pasaje, la libertad es uno de los más principales dones que poseen los hombres, un tesoro inigualable y perder la libertad el mayor mal que un hombre puede sufrir. </a:t>
            </a:r>
          </a:p>
          <a:p>
            <a:r>
              <a:rPr lang="es-ES" dirty="0"/>
              <a:t>¿Pero cuál es nuestra idea de libertad, somos realmente libres, y nuestra idea de libertad es igual que la que había en el siglo XVII? La respuesta la tenemos en estos pasajes del Quijote. </a:t>
            </a:r>
          </a:p>
          <a:p>
            <a:r>
              <a:rPr lang="es-ES_tradnl" dirty="0"/>
              <a:t> </a:t>
            </a:r>
            <a:endParaRPr lang="es-ES" dirty="0"/>
          </a:p>
          <a:p>
            <a:endParaRPr lang="es-ES" dirty="0"/>
          </a:p>
        </p:txBody>
      </p:sp>
      <p:sp>
        <p:nvSpPr>
          <p:cNvPr id="3" name="CuadroTexto 2">
            <a:extLst>
              <a:ext uri="{FF2B5EF4-FFF2-40B4-BE49-F238E27FC236}">
                <a16:creationId xmlns:a16="http://schemas.microsoft.com/office/drawing/2014/main" id="{15E344A4-0405-DD3A-EF7B-E3D7621CF3ED}"/>
              </a:ext>
            </a:extLst>
          </p:cNvPr>
          <p:cNvSpPr txBox="1"/>
          <p:nvPr/>
        </p:nvSpPr>
        <p:spPr>
          <a:xfrm>
            <a:off x="622300" y="279400"/>
            <a:ext cx="6261100" cy="738664"/>
          </a:xfrm>
          <a:prstGeom prst="rect">
            <a:avLst/>
          </a:prstGeom>
          <a:noFill/>
        </p:spPr>
        <p:txBody>
          <a:bodyPr wrap="square" rtlCol="0">
            <a:spAutoFit/>
          </a:bodyPr>
          <a:lstStyle/>
          <a:p>
            <a:r>
              <a:rPr lang="es-ES" sz="2400" dirty="0"/>
              <a:t>Tema 3 — La libertad </a:t>
            </a:r>
          </a:p>
          <a:p>
            <a:endParaRPr lang="es-ES" dirty="0"/>
          </a:p>
        </p:txBody>
      </p:sp>
    </p:spTree>
    <p:extLst>
      <p:ext uri="{BB962C8B-B14F-4D97-AF65-F5344CB8AC3E}">
        <p14:creationId xmlns:p14="http://schemas.microsoft.com/office/powerpoint/2010/main" val="1351576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6D676B2-6B5A-3FFA-4E31-C1FFE235EFCB}"/>
              </a:ext>
            </a:extLst>
          </p:cNvPr>
          <p:cNvPicPr>
            <a:picLocks noChangeAspect="1"/>
          </p:cNvPicPr>
          <p:nvPr/>
        </p:nvPicPr>
        <p:blipFill>
          <a:blip r:embed="rId2"/>
          <a:srcRect l="5884" r="-1" b="-1"/>
          <a:stretch>
            <a:fillRect/>
          </a:stretch>
        </p:blipFill>
        <p:spPr>
          <a:xfrm>
            <a:off x="1" y="10"/>
            <a:ext cx="7528563"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4A46D598-CF4F-916E-52DA-DD13E35F1569}"/>
              </a:ext>
            </a:extLst>
          </p:cNvPr>
          <p:cNvSpPr>
            <a:spLocks noGrp="1"/>
          </p:cNvSpPr>
          <p:nvPr>
            <p:ph type="title"/>
          </p:nvPr>
        </p:nvSpPr>
        <p:spPr>
          <a:xfrm>
            <a:off x="6845301" y="0"/>
            <a:ext cx="5346700" cy="1028700"/>
          </a:xfrm>
        </p:spPr>
        <p:txBody>
          <a:bodyPr>
            <a:normAutofit/>
          </a:bodyPr>
          <a:lstStyle/>
          <a:p>
            <a:r>
              <a:rPr lang="es-ES" sz="2000" dirty="0"/>
              <a:t>Texto 1 Intermedio </a:t>
            </a:r>
            <a:br>
              <a:rPr lang="es-ES" sz="2000" dirty="0"/>
            </a:br>
            <a:r>
              <a:rPr lang="es-ES" sz="2000" dirty="0"/>
              <a:t>Antes de leer </a:t>
            </a:r>
          </a:p>
        </p:txBody>
      </p:sp>
      <p:sp>
        <p:nvSpPr>
          <p:cNvPr id="3" name="Marcador de contenido 2">
            <a:extLst>
              <a:ext uri="{FF2B5EF4-FFF2-40B4-BE49-F238E27FC236}">
                <a16:creationId xmlns:a16="http://schemas.microsoft.com/office/drawing/2014/main" id="{6E1B4AA0-6A08-61B2-B172-111659509F0E}"/>
              </a:ext>
            </a:extLst>
          </p:cNvPr>
          <p:cNvSpPr>
            <a:spLocks noGrp="1"/>
          </p:cNvSpPr>
          <p:nvPr>
            <p:ph idx="1"/>
          </p:nvPr>
        </p:nvSpPr>
        <p:spPr>
          <a:xfrm>
            <a:off x="7531610" y="1562100"/>
            <a:ext cx="4529761" cy="4614863"/>
          </a:xfrm>
        </p:spPr>
        <p:txBody>
          <a:bodyPr>
            <a:normAutofit/>
          </a:bodyPr>
          <a:lstStyle/>
          <a:p>
            <a:pPr marL="0" indent="0">
              <a:buNone/>
            </a:pPr>
            <a:r>
              <a:rPr lang="es-ES" sz="2000" dirty="0"/>
              <a:t>Oral </a:t>
            </a:r>
          </a:p>
          <a:p>
            <a:pPr marL="457200" indent="-457200">
              <a:buAutoNum type="arabicPeriod"/>
            </a:pPr>
            <a:r>
              <a:rPr lang="es-ES" sz="2000" dirty="0"/>
              <a:t>¿Conoces historias de amor que acaban mal? </a:t>
            </a:r>
          </a:p>
          <a:p>
            <a:pPr marL="457200" indent="-457200">
              <a:buAutoNum type="arabicPeriod"/>
            </a:pPr>
            <a:r>
              <a:rPr lang="es-ES" sz="2000" dirty="0"/>
              <a:t>¿Por qué razones acaba mal normalmente una historia de amor?</a:t>
            </a:r>
          </a:p>
          <a:p>
            <a:pPr marL="457200" indent="-457200">
              <a:buAutoNum type="arabicPeriod"/>
            </a:pPr>
            <a:r>
              <a:rPr lang="es-ES" sz="2000" dirty="0"/>
              <a:t>¿Piensas que la historia de amor entre Marcela y Grisostomo que vamos a ver acaba bien o mal?</a:t>
            </a:r>
          </a:p>
          <a:p>
            <a:pPr marL="457200" indent="-457200">
              <a:buAutoNum type="arabicPeriod"/>
            </a:pPr>
            <a:r>
              <a:rPr lang="es-ES" sz="2000" dirty="0"/>
              <a:t>¿Qué importancia tiene la libertad en el amor? </a:t>
            </a:r>
          </a:p>
          <a:p>
            <a:pPr marL="457200" indent="-457200">
              <a:buAutoNum type="arabicPeriod"/>
            </a:pPr>
            <a:r>
              <a:rPr lang="es-ES" sz="2000" dirty="0"/>
              <a:t>¿Crees que los hombres las mujeres han sido siempre libres en el amor?</a:t>
            </a:r>
          </a:p>
        </p:txBody>
      </p:sp>
    </p:spTree>
    <p:extLst>
      <p:ext uri="{BB962C8B-B14F-4D97-AF65-F5344CB8AC3E}">
        <p14:creationId xmlns:p14="http://schemas.microsoft.com/office/powerpoint/2010/main" val="3327141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4819063-B980-E819-C21F-5652C5AFAC90}"/>
              </a:ext>
            </a:extLst>
          </p:cNvPr>
          <p:cNvSpPr>
            <a:spLocks noGrp="1"/>
          </p:cNvSpPr>
          <p:nvPr>
            <p:ph type="title"/>
          </p:nvPr>
        </p:nvSpPr>
        <p:spPr>
          <a:xfrm>
            <a:off x="682171" y="188686"/>
            <a:ext cx="6156618" cy="535213"/>
          </a:xfrm>
        </p:spPr>
        <p:txBody>
          <a:bodyPr>
            <a:normAutofit/>
          </a:bodyPr>
          <a:lstStyle/>
          <a:p>
            <a:r>
              <a:rPr lang="es-ES" sz="2000" dirty="0"/>
              <a:t>La libertad, texto 1</a:t>
            </a:r>
          </a:p>
        </p:txBody>
      </p:sp>
      <p:sp>
        <p:nvSpPr>
          <p:cNvPr id="3" name="Marcador de contenido 2">
            <a:extLst>
              <a:ext uri="{FF2B5EF4-FFF2-40B4-BE49-F238E27FC236}">
                <a16:creationId xmlns:a16="http://schemas.microsoft.com/office/drawing/2014/main" id="{76584EFD-3267-3DCE-DE73-634D217DA982}"/>
              </a:ext>
            </a:extLst>
          </p:cNvPr>
          <p:cNvSpPr>
            <a:spLocks noGrp="1"/>
          </p:cNvSpPr>
          <p:nvPr>
            <p:ph idx="1"/>
          </p:nvPr>
        </p:nvSpPr>
        <p:spPr>
          <a:xfrm>
            <a:off x="420914" y="1204686"/>
            <a:ext cx="6417876" cy="4929415"/>
          </a:xfrm>
        </p:spPr>
        <p:txBody>
          <a:bodyPr>
            <a:normAutofit/>
          </a:bodyPr>
          <a:lstStyle/>
          <a:p>
            <a:pPr marL="0" indent="0">
              <a:buNone/>
            </a:pPr>
            <a:r>
              <a:rPr lang="es-ES" sz="1700" dirty="0"/>
              <a:t>	</a:t>
            </a:r>
            <a:r>
              <a:rPr lang="es-ES" sz="2000" dirty="0"/>
              <a:t>Don Quijote y Sancho se encuentran con unos cabreros, quienes les cuentan la historia de un joven pastor llamado Crisóstomo, que acaba de morir de amor. Marcela es una joven de extraordinaria belleza, huérfana de padre y madre, criada por un tío cura, que no quería casarla sin su consentimiento. Siendo muy hermosa y rica, muchos hombres la pretendían, pero ella, rechazando el matrimonio, decidió vestirse de pastora y vivir libremente en el campo, rodeada de la naturaleza. Su belleza despertó una pasión obsesiva en muchos jóvenes, que también se hicieron pastores para poder estar cerca de ella, entre ellos </a:t>
            </a:r>
            <a:r>
              <a:rPr lang="es-ES" sz="2000" dirty="0" err="1"/>
              <a:t>Grisóstomo</a:t>
            </a:r>
            <a:r>
              <a:rPr lang="es-ES" sz="2000" dirty="0"/>
              <a:t>, quien murió consumido por el amor no correspondido que sentía por ella. Sus amigos culpan a Marcela de su muerte por no devolverle el amor.</a:t>
            </a:r>
          </a:p>
          <a:p>
            <a:endParaRPr lang="es-ES" sz="1700" dirty="0"/>
          </a:p>
        </p:txBody>
      </p:sp>
      <p:pic>
        <p:nvPicPr>
          <p:cNvPr id="5" name="Imagen 4">
            <a:extLst>
              <a:ext uri="{FF2B5EF4-FFF2-40B4-BE49-F238E27FC236}">
                <a16:creationId xmlns:a16="http://schemas.microsoft.com/office/drawing/2014/main" id="{D5FD1AF2-9A99-DB34-0A76-78587D53E52F}"/>
              </a:ext>
            </a:extLst>
          </p:cNvPr>
          <p:cNvPicPr>
            <a:picLocks noChangeAspect="1"/>
          </p:cNvPicPr>
          <p:nvPr/>
        </p:nvPicPr>
        <p:blipFill>
          <a:blip r:embed="rId2"/>
          <a:srcRect t="6015" b="1951"/>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2946043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59AA2D-1CA0-D027-6F6D-4AEE8355DB0E}"/>
              </a:ext>
            </a:extLst>
          </p:cNvPr>
          <p:cNvSpPr>
            <a:spLocks noGrp="1"/>
          </p:cNvSpPr>
          <p:nvPr>
            <p:ph type="title"/>
          </p:nvPr>
        </p:nvSpPr>
        <p:spPr>
          <a:xfrm>
            <a:off x="838200" y="146034"/>
            <a:ext cx="10515600" cy="478080"/>
          </a:xfrm>
        </p:spPr>
        <p:txBody>
          <a:bodyPr>
            <a:noAutofit/>
          </a:bodyPr>
          <a:lstStyle/>
          <a:p>
            <a:r>
              <a:rPr lang="es-ES" sz="2000" dirty="0">
                <a:solidFill>
                  <a:srgbClr val="8B1A1A"/>
                </a:solidFill>
              </a:rPr>
              <a:t>Oral </a:t>
            </a:r>
            <a:br>
              <a:rPr lang="es-ES" sz="2000" b="1" dirty="0"/>
            </a:br>
            <a:r>
              <a:rPr lang="es-ES" sz="2000" b="1" dirty="0"/>
              <a:t>1. Une cada palabra con su definición </a:t>
            </a:r>
          </a:p>
        </p:txBody>
      </p:sp>
      <p:graphicFrame>
        <p:nvGraphicFramePr>
          <p:cNvPr id="4" name="Marcador de contenido 3">
            <a:extLst>
              <a:ext uri="{FF2B5EF4-FFF2-40B4-BE49-F238E27FC236}">
                <a16:creationId xmlns:a16="http://schemas.microsoft.com/office/drawing/2014/main" id="{CF09EEB9-DB2C-18C7-46C2-FD5BD9F63387}"/>
              </a:ext>
            </a:extLst>
          </p:cNvPr>
          <p:cNvGraphicFramePr>
            <a:graphicFrameLocks noGrp="1"/>
          </p:cNvGraphicFramePr>
          <p:nvPr>
            <p:ph idx="1"/>
            <p:extLst>
              <p:ext uri="{D42A27DB-BD31-4B8C-83A1-F6EECF244321}">
                <p14:modId xmlns:p14="http://schemas.microsoft.com/office/powerpoint/2010/main" val="1912351837"/>
              </p:ext>
            </p:extLst>
          </p:nvPr>
        </p:nvGraphicFramePr>
        <p:xfrm>
          <a:off x="826718" y="725714"/>
          <a:ext cx="8135037" cy="3672117"/>
        </p:xfrm>
        <a:graphic>
          <a:graphicData uri="http://schemas.openxmlformats.org/drawingml/2006/table">
            <a:tbl>
              <a:tblPr firstRow="1" firstCol="1" bandRow="1">
                <a:tableStyleId>{5C22544A-7EE6-4342-B048-85BDC9FD1C3A}</a:tableStyleId>
              </a:tblPr>
              <a:tblGrid>
                <a:gridCol w="2711534">
                  <a:extLst>
                    <a:ext uri="{9D8B030D-6E8A-4147-A177-3AD203B41FA5}">
                      <a16:colId xmlns:a16="http://schemas.microsoft.com/office/drawing/2014/main" val="470382502"/>
                    </a:ext>
                  </a:extLst>
                </a:gridCol>
                <a:gridCol w="5423503">
                  <a:extLst>
                    <a:ext uri="{9D8B030D-6E8A-4147-A177-3AD203B41FA5}">
                      <a16:colId xmlns:a16="http://schemas.microsoft.com/office/drawing/2014/main" val="3100063838"/>
                    </a:ext>
                  </a:extLst>
                </a:gridCol>
              </a:tblGrid>
              <a:tr h="408013">
                <a:tc>
                  <a:txBody>
                    <a:bodyPr/>
                    <a:lstStyle/>
                    <a:p>
                      <a:pPr>
                        <a:buNone/>
                      </a:pPr>
                      <a:r>
                        <a:rPr lang="es-ES" sz="2000" kern="100" dirty="0">
                          <a:effectLst/>
                        </a:rPr>
                        <a:t>Palabra</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dirty="0">
                          <a:effectLst/>
                        </a:rPr>
                        <a:t>Definición</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741453107"/>
                  </a:ext>
                </a:extLst>
              </a:tr>
              <a:tr h="408013">
                <a:tc>
                  <a:txBody>
                    <a:bodyPr/>
                    <a:lstStyle/>
                    <a:p>
                      <a:pPr>
                        <a:buNone/>
                      </a:pPr>
                      <a:r>
                        <a:rPr lang="es-ES" sz="2000" kern="100" dirty="0">
                          <a:effectLst/>
                        </a:rPr>
                        <a:t>1. obsesión</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dirty="0">
                          <a:effectLst/>
                        </a:rPr>
                        <a:t>a. persona que cuida cabras</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754822569"/>
                  </a:ext>
                </a:extLst>
              </a:tr>
              <a:tr h="408013">
                <a:tc>
                  <a:txBody>
                    <a:bodyPr/>
                    <a:lstStyle/>
                    <a:p>
                      <a:pPr>
                        <a:buNone/>
                      </a:pPr>
                      <a:r>
                        <a:rPr lang="es-ES" sz="2000" kern="100" dirty="0">
                          <a:effectLst/>
                        </a:rPr>
                        <a:t>2. corresponder</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b. pensar constantemente en algo o alguien</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193362075"/>
                  </a:ext>
                </a:extLst>
              </a:tr>
              <a:tr h="408013">
                <a:tc>
                  <a:txBody>
                    <a:bodyPr/>
                    <a:lstStyle/>
                    <a:p>
                      <a:pPr>
                        <a:buNone/>
                      </a:pPr>
                      <a:r>
                        <a:rPr lang="es-ES" sz="2000" kern="100">
                          <a:effectLst/>
                        </a:rPr>
                        <a:t>3. cabrero</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c. devolver un sentimiento a alguien</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960201358"/>
                  </a:ext>
                </a:extLst>
              </a:tr>
              <a:tr h="408013">
                <a:tc>
                  <a:txBody>
                    <a:bodyPr/>
                    <a:lstStyle/>
                    <a:p>
                      <a:pPr>
                        <a:buNone/>
                      </a:pPr>
                      <a:r>
                        <a:rPr lang="es-ES" sz="2000" kern="100">
                          <a:effectLst/>
                        </a:rPr>
                        <a:t>4. rechazar</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d. persona que ha perdido a uno o los padres</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940771779"/>
                  </a:ext>
                </a:extLst>
              </a:tr>
              <a:tr h="408013">
                <a:tc>
                  <a:txBody>
                    <a:bodyPr/>
                    <a:lstStyle/>
                    <a:p>
                      <a:pPr>
                        <a:buNone/>
                      </a:pPr>
                      <a:r>
                        <a:rPr lang="es-ES" sz="2000" kern="100">
                          <a:effectLst/>
                        </a:rPr>
                        <a:t>5. huérfano-a</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e. no aceptar algo que te ofrecen</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388703498"/>
                  </a:ext>
                </a:extLst>
              </a:tr>
              <a:tr h="408013">
                <a:tc>
                  <a:txBody>
                    <a:bodyPr/>
                    <a:lstStyle/>
                    <a:p>
                      <a:pPr>
                        <a:buNone/>
                      </a:pPr>
                      <a:r>
                        <a:rPr lang="es-ES" sz="2000" kern="100">
                          <a:effectLst/>
                        </a:rPr>
                        <a:t>6. criar </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f. dar permiso o aceptar</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3210700297"/>
                  </a:ext>
                </a:extLst>
              </a:tr>
              <a:tr h="408013">
                <a:tc>
                  <a:txBody>
                    <a:bodyPr/>
                    <a:lstStyle/>
                    <a:p>
                      <a:pPr>
                        <a:buNone/>
                      </a:pPr>
                      <a:r>
                        <a:rPr lang="es-ES" sz="2000" kern="100">
                          <a:effectLst/>
                        </a:rPr>
                        <a:t>7. consentimiento</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a:effectLst/>
                        </a:rPr>
                        <a:t>g. gastar, agotar y desesperar </a:t>
                      </a:r>
                      <a:endParaRPr lang="es-ES" sz="2000" kern="10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2157581384"/>
                  </a:ext>
                </a:extLst>
              </a:tr>
              <a:tr h="408013">
                <a:tc>
                  <a:txBody>
                    <a:bodyPr/>
                    <a:lstStyle/>
                    <a:p>
                      <a:pPr>
                        <a:buNone/>
                      </a:pPr>
                      <a:r>
                        <a:rPr lang="es-ES" sz="2000" kern="100" dirty="0">
                          <a:effectLst/>
                        </a:rPr>
                        <a:t>8. consumir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tc>
                  <a:txBody>
                    <a:bodyPr/>
                    <a:lstStyle/>
                    <a:p>
                      <a:pPr>
                        <a:buNone/>
                      </a:pPr>
                      <a:r>
                        <a:rPr lang="es-ES" sz="2000" kern="100" dirty="0">
                          <a:effectLst/>
                        </a:rPr>
                        <a:t>h. alimentar, educar y cuidar </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6200" marR="76200" marT="50800" marB="50800"/>
                </a:tc>
                <a:extLst>
                  <a:ext uri="{0D108BD9-81ED-4DB2-BD59-A6C34878D82A}">
                    <a16:rowId xmlns:a16="http://schemas.microsoft.com/office/drawing/2014/main" val="1853939965"/>
                  </a:ext>
                </a:extLst>
              </a:tr>
            </a:tbl>
          </a:graphicData>
        </a:graphic>
      </p:graphicFrame>
      <p:sp>
        <p:nvSpPr>
          <p:cNvPr id="7" name="CuadroTexto 6">
            <a:extLst>
              <a:ext uri="{FF2B5EF4-FFF2-40B4-BE49-F238E27FC236}">
                <a16:creationId xmlns:a16="http://schemas.microsoft.com/office/drawing/2014/main" id="{EA688044-EF4A-F731-3656-DDA576D89EFA}"/>
              </a:ext>
            </a:extLst>
          </p:cNvPr>
          <p:cNvSpPr txBox="1"/>
          <p:nvPr/>
        </p:nvSpPr>
        <p:spPr>
          <a:xfrm>
            <a:off x="838200" y="4542971"/>
            <a:ext cx="8828314" cy="2800767"/>
          </a:xfrm>
          <a:prstGeom prst="rect">
            <a:avLst/>
          </a:prstGeom>
          <a:noFill/>
        </p:spPr>
        <p:txBody>
          <a:bodyPr wrap="square" rtlCol="0">
            <a:spAutoFit/>
          </a:bodyPr>
          <a:lstStyle/>
          <a:p>
            <a:r>
              <a:rPr lang="es-ES" sz="2000" dirty="0">
                <a:solidFill>
                  <a:srgbClr val="8B1A1A"/>
                </a:solidFill>
              </a:rPr>
              <a:t>Oral/ Escrita </a:t>
            </a:r>
          </a:p>
          <a:p>
            <a:r>
              <a:rPr lang="es-ES" sz="2000" b="1" dirty="0"/>
              <a:t>2. Relaciona las frases con las palabras anteriores:</a:t>
            </a:r>
          </a:p>
          <a:p>
            <a:pPr marL="342900" indent="-342900">
              <a:buAutoNum type="arabicPeriod"/>
            </a:pPr>
            <a:r>
              <a:rPr lang="es-ES" sz="2000" dirty="0"/>
              <a:t>Marcela se quedó sin padres cuando era muy joven</a:t>
            </a:r>
          </a:p>
          <a:p>
            <a:pPr marL="342900" indent="-342900">
              <a:buAutoNum type="arabicPeriod"/>
            </a:pPr>
            <a:r>
              <a:rPr lang="es-ES" sz="2000" dirty="0"/>
              <a:t>El tío de Marcela no quería casarla si ella no quería </a:t>
            </a:r>
          </a:p>
          <a:p>
            <a:pPr marL="342900" indent="-342900">
              <a:buAutoNum type="arabicPeriod"/>
            </a:pPr>
            <a:r>
              <a:rPr lang="es-ES" sz="2000" dirty="0"/>
              <a:t>Los pastores enamorados de Marcela no dejaban de pensar en ella</a:t>
            </a:r>
          </a:p>
          <a:p>
            <a:pPr marL="342900" indent="-342900">
              <a:buAutoNum type="arabicPeriod"/>
            </a:pPr>
            <a:r>
              <a:rPr lang="es-ES" sz="2000" dirty="0"/>
              <a:t>El tío de Marcela la educó, la cuidó y le dio todo lo ella necesitaba</a:t>
            </a:r>
          </a:p>
          <a:p>
            <a:pPr marL="342900" indent="-342900">
              <a:buAutoNum type="arabicPeriod"/>
            </a:pPr>
            <a:r>
              <a:rPr lang="es-ES" sz="2000" dirty="0"/>
              <a:t>Grisostomo estaba desesperado por el amor no correspondido de Marcela </a:t>
            </a:r>
          </a:p>
          <a:p>
            <a:pPr marL="342900" indent="-342900">
              <a:buAutoNum type="arabicPeriod"/>
            </a:pPr>
            <a:endParaRPr lang="es-ES" dirty="0"/>
          </a:p>
          <a:p>
            <a:pPr marL="342900" indent="-342900">
              <a:buAutoNum type="arabicPeriod"/>
            </a:pPr>
            <a:endParaRPr lang="es-ES" dirty="0"/>
          </a:p>
        </p:txBody>
      </p:sp>
    </p:spTree>
    <p:extLst>
      <p:ext uri="{BB962C8B-B14F-4D97-AF65-F5344CB8AC3E}">
        <p14:creationId xmlns:p14="http://schemas.microsoft.com/office/powerpoint/2010/main" val="2417968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0AD0A-DE2B-9B1E-DAAF-A5FF15C7AA26}"/>
              </a:ext>
            </a:extLst>
          </p:cNvPr>
          <p:cNvSpPr>
            <a:spLocks noGrp="1"/>
          </p:cNvSpPr>
          <p:nvPr>
            <p:ph type="title"/>
          </p:nvPr>
        </p:nvSpPr>
        <p:spPr>
          <a:xfrm>
            <a:off x="725714" y="1233715"/>
            <a:ext cx="10628086" cy="827314"/>
          </a:xfrm>
        </p:spPr>
        <p:txBody>
          <a:bodyPr>
            <a:noAutofit/>
          </a:bodyPr>
          <a:lstStyle/>
          <a:p>
            <a:r>
              <a:rPr lang="es-ES" sz="2000" dirty="0">
                <a:solidFill>
                  <a:srgbClr val="8B1A1A"/>
                </a:solidFill>
              </a:rPr>
              <a:t>Escrita</a:t>
            </a:r>
            <a:br>
              <a:rPr lang="es-ES" sz="2000" dirty="0"/>
            </a:br>
            <a:r>
              <a:rPr lang="es-ES" sz="2000" b="1" dirty="0"/>
              <a:t>4. Responde a las siguientes preguntas con frases completas</a:t>
            </a:r>
          </a:p>
        </p:txBody>
      </p:sp>
      <p:sp>
        <p:nvSpPr>
          <p:cNvPr id="3" name="Marcador de contenido 2">
            <a:extLst>
              <a:ext uri="{FF2B5EF4-FFF2-40B4-BE49-F238E27FC236}">
                <a16:creationId xmlns:a16="http://schemas.microsoft.com/office/drawing/2014/main" id="{8B3E1FAA-60AE-F8D4-8B61-5991039481AF}"/>
              </a:ext>
            </a:extLst>
          </p:cNvPr>
          <p:cNvSpPr>
            <a:spLocks noGrp="1"/>
          </p:cNvSpPr>
          <p:nvPr>
            <p:ph idx="1"/>
          </p:nvPr>
        </p:nvSpPr>
        <p:spPr>
          <a:xfrm>
            <a:off x="725714" y="2061029"/>
            <a:ext cx="10628086" cy="2735945"/>
          </a:xfrm>
        </p:spPr>
        <p:txBody>
          <a:bodyPr>
            <a:normAutofit lnSpcReduction="10000"/>
          </a:bodyPr>
          <a:lstStyle/>
          <a:p>
            <a:pPr marL="457200" indent="-457200">
              <a:buAutoNum type="arabicPeriod"/>
            </a:pPr>
            <a:r>
              <a:rPr lang="es-ES" sz="2000" dirty="0"/>
              <a:t>¿Quién cuenta la historia de Marcela?    </a:t>
            </a:r>
          </a:p>
          <a:p>
            <a:pPr marL="457200" indent="-457200">
              <a:buAutoNum type="arabicPeriod"/>
            </a:pPr>
            <a:r>
              <a:rPr lang="es-ES" sz="2000" dirty="0"/>
              <a:t>¿Qué le ocurre a Grisostomo?</a:t>
            </a:r>
          </a:p>
          <a:p>
            <a:pPr marL="457200" indent="-457200">
              <a:buAutoNum type="arabicPeriod"/>
            </a:pPr>
            <a:r>
              <a:rPr lang="es-ES" sz="2000" dirty="0"/>
              <a:t>¿Cómo es Marcela?, ¿cómo se la describe?</a:t>
            </a:r>
          </a:p>
          <a:p>
            <a:pPr marL="457200" indent="-457200">
              <a:buAutoNum type="arabicPeriod"/>
            </a:pPr>
            <a:r>
              <a:rPr lang="es-ES" sz="2000" dirty="0"/>
              <a:t>¿Por qué su tío no obligó a Marcela a casarse?</a:t>
            </a:r>
          </a:p>
          <a:p>
            <a:pPr marL="457200" indent="-457200">
              <a:buAutoNum type="arabicPeriod"/>
            </a:pPr>
            <a:r>
              <a:rPr lang="es-ES" sz="2000" dirty="0"/>
              <a:t> ¿Qué hacen los enamorados de Marcela? </a:t>
            </a:r>
          </a:p>
          <a:p>
            <a:pPr marL="457200" indent="-457200">
              <a:buAutoNum type="arabicPeriod"/>
            </a:pPr>
            <a:r>
              <a:rPr lang="es-ES" sz="2000" dirty="0"/>
              <a:t>¿A dónde va Marcela y porqué se va de su casa?</a:t>
            </a:r>
          </a:p>
          <a:p>
            <a:pPr marL="457200" indent="-457200">
              <a:buAutoNum type="arabicPeriod"/>
            </a:pPr>
            <a:r>
              <a:rPr lang="es-ES" sz="2000" dirty="0"/>
              <a:t>¿De  que acusan a Marcela los amigos de Grisostomo? </a:t>
            </a:r>
          </a:p>
          <a:p>
            <a:pPr marL="457200" indent="-457200">
              <a:buAutoNum type="arabicPeriod"/>
            </a:pPr>
            <a:endParaRPr lang="es-ES" sz="2000" dirty="0"/>
          </a:p>
          <a:p>
            <a:pPr marL="0" indent="0">
              <a:buNone/>
            </a:pPr>
            <a:endParaRPr lang="es-ES" sz="2000" dirty="0"/>
          </a:p>
        </p:txBody>
      </p:sp>
      <p:sp>
        <p:nvSpPr>
          <p:cNvPr id="5" name="CuadroTexto 4">
            <a:extLst>
              <a:ext uri="{FF2B5EF4-FFF2-40B4-BE49-F238E27FC236}">
                <a16:creationId xmlns:a16="http://schemas.microsoft.com/office/drawing/2014/main" id="{22AC88D9-430E-7D73-07E0-719ED2B5DDD4}"/>
              </a:ext>
            </a:extLst>
          </p:cNvPr>
          <p:cNvSpPr txBox="1"/>
          <p:nvPr/>
        </p:nvSpPr>
        <p:spPr>
          <a:xfrm>
            <a:off x="609600" y="159657"/>
            <a:ext cx="9869715" cy="1292662"/>
          </a:xfrm>
          <a:prstGeom prst="rect">
            <a:avLst/>
          </a:prstGeom>
          <a:noFill/>
        </p:spPr>
        <p:txBody>
          <a:bodyPr wrap="square" rtlCol="0">
            <a:spAutoFit/>
          </a:bodyPr>
          <a:lstStyle/>
          <a:p>
            <a:r>
              <a:rPr lang="es-ES" sz="2000" dirty="0">
                <a:solidFill>
                  <a:srgbClr val="8B1A1A"/>
                </a:solidFill>
              </a:rPr>
              <a:t>Escrita </a:t>
            </a:r>
          </a:p>
          <a:p>
            <a:r>
              <a:rPr lang="es-ES" sz="2000" b="1" dirty="0"/>
              <a:t>3. Escribe frases combinando las palabras anteriores: </a:t>
            </a:r>
          </a:p>
          <a:p>
            <a:r>
              <a:rPr lang="es-ES" sz="2000" dirty="0">
                <a:solidFill>
                  <a:srgbClr val="8B1A1A"/>
                </a:solidFill>
              </a:rPr>
              <a:t>1. El cabrero estaba obsesionado con sus cabras y las criaba como a sus hijos</a:t>
            </a:r>
            <a:endParaRPr lang="es-ES" sz="2000" dirty="0"/>
          </a:p>
          <a:p>
            <a:endParaRPr lang="es-ES" dirty="0"/>
          </a:p>
        </p:txBody>
      </p:sp>
      <p:sp>
        <p:nvSpPr>
          <p:cNvPr id="6" name="CuadroTexto 5">
            <a:extLst>
              <a:ext uri="{FF2B5EF4-FFF2-40B4-BE49-F238E27FC236}">
                <a16:creationId xmlns:a16="http://schemas.microsoft.com/office/drawing/2014/main" id="{3742909A-E56E-9F07-6A5B-663AEDCD96B9}"/>
              </a:ext>
            </a:extLst>
          </p:cNvPr>
          <p:cNvSpPr txBox="1"/>
          <p:nvPr/>
        </p:nvSpPr>
        <p:spPr>
          <a:xfrm>
            <a:off x="609600" y="4688114"/>
            <a:ext cx="11103429" cy="1938992"/>
          </a:xfrm>
          <a:prstGeom prst="rect">
            <a:avLst/>
          </a:prstGeom>
          <a:noFill/>
        </p:spPr>
        <p:txBody>
          <a:bodyPr wrap="square" rtlCol="0">
            <a:spAutoFit/>
          </a:bodyPr>
          <a:lstStyle/>
          <a:p>
            <a:pPr lvl="0"/>
            <a:r>
              <a:rPr lang="es-ES" sz="2000" dirty="0">
                <a:solidFill>
                  <a:srgbClr val="8B1A1A"/>
                </a:solidFill>
              </a:rPr>
              <a:t>Oral/escrita</a:t>
            </a:r>
          </a:p>
          <a:p>
            <a:pPr lvl="0"/>
            <a:r>
              <a:rPr lang="es-ES" sz="2000" b="1" dirty="0"/>
              <a:t>5. Corrige las siguientes afirmaciones: </a:t>
            </a:r>
          </a:p>
          <a:p>
            <a:pPr lvl="0"/>
            <a:r>
              <a:rPr lang="es-ES" sz="2000" dirty="0"/>
              <a:t>1. Marcela no se casa porque está enamorada de otro hombre</a:t>
            </a:r>
          </a:p>
          <a:p>
            <a:pPr lvl="0"/>
            <a:r>
              <a:rPr lang="es-ES" sz="2000" dirty="0"/>
              <a:t>2. Marcela se va al campo para buscar el amor</a:t>
            </a:r>
          </a:p>
          <a:p>
            <a:pPr lvl="0"/>
            <a:r>
              <a:rPr lang="es-ES" sz="2000" dirty="0"/>
              <a:t>3. Marcela quiere casarse, pero no tiene éxito entre los hombres</a:t>
            </a:r>
          </a:p>
          <a:p>
            <a:pPr lvl="0"/>
            <a:r>
              <a:rPr lang="es-ES" sz="2000" dirty="0"/>
              <a:t>5. Los amigos de Grisostomo piensan que Marcela es inocente</a:t>
            </a:r>
            <a:r>
              <a:rPr lang="es-ES" sz="2000" dirty="0">
                <a:effectLst/>
              </a:rPr>
              <a:t> </a:t>
            </a:r>
            <a:endParaRPr lang="es-ES" sz="2000" dirty="0"/>
          </a:p>
        </p:txBody>
      </p:sp>
      <p:pic>
        <p:nvPicPr>
          <p:cNvPr id="10" name="Imagen 9">
            <a:extLst>
              <a:ext uri="{FF2B5EF4-FFF2-40B4-BE49-F238E27FC236}">
                <a16:creationId xmlns:a16="http://schemas.microsoft.com/office/drawing/2014/main" id="{08870F76-7E3D-83D8-EFF0-41A74C815C09}"/>
              </a:ext>
            </a:extLst>
          </p:cNvPr>
          <p:cNvPicPr>
            <a:picLocks noChangeAspect="1"/>
          </p:cNvPicPr>
          <p:nvPr/>
        </p:nvPicPr>
        <p:blipFill>
          <a:blip r:embed="rId3"/>
          <a:stretch>
            <a:fillRect/>
          </a:stretch>
        </p:blipFill>
        <p:spPr>
          <a:xfrm>
            <a:off x="8563430" y="1233714"/>
            <a:ext cx="3628570" cy="5624286"/>
          </a:xfrm>
          <a:prstGeom prst="rect">
            <a:avLst/>
          </a:prstGeom>
        </p:spPr>
      </p:pic>
      <p:sp>
        <p:nvSpPr>
          <p:cNvPr id="9901" name="Border_5"/>
          <p:cNvSpPr>
            <a:spLocks noGrp="1"/>
          </p:cNvSpPr>
          <p:nvPr/>
        </p:nvSpPr>
        <p:spPr>
          <a:xfrm>
            <a:off x="127000" y="127000"/>
            <a:ext cx="11937600" cy="6604000"/>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2070777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235AD95-FE67-1158-7A51-E043549DB670}"/>
              </a:ext>
            </a:extLst>
          </p:cNvPr>
          <p:cNvSpPr>
            <a:spLocks noGrp="1"/>
          </p:cNvSpPr>
          <p:nvPr>
            <p:ph idx="1"/>
          </p:nvPr>
        </p:nvSpPr>
        <p:spPr>
          <a:xfrm>
            <a:off x="362857" y="0"/>
            <a:ext cx="11829143" cy="6176963"/>
          </a:xfrm>
        </p:spPr>
        <p:txBody>
          <a:bodyPr/>
          <a:lstStyle/>
          <a:p>
            <a:pPr marL="0" indent="0">
              <a:buNone/>
            </a:pPr>
            <a:r>
              <a:rPr lang="es-ES" sz="2000" dirty="0">
                <a:solidFill>
                  <a:srgbClr val="8B1A1A"/>
                </a:solidFill>
              </a:rPr>
              <a:t>Oral                                                                                                                                                                                                                         </a:t>
            </a:r>
            <a:r>
              <a:rPr lang="es-ES" sz="2000" b="1" dirty="0"/>
              <a:t>6. ¿Con qué adjetivos definirías a Marcela?</a:t>
            </a:r>
          </a:p>
          <a:p>
            <a:pPr marL="0" indent="0">
              <a:buNone/>
            </a:pPr>
            <a:r>
              <a:rPr lang="es-ES" sz="2000" dirty="0"/>
              <a:t>Egoísta, libre, Ingenua,  Independiente, dependiente, mimada, inmadura, educada, romántica, rebelde, madura, segura de sí misma</a:t>
            </a:r>
          </a:p>
          <a:p>
            <a:pPr marL="0" indent="0">
              <a:buNone/>
            </a:pPr>
            <a:endParaRPr lang="es-ES" dirty="0"/>
          </a:p>
        </p:txBody>
      </p:sp>
      <p:sp>
        <p:nvSpPr>
          <p:cNvPr id="4" name="CuadroTexto 3">
            <a:extLst>
              <a:ext uri="{FF2B5EF4-FFF2-40B4-BE49-F238E27FC236}">
                <a16:creationId xmlns:a16="http://schemas.microsoft.com/office/drawing/2014/main" id="{918012FA-08EF-93B4-C0A6-E2F10593BBDF}"/>
              </a:ext>
            </a:extLst>
          </p:cNvPr>
          <p:cNvSpPr txBox="1"/>
          <p:nvPr/>
        </p:nvSpPr>
        <p:spPr>
          <a:xfrm>
            <a:off x="362858" y="1335314"/>
            <a:ext cx="11829142" cy="5601533"/>
          </a:xfrm>
          <a:prstGeom prst="rect">
            <a:avLst/>
          </a:prstGeom>
          <a:noFill/>
        </p:spPr>
        <p:txBody>
          <a:bodyPr wrap="square" rtlCol="0">
            <a:spAutoFit/>
          </a:bodyPr>
          <a:lstStyle/>
          <a:p>
            <a:r>
              <a:rPr lang="es-ES" sz="2000" dirty="0">
                <a:solidFill>
                  <a:srgbClr val="C00000"/>
                </a:solidFill>
              </a:rPr>
              <a:t>Gramática/ audio                                                                                                                                                                                                                                     </a:t>
            </a:r>
            <a:r>
              <a:rPr lang="es-ES" sz="2000" b="1" dirty="0"/>
              <a:t>7. Fíjate en estos verbos que funcionan con preposición:    </a:t>
            </a:r>
            <a:r>
              <a:rPr lang="es-ES" sz="2000" dirty="0"/>
              <a:t>                                                                                                                 casarse con, enfadarse con, divorciarse de, tener derecho a, pensar en, arrepentirse de                                                                     soñar con, enamorarse de</a:t>
            </a:r>
          </a:p>
          <a:p>
            <a:r>
              <a:rPr lang="es-ES" sz="2000" dirty="0"/>
              <a:t>Ahora escucha las siguientes frases y relaciónalas con la preposición adecuada: </a:t>
            </a:r>
          </a:p>
          <a:p>
            <a:r>
              <a:rPr lang="es-ES" sz="2000" dirty="0"/>
              <a:t>CON    </a:t>
            </a:r>
            <a:r>
              <a:rPr lang="es-ES" sz="2000" dirty="0">
                <a:solidFill>
                  <a:srgbClr val="8B1A1A"/>
                </a:solidFill>
              </a:rPr>
              <a:t>1   </a:t>
            </a:r>
            <a:r>
              <a:rPr lang="es-ES" sz="2000" dirty="0"/>
              <a:t>                                                                                                                                                                                                                                     DE                                                                                                                                                                                                                                                  A  </a:t>
            </a:r>
          </a:p>
          <a:p>
            <a:r>
              <a:rPr lang="es-ES" sz="2000" dirty="0"/>
              <a:t>EN </a:t>
            </a:r>
          </a:p>
          <a:p>
            <a:r>
              <a:rPr lang="es-ES" sz="2000" dirty="0">
                <a:solidFill>
                  <a:srgbClr val="8B1A1A"/>
                </a:solidFill>
              </a:rPr>
              <a:t>1. Los amigos de Grisostomo se han enfadado </a:t>
            </a:r>
            <a:r>
              <a:rPr lang="es-ES" sz="2000" b="1" dirty="0">
                <a:solidFill>
                  <a:srgbClr val="8B1A1A"/>
                </a:solidFill>
              </a:rPr>
              <a:t>con</a:t>
            </a:r>
            <a:r>
              <a:rPr lang="es-ES" sz="2000" dirty="0">
                <a:solidFill>
                  <a:srgbClr val="8B1A1A"/>
                </a:solidFill>
              </a:rPr>
              <a:t> Marcela                                                                                                                            2. Marcela tiene derecho </a:t>
            </a:r>
            <a:r>
              <a:rPr lang="es-ES" sz="2000" b="1" dirty="0">
                <a:solidFill>
                  <a:srgbClr val="8B1A1A"/>
                </a:solidFill>
              </a:rPr>
              <a:t>a </a:t>
            </a:r>
            <a:r>
              <a:rPr lang="es-ES" sz="2000" dirty="0">
                <a:solidFill>
                  <a:srgbClr val="8B1A1A"/>
                </a:solidFill>
              </a:rPr>
              <a:t>vivir como quiera                                                                                                                                                           3. Ana se ha divorciado </a:t>
            </a:r>
            <a:r>
              <a:rPr lang="es-ES" sz="2000" b="1" dirty="0">
                <a:solidFill>
                  <a:srgbClr val="8B1A1A"/>
                </a:solidFill>
              </a:rPr>
              <a:t>de</a:t>
            </a:r>
            <a:r>
              <a:rPr lang="es-ES" sz="2000" dirty="0">
                <a:solidFill>
                  <a:srgbClr val="8B1A1A"/>
                </a:solidFill>
              </a:rPr>
              <a:t> Óscar.                                                                                                                                                                                   4. Marcela no quiere casarse </a:t>
            </a:r>
            <a:r>
              <a:rPr lang="es-ES" sz="2000" b="1" dirty="0">
                <a:solidFill>
                  <a:srgbClr val="8B1A1A"/>
                </a:solidFill>
              </a:rPr>
              <a:t>con</a:t>
            </a:r>
            <a:r>
              <a:rPr lang="es-ES" sz="2000" dirty="0">
                <a:solidFill>
                  <a:srgbClr val="8B1A1A"/>
                </a:solidFill>
              </a:rPr>
              <a:t> nadie                                                                                                                                                                      5. Grisostomo está enamorado </a:t>
            </a:r>
            <a:r>
              <a:rPr lang="es-ES" sz="2000" b="1" dirty="0">
                <a:solidFill>
                  <a:srgbClr val="8B1A1A"/>
                </a:solidFill>
              </a:rPr>
              <a:t>de</a:t>
            </a:r>
            <a:r>
              <a:rPr lang="es-ES" sz="2000" dirty="0">
                <a:solidFill>
                  <a:srgbClr val="8B1A1A"/>
                </a:solidFill>
              </a:rPr>
              <a:t> Marcela                                                                                                                                                                 6. Muchos pastores sueñan </a:t>
            </a:r>
            <a:r>
              <a:rPr lang="es-ES" sz="2000" b="1" dirty="0">
                <a:solidFill>
                  <a:srgbClr val="8B1A1A"/>
                </a:solidFill>
              </a:rPr>
              <a:t>con</a:t>
            </a:r>
            <a:r>
              <a:rPr lang="es-ES" sz="2000" dirty="0">
                <a:solidFill>
                  <a:srgbClr val="8B1A1A"/>
                </a:solidFill>
              </a:rPr>
              <a:t> Marcela                                                                                                                                                                 7. Yo también pienso </a:t>
            </a:r>
            <a:r>
              <a:rPr lang="es-ES" sz="2000" b="1" dirty="0">
                <a:solidFill>
                  <a:srgbClr val="8B1A1A"/>
                </a:solidFill>
              </a:rPr>
              <a:t>en</a:t>
            </a:r>
            <a:r>
              <a:rPr lang="es-ES" sz="2000" dirty="0">
                <a:solidFill>
                  <a:srgbClr val="8B1A1A"/>
                </a:solidFill>
              </a:rPr>
              <a:t> hacerme pastor                                                                                                                                                                  8. Marcela no se arrepiente </a:t>
            </a:r>
            <a:r>
              <a:rPr lang="es-ES" sz="2000" b="1" dirty="0">
                <a:solidFill>
                  <a:srgbClr val="8B1A1A"/>
                </a:solidFill>
              </a:rPr>
              <a:t>de </a:t>
            </a:r>
            <a:r>
              <a:rPr lang="es-ES" sz="2000" dirty="0">
                <a:solidFill>
                  <a:srgbClr val="8B1A1A"/>
                </a:solidFill>
              </a:rPr>
              <a:t>abandonar su casa  </a:t>
            </a:r>
          </a:p>
          <a:p>
            <a:endParaRPr lang="es-ES" dirty="0"/>
          </a:p>
        </p:txBody>
      </p:sp>
      <p:pic>
        <p:nvPicPr>
          <p:cNvPr id="6" name="Imagen 5">
            <a:extLst>
              <a:ext uri="{FF2B5EF4-FFF2-40B4-BE49-F238E27FC236}">
                <a16:creationId xmlns:a16="http://schemas.microsoft.com/office/drawing/2014/main" id="{5AA503A5-C20D-93F3-0541-8C4FC92899E0}"/>
              </a:ext>
            </a:extLst>
          </p:cNvPr>
          <p:cNvPicPr>
            <a:picLocks noChangeAspect="1"/>
          </p:cNvPicPr>
          <p:nvPr/>
        </p:nvPicPr>
        <p:blipFill>
          <a:blip r:embed="rId2"/>
          <a:stretch>
            <a:fillRect/>
          </a:stretch>
        </p:blipFill>
        <p:spPr>
          <a:xfrm>
            <a:off x="9194104" y="2555309"/>
            <a:ext cx="3144033" cy="4302691"/>
          </a:xfrm>
          <a:prstGeom prst="rect">
            <a:avLst/>
          </a:prstGeom>
        </p:spPr>
      </p:pic>
    </p:spTree>
    <p:extLst>
      <p:ext uri="{BB962C8B-B14F-4D97-AF65-F5344CB8AC3E}">
        <p14:creationId xmlns:p14="http://schemas.microsoft.com/office/powerpoint/2010/main" val="3403067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8833CB-D238-BE5E-4414-702AAD8A1F72}"/>
              </a:ext>
            </a:extLst>
          </p:cNvPr>
          <p:cNvSpPr>
            <a:spLocks noGrp="1"/>
          </p:cNvSpPr>
          <p:nvPr>
            <p:ph type="title"/>
          </p:nvPr>
        </p:nvSpPr>
        <p:spPr>
          <a:xfrm>
            <a:off x="449943" y="1"/>
            <a:ext cx="10657114" cy="1132114"/>
          </a:xfrm>
        </p:spPr>
        <p:txBody>
          <a:bodyPr>
            <a:normAutofit fontScale="90000"/>
          </a:bodyPr>
          <a:lstStyle/>
          <a:p>
            <a:r>
              <a:rPr lang="es-ES" sz="2000" dirty="0">
                <a:solidFill>
                  <a:srgbClr val="8B1A1A"/>
                </a:solidFill>
              </a:rPr>
              <a:t>Escrita  </a:t>
            </a:r>
            <a:r>
              <a:rPr lang="es-ES" sz="2000" dirty="0"/>
              <a:t>                                                                                                                                                                                                                             </a:t>
            </a:r>
            <a:r>
              <a:rPr lang="es-ES" sz="2000" b="1" dirty="0"/>
              <a:t>8. Completa las frases con la preposición adecuada:                                                                                                     </a:t>
            </a:r>
            <a:br>
              <a:rPr lang="es-ES" sz="2000" b="1" dirty="0"/>
            </a:br>
            <a:r>
              <a:rPr lang="es-ES" sz="2000" dirty="0"/>
              <a:t>CON, DE, A, EN  </a:t>
            </a:r>
            <a:br>
              <a:rPr lang="es-ES" sz="2000" dirty="0"/>
            </a:br>
            <a:endParaRPr lang="es-ES" sz="2000" dirty="0"/>
          </a:p>
        </p:txBody>
      </p:sp>
      <p:sp>
        <p:nvSpPr>
          <p:cNvPr id="3" name="Marcador de contenido 2">
            <a:extLst>
              <a:ext uri="{FF2B5EF4-FFF2-40B4-BE49-F238E27FC236}">
                <a16:creationId xmlns:a16="http://schemas.microsoft.com/office/drawing/2014/main" id="{DCD30C00-86D0-1B75-6213-FCC4637144DF}"/>
              </a:ext>
            </a:extLst>
          </p:cNvPr>
          <p:cNvSpPr>
            <a:spLocks noGrp="1"/>
          </p:cNvSpPr>
          <p:nvPr>
            <p:ph idx="1"/>
          </p:nvPr>
        </p:nvSpPr>
        <p:spPr>
          <a:xfrm>
            <a:off x="449943" y="870857"/>
            <a:ext cx="10903857" cy="5306107"/>
          </a:xfrm>
        </p:spPr>
        <p:txBody>
          <a:bodyPr/>
          <a:lstStyle/>
          <a:p>
            <a:pPr marL="0" indent="0">
              <a:buNone/>
            </a:pPr>
            <a:r>
              <a:rPr lang="es-ES" sz="2000" dirty="0"/>
              <a:t>1. Quiero casarme _______ mi novio.                                                                                                                                 2. No me arrepiento_______ nada.                                                                                                                                       3. Pienso mucho ________ las vacaciones.                                                                                                                     4. Sueño ______ una casa en la playa.                                                                                                                             5. Mi novio está muy enamorado _____ mí.                                                                                                                     6. Quiero divorciarme ______mi pareja                                                                                                                            7. Todo el mundo tiene derecho _____ a una vivienda digna                                                                                          8. Mi madre está muy enfadada ____ mi padre. </a:t>
            </a:r>
          </a:p>
          <a:p>
            <a:endParaRPr lang="es-ES" dirty="0"/>
          </a:p>
        </p:txBody>
      </p:sp>
      <p:sp>
        <p:nvSpPr>
          <p:cNvPr id="4" name="CuadroTexto 3">
            <a:extLst>
              <a:ext uri="{FF2B5EF4-FFF2-40B4-BE49-F238E27FC236}">
                <a16:creationId xmlns:a16="http://schemas.microsoft.com/office/drawing/2014/main" id="{B7E6BEF5-64C6-0902-DDF6-D47CECB66E68}"/>
              </a:ext>
            </a:extLst>
          </p:cNvPr>
          <p:cNvSpPr txBox="1"/>
          <p:nvPr/>
        </p:nvSpPr>
        <p:spPr>
          <a:xfrm>
            <a:off x="449944" y="3135086"/>
            <a:ext cx="7403876" cy="3693319"/>
          </a:xfrm>
          <a:prstGeom prst="rect">
            <a:avLst/>
          </a:prstGeom>
          <a:noFill/>
        </p:spPr>
        <p:txBody>
          <a:bodyPr wrap="square" rtlCol="0">
            <a:spAutoFit/>
          </a:bodyPr>
          <a:lstStyle/>
          <a:p>
            <a:r>
              <a:rPr lang="es-ES" dirty="0">
                <a:solidFill>
                  <a:srgbClr val="8B1A1A"/>
                </a:solidFill>
              </a:rPr>
              <a:t>Oral/ escrita</a:t>
            </a:r>
          </a:p>
          <a:p>
            <a:r>
              <a:rPr lang="es-ES" b="1" dirty="0"/>
              <a:t>9. Relaciona las frases con los sentimientos, puede haber opciones repetidas. Después escribe más ejemplos para expresar esos sentimientos </a:t>
            </a:r>
          </a:p>
          <a:p>
            <a:r>
              <a:rPr lang="es-ES" dirty="0"/>
              <a:t>1. Me he casado con Pedro                                        a. estoy triste</a:t>
            </a:r>
          </a:p>
          <a:p>
            <a:r>
              <a:rPr lang="es-ES" dirty="0"/>
              <a:t>2. Me he divorciado de Pedro                                   b. me siento motivada                                                                                                                                      3. Pienso todo el tiempo en María                           c. me siento culpable</a:t>
            </a:r>
          </a:p>
          <a:p>
            <a:r>
              <a:rPr lang="es-ES" dirty="0"/>
              <a:t>4. Sueño con aprobar el DELE                                  d. estoy entusiasmado </a:t>
            </a:r>
          </a:p>
          <a:p>
            <a:r>
              <a:rPr lang="es-ES" dirty="0"/>
              <a:t>5. Mi madre se ha enfadado conmigo                      e. me siento mal </a:t>
            </a:r>
          </a:p>
          <a:p>
            <a:r>
              <a:rPr lang="es-ES" dirty="0"/>
              <a:t>6. Tengo derecho a recibir bastante dinero            f. estoy obsesionado</a:t>
            </a:r>
          </a:p>
          <a:p>
            <a:r>
              <a:rPr lang="es-ES" dirty="0"/>
              <a:t>7. Me arrepiento de no estudiar más                        g. estoy muy feliz </a:t>
            </a:r>
          </a:p>
          <a:p>
            <a:r>
              <a:rPr lang="es-ES" dirty="0"/>
              <a:t>8. Estoy enamorado de ti                                            h. estoy ilusionado</a:t>
            </a:r>
          </a:p>
          <a:p>
            <a:endParaRPr lang="es-ES" dirty="0"/>
          </a:p>
        </p:txBody>
      </p:sp>
      <p:pic>
        <p:nvPicPr>
          <p:cNvPr id="8" name="Imagen 7">
            <a:extLst>
              <a:ext uri="{FF2B5EF4-FFF2-40B4-BE49-F238E27FC236}">
                <a16:creationId xmlns:a16="http://schemas.microsoft.com/office/drawing/2014/main" id="{782786CF-D787-3AED-BD56-53C5897B7E6F}"/>
              </a:ext>
            </a:extLst>
          </p:cNvPr>
          <p:cNvPicPr>
            <a:picLocks noChangeAspect="1"/>
          </p:cNvPicPr>
          <p:nvPr/>
        </p:nvPicPr>
        <p:blipFill>
          <a:blip r:embed="rId2"/>
          <a:stretch>
            <a:fillRect/>
          </a:stretch>
        </p:blipFill>
        <p:spPr>
          <a:xfrm>
            <a:off x="8316097" y="-1"/>
            <a:ext cx="4779828" cy="6858000"/>
          </a:xfrm>
          <a:prstGeom prst="rect">
            <a:avLst/>
          </a:prstGeom>
        </p:spPr>
      </p:pic>
      <p:sp>
        <p:nvSpPr>
          <p:cNvPr id="9901" name="Border_7"/>
          <p:cNvSpPr>
            <a:spLocks noGrp="1"/>
          </p:cNvSpPr>
          <p:nvPr/>
        </p:nvSpPr>
        <p:spPr>
          <a:xfrm>
            <a:off x="98854" y="-1"/>
            <a:ext cx="11965746" cy="6731001"/>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3732167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644BC-DDDE-D24D-BBA9-11C33B1178E6}"/>
              </a:ext>
            </a:extLst>
          </p:cNvPr>
          <p:cNvSpPr>
            <a:spLocks noGrp="1"/>
          </p:cNvSpPr>
          <p:nvPr>
            <p:ph type="title"/>
          </p:nvPr>
        </p:nvSpPr>
        <p:spPr>
          <a:xfrm>
            <a:off x="464457" y="0"/>
            <a:ext cx="10889343" cy="1146629"/>
          </a:xfrm>
        </p:spPr>
        <p:txBody>
          <a:bodyPr>
            <a:normAutofit fontScale="90000"/>
          </a:bodyPr>
          <a:lstStyle/>
          <a:p>
            <a:r>
              <a:rPr lang="es-ES" sz="2000" dirty="0">
                <a:solidFill>
                  <a:srgbClr val="8B1A1A"/>
                </a:solidFill>
              </a:rPr>
              <a:t>Oral </a:t>
            </a:r>
            <a:br>
              <a:rPr lang="es-ES" sz="2000" dirty="0"/>
            </a:br>
            <a:r>
              <a:rPr lang="es-ES" sz="2000" b="1" dirty="0"/>
              <a:t>10. En parejas, haced esta mini-encuesta sobre las relaciones de pareja comentando estas cuestiones, después presenta los resultados:</a:t>
            </a:r>
            <a:br>
              <a:rPr lang="es-ES" sz="2000" b="1" dirty="0"/>
            </a:br>
            <a:endParaRPr lang="es-ES" sz="2000" b="1" dirty="0"/>
          </a:p>
        </p:txBody>
      </p:sp>
      <p:sp>
        <p:nvSpPr>
          <p:cNvPr id="3" name="Marcador de contenido 2">
            <a:extLst>
              <a:ext uri="{FF2B5EF4-FFF2-40B4-BE49-F238E27FC236}">
                <a16:creationId xmlns:a16="http://schemas.microsoft.com/office/drawing/2014/main" id="{E6429FB8-B441-5396-CB7F-9229BC99C276}"/>
              </a:ext>
            </a:extLst>
          </p:cNvPr>
          <p:cNvSpPr>
            <a:spLocks noGrp="1"/>
          </p:cNvSpPr>
          <p:nvPr>
            <p:ph idx="1"/>
          </p:nvPr>
        </p:nvSpPr>
        <p:spPr>
          <a:xfrm>
            <a:off x="333829" y="951360"/>
            <a:ext cx="11019971" cy="5225603"/>
          </a:xfrm>
        </p:spPr>
        <p:txBody>
          <a:bodyPr>
            <a:normAutofit/>
          </a:bodyPr>
          <a:lstStyle/>
          <a:p>
            <a:pPr marL="0" indent="0">
              <a:buNone/>
            </a:pPr>
            <a:r>
              <a:rPr lang="es-ES" sz="2000" dirty="0"/>
              <a:t>1. ¿Te parece más fácil o más difícil decir “no”?                                                                                                           2. ¿Te molesta que alguien insista?                                                                                                                                     3. ¿Qué es más importante: ser amable o ser claro?                                                                                                                                                                                                                                                                                                                                                                                 4. Ser romántico no está de moda.                                                                                                                                     5. Poner límites es importante.                                                                                                                                                6. ¿Es importante la libertad o es más importante lo que quiere tu pareja?</a:t>
            </a:r>
          </a:p>
        </p:txBody>
      </p:sp>
      <p:sp>
        <p:nvSpPr>
          <p:cNvPr id="10" name="CuadroTexto 9">
            <a:extLst>
              <a:ext uri="{FF2B5EF4-FFF2-40B4-BE49-F238E27FC236}">
                <a16:creationId xmlns:a16="http://schemas.microsoft.com/office/drawing/2014/main" id="{A9C515AE-2B81-246F-0EF7-8C46BBABFD78}"/>
              </a:ext>
            </a:extLst>
          </p:cNvPr>
          <p:cNvSpPr txBox="1"/>
          <p:nvPr/>
        </p:nvSpPr>
        <p:spPr>
          <a:xfrm>
            <a:off x="464457" y="2779777"/>
            <a:ext cx="11509829" cy="2031325"/>
          </a:xfrm>
          <a:prstGeom prst="rect">
            <a:avLst/>
          </a:prstGeom>
          <a:noFill/>
        </p:spPr>
        <p:txBody>
          <a:bodyPr wrap="square" rtlCol="0">
            <a:spAutoFit/>
          </a:bodyPr>
          <a:lstStyle/>
          <a:p>
            <a:r>
              <a:rPr lang="es-ES" b="1" dirty="0">
                <a:solidFill>
                  <a:srgbClr val="8B1A1A"/>
                </a:solidFill>
              </a:rPr>
              <a:t>Escrita</a:t>
            </a:r>
          </a:p>
          <a:p>
            <a:r>
              <a:rPr lang="es-ES" b="1" dirty="0"/>
              <a:t>11. Tarea final. Escribe la historia de Marcela y Grisostomo (120-160 palabras), pero ahora el protagonista es él. Cuéntala desde su punto de vista.</a:t>
            </a:r>
          </a:p>
          <a:p>
            <a:r>
              <a:rPr lang="es-ES" dirty="0"/>
              <a:t>¿Cómo es </a:t>
            </a:r>
            <a:r>
              <a:rPr lang="es-ES" dirty="0" err="1"/>
              <a:t>fisícamente</a:t>
            </a:r>
            <a:r>
              <a:rPr lang="es-ES" dirty="0"/>
              <a:t>?, ¿y de carácter?, ¿Qué le ha pasado?, ¿Cómo se siente?,</a:t>
            </a:r>
          </a:p>
          <a:p>
            <a:r>
              <a:rPr lang="es-ES" dirty="0"/>
              <a:t>¿Cómo reacciona?, ¿Qué sucede al final?</a:t>
            </a:r>
          </a:p>
          <a:p>
            <a:endParaRPr lang="es-ES" b="1" dirty="0"/>
          </a:p>
          <a:p>
            <a:endParaRPr lang="es-ES" dirty="0"/>
          </a:p>
        </p:txBody>
      </p:sp>
      <p:pic>
        <p:nvPicPr>
          <p:cNvPr id="5" name="Imagen 4">
            <a:extLst>
              <a:ext uri="{FF2B5EF4-FFF2-40B4-BE49-F238E27FC236}">
                <a16:creationId xmlns:a16="http://schemas.microsoft.com/office/drawing/2014/main" id="{D2FF5A6C-1B9A-4A57-EF5F-9485B42ADC21}"/>
              </a:ext>
            </a:extLst>
          </p:cNvPr>
          <p:cNvPicPr>
            <a:picLocks noChangeAspect="1"/>
          </p:cNvPicPr>
          <p:nvPr/>
        </p:nvPicPr>
        <p:blipFill>
          <a:blip r:embed="rId2"/>
          <a:stretch>
            <a:fillRect/>
          </a:stretch>
        </p:blipFill>
        <p:spPr>
          <a:xfrm>
            <a:off x="2962656" y="4429552"/>
            <a:ext cx="4632960" cy="2209967"/>
          </a:xfrm>
          <a:prstGeom prst="rect">
            <a:avLst/>
          </a:prstGeom>
        </p:spPr>
      </p:pic>
      <p:sp>
        <p:nvSpPr>
          <p:cNvPr id="9901" name="Border_8"/>
          <p:cNvSpPr>
            <a:spLocks noGrp="1"/>
          </p:cNvSpPr>
          <p:nvPr/>
        </p:nvSpPr>
        <p:spPr>
          <a:xfrm>
            <a:off x="127000" y="0"/>
            <a:ext cx="11937600" cy="6731000"/>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3037112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1">
            <a:extLst>
              <a:ext uri="{FF2B5EF4-FFF2-40B4-BE49-F238E27FC236}">
                <a16:creationId xmlns:a16="http://schemas.microsoft.com/office/drawing/2014/main" id="{E974FD20-4E71-D2F1-74E1-3389008330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uadroTexto 8">
            <a:extLst>
              <a:ext uri="{FF2B5EF4-FFF2-40B4-BE49-F238E27FC236}">
                <a16:creationId xmlns:a16="http://schemas.microsoft.com/office/drawing/2014/main" id="{605E85B2-6E6B-478B-F3D3-BEEED9B1524F}"/>
              </a:ext>
            </a:extLst>
          </p:cNvPr>
          <p:cNvSpPr txBox="1"/>
          <p:nvPr/>
        </p:nvSpPr>
        <p:spPr>
          <a:xfrm>
            <a:off x="277586" y="130629"/>
            <a:ext cx="5811931" cy="89349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dirty="0" err="1">
                <a:latin typeface="+mj-lt"/>
                <a:ea typeface="+mj-ea"/>
                <a:cs typeface="+mj-cs"/>
              </a:rPr>
              <a:t>Intermedio</a:t>
            </a:r>
            <a:r>
              <a:rPr lang="en-US" sz="2400" dirty="0">
                <a:latin typeface="+mj-lt"/>
                <a:ea typeface="+mj-ea"/>
                <a:cs typeface="+mj-cs"/>
              </a:rPr>
              <a:t>, </a:t>
            </a:r>
            <a:r>
              <a:rPr lang="en-US" sz="2400" dirty="0" err="1">
                <a:latin typeface="+mj-lt"/>
                <a:ea typeface="+mj-ea"/>
                <a:cs typeface="+mj-cs"/>
              </a:rPr>
              <a:t>texto</a:t>
            </a:r>
            <a:r>
              <a:rPr lang="en-US" sz="2400" dirty="0">
                <a:latin typeface="+mj-lt"/>
                <a:ea typeface="+mj-ea"/>
                <a:cs typeface="+mj-cs"/>
              </a:rPr>
              <a:t> 2</a:t>
            </a:r>
          </a:p>
        </p:txBody>
      </p:sp>
      <p:sp>
        <p:nvSpPr>
          <p:cNvPr id="10" name="Marcador de contenido 2">
            <a:extLst>
              <a:ext uri="{FF2B5EF4-FFF2-40B4-BE49-F238E27FC236}">
                <a16:creationId xmlns:a16="http://schemas.microsoft.com/office/drawing/2014/main" id="{EDEDF68D-DB03-EAED-EE03-6DA57C861A09}"/>
              </a:ext>
            </a:extLst>
          </p:cNvPr>
          <p:cNvSpPr txBox="1">
            <a:spLocks/>
          </p:cNvSpPr>
          <p:nvPr/>
        </p:nvSpPr>
        <p:spPr>
          <a:xfrm>
            <a:off x="277585" y="2184400"/>
            <a:ext cx="7097575" cy="3992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0" lvl="3" indent="0">
              <a:buFont typeface="Arial" panose="020B0604020202020204" pitchFamily="34" charset="0"/>
              <a:buNone/>
            </a:pPr>
            <a:endParaRPr lang="en-US" sz="2000" dirty="0"/>
          </a:p>
          <a:p>
            <a:pPr marL="0" indent="0">
              <a:buNone/>
            </a:pPr>
            <a:r>
              <a:rPr lang="es-ES" sz="1800" dirty="0"/>
              <a:t>1. ¿Qué importancia tiene la belleza en las mujeres y en los hombres?                                                                                                                                                                                 2. ¿Vivimos esclavos de la apariencia?                                                                                                                                             3. Estás de acuerdo con la idea de que la belleza es interior                                                                                                           4. ¿Vivirías en en el campo, lejos de todo para ser libre?</a:t>
            </a:r>
          </a:p>
        </p:txBody>
      </p:sp>
      <p:pic>
        <p:nvPicPr>
          <p:cNvPr id="11" name="Imagen 10">
            <a:extLst>
              <a:ext uri="{FF2B5EF4-FFF2-40B4-BE49-F238E27FC236}">
                <a16:creationId xmlns:a16="http://schemas.microsoft.com/office/drawing/2014/main" id="{81713BA4-F66B-EE8A-5D45-9C2101C41DB1}"/>
              </a:ext>
            </a:extLst>
          </p:cNvPr>
          <p:cNvPicPr>
            <a:picLocks noChangeAspect="1"/>
          </p:cNvPicPr>
          <p:nvPr/>
        </p:nvPicPr>
        <p:blipFill>
          <a:blip r:embed="rId2"/>
          <a:srcRect l="12857" r="24540" b="-2"/>
          <a:stretch>
            <a:fillRect/>
          </a:stretch>
        </p:blipFill>
        <p:spPr>
          <a:xfrm>
            <a:off x="7154562" y="10"/>
            <a:ext cx="5037438"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2" name="Border_9">
            <a:extLst>
              <a:ext uri="{FF2B5EF4-FFF2-40B4-BE49-F238E27FC236}">
                <a16:creationId xmlns:a16="http://schemas.microsoft.com/office/drawing/2014/main" id="{83605359-889D-36FF-DE76-099D3579C85E}"/>
              </a:ext>
            </a:extLst>
          </p:cNvPr>
          <p:cNvSpPr>
            <a:spLocks noGrp="1"/>
          </p:cNvSpPr>
          <p:nvPr/>
        </p:nvSpPr>
        <p:spPr>
          <a:xfrm>
            <a:off x="127000" y="127000"/>
            <a:ext cx="11937600" cy="6604000"/>
          </a:xfrm>
          <a:prstGeom prst="rect">
            <a:avLst/>
          </a:prstGeom>
          <a:noFill/>
          <a:ln w="19050">
            <a:solidFill>
              <a:srgbClr val="9E7B4F">
                <a:alpha val="55000"/>
              </a:srgbClr>
            </a:solidFill>
          </a:ln>
        </p:spPr>
        <p:txBody>
          <a:bodyPr/>
          <a:lstStyle/>
          <a:p>
            <a:endParaRPr/>
          </a:p>
        </p:txBody>
      </p:sp>
      <p:sp>
        <p:nvSpPr>
          <p:cNvPr id="13" name="CuadroTexto 12">
            <a:extLst>
              <a:ext uri="{FF2B5EF4-FFF2-40B4-BE49-F238E27FC236}">
                <a16:creationId xmlns:a16="http://schemas.microsoft.com/office/drawing/2014/main" id="{DD3AA18E-5ADC-D328-1F0A-DDDDBC4CE05A}"/>
              </a:ext>
            </a:extLst>
          </p:cNvPr>
          <p:cNvSpPr txBox="1"/>
          <p:nvPr/>
        </p:nvSpPr>
        <p:spPr>
          <a:xfrm>
            <a:off x="277586" y="1151118"/>
            <a:ext cx="4039581" cy="646331"/>
          </a:xfrm>
          <a:prstGeom prst="rect">
            <a:avLst/>
          </a:prstGeom>
          <a:noFill/>
        </p:spPr>
        <p:txBody>
          <a:bodyPr wrap="square" rtlCol="0">
            <a:spAutoFit/>
          </a:bodyPr>
          <a:lstStyle/>
          <a:p>
            <a:r>
              <a:rPr lang="en-US" dirty="0"/>
              <a:t>Antes de leer — </a:t>
            </a:r>
            <a:r>
              <a:rPr lang="en-US" dirty="0" err="1"/>
              <a:t>Actividad</a:t>
            </a:r>
            <a:r>
              <a:rPr lang="en-US" dirty="0"/>
              <a:t> oral</a:t>
            </a:r>
          </a:p>
          <a:p>
            <a:endParaRPr lang="es-ES" dirty="0"/>
          </a:p>
        </p:txBody>
      </p:sp>
    </p:spTree>
    <p:extLst>
      <p:ext uri="{BB962C8B-B14F-4D97-AF65-F5344CB8AC3E}">
        <p14:creationId xmlns:p14="http://schemas.microsoft.com/office/powerpoint/2010/main" val="283305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8E31097-C5BD-FD2B-3912-6CBC6C27D55C}"/>
              </a:ext>
            </a:extLst>
          </p:cNvPr>
          <p:cNvSpPr>
            <a:spLocks noGrp="1"/>
          </p:cNvSpPr>
          <p:nvPr>
            <p:ph idx="1"/>
          </p:nvPr>
        </p:nvSpPr>
        <p:spPr>
          <a:xfrm>
            <a:off x="457200" y="187890"/>
            <a:ext cx="11627708" cy="6420174"/>
          </a:xfrm>
        </p:spPr>
        <p:txBody>
          <a:bodyPr>
            <a:normAutofit fontScale="25000" lnSpcReduction="20000"/>
          </a:bodyPr>
          <a:lstStyle/>
          <a:p>
            <a:pPr marL="0" indent="0">
              <a:buNone/>
            </a:pPr>
            <a:endParaRPr lang="es-ES" dirty="0"/>
          </a:p>
          <a:p>
            <a:pPr marL="0" indent="0">
              <a:buNone/>
            </a:pPr>
            <a:r>
              <a:rPr lang="es-ES" sz="8000" dirty="0"/>
              <a:t>La libertad, texto 2</a:t>
            </a:r>
          </a:p>
          <a:p>
            <a:pPr marL="0" indent="0">
              <a:buNone/>
            </a:pPr>
            <a:r>
              <a:rPr lang="es-ES" sz="8000" dirty="0"/>
              <a:t>	Marcela aparece de repente sobre la roca donde están enterrando a </a:t>
            </a:r>
            <a:r>
              <a:rPr lang="es-ES" sz="8000" dirty="0" err="1"/>
              <a:t>Grisóstomo</a:t>
            </a:r>
            <a:r>
              <a:rPr lang="es-ES" sz="8000" dirty="0"/>
              <a:t>. Más hermosa que nunca, es increpada por Ambrosio, el amigo del difunto, que la acusa de haber venido a disfrutar del daño que ha causado. Ella responde con calma y pide que todos la escuchen.                                                                                                                                     	Comienza afirmando que el cielo la hizo hermosa sin que ella lo eligiera, igual que la naturaleza da veneno a la serpiente sin que eso la haga responsable de sus mordeduras. El hecho de que alguien sea hermoso no lo obliga a amar a quienes lo admiran, porque el amor verdadero debe ser libre, no impuesto.            	                                                                                                                                                                                                         	Marcela insiste en que nació libre y que para poder vivir libre escogió la soledad de los campos: los árboles son su compañía, los ríos sus espejos, las montañas el límite de sus deseos. Defiende que es como un fuego lejano o una espada guardada: no hace daño a quien no se acerca. A todos los que se enamoraron de ella, les dejó claro con palabras que no correspondería su amor. A </a:t>
            </a:r>
            <a:r>
              <a:rPr lang="es-ES" sz="8000" dirty="0" err="1"/>
              <a:t>Grisóstomo</a:t>
            </a:r>
            <a:r>
              <a:rPr lang="es-ES" sz="8000" dirty="0"/>
              <a:t> en particular le dijo directamente que quería vivir siempre sola. Si él, sabiendo esto, siguió adelante con su obsesión, fue su propia terquedad la que lo destruyó, no la crueldad de ella. Por tanto, nadie puede llamarla homicida cuando nunca prometió, engañó ni llamó a nadie. Y quien la llame fiera o basilisco, que la evite; quien la llame cruel, que no la siga; pues esa fiera, esa ingrata, no buscará ni servirá a ninguno.                                  	                         	                                                                                                                                      	Finaliza su discurso recodando que es rica y no desea la riqueza de nadie. Es libre por naturaleza y no le gusta depender de nadie. No quiere ni odia a ninguna persona; no engaña a unos ni busca la atención de otros. Sus deseos tienen como límite las montañas en las que vive, y si alguna vez los deja ir más lejos, solo es para admirar la belleza del cielo: el camino por el que el alma se dirige a su verdadero hogar.             	                                                                                                                                                                                                               	Tras decir esto, se fue hacia lo más profundo del bosque, dejando a todos admirados tanto por su belleza como por su inteligencia. Don Quijote, impresionado, levantó la voz y advirtió que nadie se atreviera a seguirla: ella había demostrado con razones más que suficientes que merecía respeto, no persecución.</a:t>
            </a:r>
          </a:p>
          <a:p>
            <a:endParaRPr lang="es-ES" dirty="0"/>
          </a:p>
        </p:txBody>
      </p:sp>
      <p:sp>
        <p:nvSpPr>
          <p:cNvPr id="9901" name="Border_10"/>
          <p:cNvSpPr>
            <a:spLocks noGrp="1"/>
          </p:cNvSpPr>
          <p:nvPr/>
        </p:nvSpPr>
        <p:spPr>
          <a:xfrm>
            <a:off x="127000" y="127000"/>
            <a:ext cx="11937600" cy="6604000"/>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4244308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A886D19-D2F1-E6C1-1636-838E3E6E9A6A}"/>
              </a:ext>
            </a:extLst>
          </p:cNvPr>
          <p:cNvSpPr>
            <a:spLocks noGrp="1"/>
          </p:cNvSpPr>
          <p:nvPr>
            <p:ph idx="1"/>
          </p:nvPr>
        </p:nvSpPr>
        <p:spPr>
          <a:xfrm>
            <a:off x="310243" y="457200"/>
            <a:ext cx="6528547" cy="5676901"/>
          </a:xfrm>
        </p:spPr>
        <p:txBody>
          <a:bodyPr>
            <a:normAutofit fontScale="92500" lnSpcReduction="10000"/>
          </a:bodyPr>
          <a:lstStyle/>
          <a:p>
            <a:pPr marL="0" indent="0">
              <a:buNone/>
            </a:pPr>
            <a:r>
              <a:rPr lang="es-ES" sz="2000" dirty="0">
                <a:solidFill>
                  <a:srgbClr val="8B1A1A"/>
                </a:solidFill>
              </a:rPr>
              <a:t>Oral</a:t>
            </a:r>
          </a:p>
          <a:p>
            <a:pPr marL="0" indent="0">
              <a:buNone/>
            </a:pPr>
            <a:r>
              <a:rPr lang="es-ES" sz="2000" b="1" dirty="0"/>
              <a:t>1. Relaciona las palabras del texto con su definición:</a:t>
            </a:r>
          </a:p>
          <a:p>
            <a:pPr marL="0" indent="0">
              <a:buNone/>
            </a:pPr>
            <a:r>
              <a:rPr lang="es-ES" sz="2000" dirty="0"/>
              <a:t>     Culpable, increpar, veneno, terquedad, difunto, impuesto, basilisco, ingrata   </a:t>
            </a:r>
          </a:p>
          <a:p>
            <a:pPr marL="0" indent="0">
              <a:buNone/>
            </a:pPr>
            <a:r>
              <a:rPr lang="es-ES" sz="2000" dirty="0"/>
              <a:t>1. Atacar verbalmente a alguien con dureza:                                                                                                              2. Persona que acaba de morir:                                                                                                                                        3. Obligar a alguien a hacer algo:                                                                                                                                     4. Sustancia dañina que puede causar la muerte:                                                                                                             5. Actitud de no cambiar de idea aunque todo vaya mal:                                                                                     6. Ha hecho algo malo y merece ser perseguido o castigado:                                                                                                                        7. Persona que no agradece un favor, una ayuda o un beneficio                                                                              8. Una persona furiosa y dañina   </a:t>
            </a:r>
          </a:p>
          <a:p>
            <a:pPr marL="0" indent="0">
              <a:buNone/>
            </a:pPr>
            <a:endParaRPr lang="es-ES" sz="2000" dirty="0"/>
          </a:p>
          <a:p>
            <a:pPr marL="0" indent="0">
              <a:buNone/>
            </a:pPr>
            <a:r>
              <a:rPr lang="es-ES" sz="2000" dirty="0">
                <a:solidFill>
                  <a:srgbClr val="8B1A1A"/>
                </a:solidFill>
              </a:rPr>
              <a:t>Oral   </a:t>
            </a:r>
            <a:r>
              <a:rPr lang="es-ES" sz="2000" dirty="0"/>
              <a:t>                                                                                                                                                                                                </a:t>
            </a:r>
            <a:r>
              <a:rPr lang="es-ES" sz="2000" b="1" dirty="0"/>
              <a:t>2. Ahora relaciona cada palabra con su antónimo o contrario: </a:t>
            </a:r>
          </a:p>
          <a:p>
            <a:pPr marL="0" indent="0">
              <a:buNone/>
            </a:pPr>
            <a:r>
              <a:rPr lang="es-ES" sz="2000" dirty="0"/>
              <a:t>    a. Elogiar, b. antídoto, c. inocente, d. agradecido, e. vivo f. tranquilo. g. flexible h. transigente</a:t>
            </a:r>
          </a:p>
          <a:p>
            <a:pPr marL="0" indent="0">
              <a:buNone/>
            </a:pPr>
            <a:endParaRPr lang="es-ES" sz="1300" dirty="0"/>
          </a:p>
        </p:txBody>
      </p:sp>
      <p:pic>
        <p:nvPicPr>
          <p:cNvPr id="4" name="Imagen 3">
            <a:extLst>
              <a:ext uri="{FF2B5EF4-FFF2-40B4-BE49-F238E27FC236}">
                <a16:creationId xmlns:a16="http://schemas.microsoft.com/office/drawing/2014/main" id="{4F43FFE1-889D-2652-34E5-252E2A931C81}"/>
              </a:ext>
            </a:extLst>
          </p:cNvPr>
          <p:cNvPicPr>
            <a:picLocks noChangeAspect="1"/>
          </p:cNvPicPr>
          <p:nvPr/>
        </p:nvPicPr>
        <p:blipFill>
          <a:blip r:embed="rId2"/>
          <a:srcRect b="5219"/>
          <a:stretch>
            <a:fillRect/>
          </a:stretch>
        </p:blipFill>
        <p:spPr>
          <a:xfrm>
            <a:off x="7199440" y="10"/>
            <a:ext cx="4992560" cy="6857990"/>
          </a:xfrm>
          <a:prstGeom prst="rect">
            <a:avLst/>
          </a:prstGeom>
          <a:effectLst/>
        </p:spPr>
      </p:pic>
      <p:sp>
        <p:nvSpPr>
          <p:cNvPr id="9901" name="Border_11"/>
          <p:cNvSpPr>
            <a:spLocks noGrp="1"/>
          </p:cNvSpPr>
          <p:nvPr/>
        </p:nvSpPr>
        <p:spPr>
          <a:xfrm>
            <a:off x="127000" y="127000"/>
            <a:ext cx="11937600" cy="6604000"/>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1347697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9EAF90-497B-A3EE-1079-F935EB12834C}"/>
              </a:ext>
            </a:extLst>
          </p:cNvPr>
          <p:cNvSpPr>
            <a:spLocks noGrp="1"/>
          </p:cNvSpPr>
          <p:nvPr>
            <p:ph type="title"/>
          </p:nvPr>
        </p:nvSpPr>
        <p:spPr>
          <a:xfrm>
            <a:off x="584200" y="1"/>
            <a:ext cx="8788400" cy="888999"/>
          </a:xfrm>
        </p:spPr>
        <p:txBody>
          <a:bodyPr>
            <a:normAutofit fontScale="90000"/>
          </a:bodyPr>
          <a:lstStyle/>
          <a:p>
            <a:br>
              <a:rPr lang="en-US" sz="2000" b="1" dirty="0"/>
            </a:br>
            <a:br>
              <a:rPr lang="en-US" sz="2000" b="1" dirty="0"/>
            </a:br>
            <a:r>
              <a:rPr lang="en-US" sz="2000" b="1" dirty="0"/>
              <a:t>3. Oral. Completa la </a:t>
            </a:r>
            <a:r>
              <a:rPr lang="en-US" sz="2000" b="1" dirty="0" err="1"/>
              <a:t>tabla</a:t>
            </a:r>
            <a:r>
              <a:rPr lang="en-US" sz="2000" b="1" dirty="0"/>
              <a:t> con las palabras </a:t>
            </a:r>
            <a:r>
              <a:rPr lang="en-US" sz="2000" b="1" dirty="0" err="1"/>
              <a:t>siguientes</a:t>
            </a:r>
            <a:r>
              <a:rPr lang="en-US" sz="2000" b="1" dirty="0"/>
              <a:t>:                                                                                                                  </a:t>
            </a:r>
            <a:r>
              <a:rPr lang="en-US" sz="2000" dirty="0" err="1"/>
              <a:t>liberar</a:t>
            </a:r>
            <a:r>
              <a:rPr lang="en-US" sz="2000" dirty="0"/>
              <a:t>, </a:t>
            </a:r>
            <a:r>
              <a:rPr lang="en-US" sz="2000" dirty="0" err="1"/>
              <a:t>embellecer</a:t>
            </a:r>
            <a:r>
              <a:rPr lang="en-US" sz="2000" dirty="0"/>
              <a:t>, </a:t>
            </a:r>
            <a:r>
              <a:rPr lang="en-US" sz="2000" dirty="0" err="1"/>
              <a:t>admiración</a:t>
            </a:r>
            <a:r>
              <a:rPr lang="en-US" sz="2000" dirty="0"/>
              <a:t>, amor, culpable, defensa</a:t>
            </a:r>
            <a:br>
              <a:rPr lang="es-ES" dirty="0"/>
            </a:br>
            <a:endParaRPr lang="es-ES" dirty="0"/>
          </a:p>
        </p:txBody>
      </p:sp>
      <p:graphicFrame>
        <p:nvGraphicFramePr>
          <p:cNvPr id="4" name="Marcador de contenido 3">
            <a:extLst>
              <a:ext uri="{FF2B5EF4-FFF2-40B4-BE49-F238E27FC236}">
                <a16:creationId xmlns:a16="http://schemas.microsoft.com/office/drawing/2014/main" id="{4A2B687B-C472-62F2-5743-DC49047C2D70}"/>
              </a:ext>
            </a:extLst>
          </p:cNvPr>
          <p:cNvGraphicFramePr>
            <a:graphicFrameLocks noGrp="1"/>
          </p:cNvGraphicFramePr>
          <p:nvPr>
            <p:ph idx="1"/>
            <p:extLst>
              <p:ext uri="{D42A27DB-BD31-4B8C-83A1-F6EECF244321}">
                <p14:modId xmlns:p14="http://schemas.microsoft.com/office/powerpoint/2010/main" val="2544115813"/>
              </p:ext>
            </p:extLst>
          </p:nvPr>
        </p:nvGraphicFramePr>
        <p:xfrm>
          <a:off x="584200" y="1169233"/>
          <a:ext cx="8611235" cy="4746903"/>
        </p:xfrm>
        <a:graphic>
          <a:graphicData uri="http://schemas.openxmlformats.org/drawingml/2006/table">
            <a:tbl>
              <a:tblPr firstRow="1" firstCol="1" bandRow="1">
                <a:tableStyleId>{5C22544A-7EE6-4342-B048-85BDC9FD1C3A}</a:tableStyleId>
              </a:tblPr>
              <a:tblGrid>
                <a:gridCol w="114477">
                  <a:extLst>
                    <a:ext uri="{9D8B030D-6E8A-4147-A177-3AD203B41FA5}">
                      <a16:colId xmlns:a16="http://schemas.microsoft.com/office/drawing/2014/main" val="2846036416"/>
                    </a:ext>
                  </a:extLst>
                </a:gridCol>
                <a:gridCol w="2345512">
                  <a:extLst>
                    <a:ext uri="{9D8B030D-6E8A-4147-A177-3AD203B41FA5}">
                      <a16:colId xmlns:a16="http://schemas.microsoft.com/office/drawing/2014/main" val="1744603736"/>
                    </a:ext>
                  </a:extLst>
                </a:gridCol>
                <a:gridCol w="3075623">
                  <a:extLst>
                    <a:ext uri="{9D8B030D-6E8A-4147-A177-3AD203B41FA5}">
                      <a16:colId xmlns:a16="http://schemas.microsoft.com/office/drawing/2014/main" val="1368644110"/>
                    </a:ext>
                  </a:extLst>
                </a:gridCol>
                <a:gridCol w="3075623">
                  <a:extLst>
                    <a:ext uri="{9D8B030D-6E8A-4147-A177-3AD203B41FA5}">
                      <a16:colId xmlns:a16="http://schemas.microsoft.com/office/drawing/2014/main" val="3952023682"/>
                    </a:ext>
                  </a:extLst>
                </a:gridCol>
              </a:tblGrid>
              <a:tr h="678129">
                <a:tc gridSpan="2">
                  <a:txBody>
                    <a:bodyPr/>
                    <a:lstStyle/>
                    <a:p>
                      <a:pPr>
                        <a:buNone/>
                      </a:pPr>
                      <a:r>
                        <a:rPr lang="es-ES" sz="1800" kern="100" dirty="0">
                          <a:effectLst/>
                        </a:rPr>
                        <a:t>Verbo</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hMerge="1">
                  <a:txBody>
                    <a:bodyPr/>
                    <a:lstStyle/>
                    <a:p>
                      <a:endParaRPr lang="es-ES"/>
                    </a:p>
                  </a:txBody>
                  <a:tcPr/>
                </a:tc>
                <a:tc>
                  <a:txBody>
                    <a:bodyPr/>
                    <a:lstStyle/>
                    <a:p>
                      <a:pPr>
                        <a:buNone/>
                      </a:pPr>
                      <a:r>
                        <a:rPr lang="es-ES" sz="1800" kern="100" dirty="0">
                          <a:effectLst/>
                        </a:rPr>
                        <a:t>Sustantivo</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Adjetivo</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extLst>
                  <a:ext uri="{0D108BD9-81ED-4DB2-BD59-A6C34878D82A}">
                    <a16:rowId xmlns:a16="http://schemas.microsoft.com/office/drawing/2014/main" val="4108626454"/>
                  </a:ext>
                </a:extLst>
              </a:tr>
              <a:tr h="678129">
                <a:tc>
                  <a:txBody>
                    <a:bodyPr/>
                    <a:lstStyle/>
                    <a:p>
                      <a:pPr>
                        <a:buNone/>
                      </a:pPr>
                      <a:r>
                        <a:rPr lang="es-ES" sz="1800" kern="100">
                          <a:effectLst/>
                        </a:rPr>
                        <a:t> </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buNone/>
                      </a:pPr>
                      <a:r>
                        <a:rPr lang="es-ES" sz="1800" kern="100" dirty="0">
                          <a:effectLst/>
                        </a:rPr>
                        <a:t> amar</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_____________</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        amoroso</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extLst>
                  <a:ext uri="{0D108BD9-81ED-4DB2-BD59-A6C34878D82A}">
                    <a16:rowId xmlns:a16="http://schemas.microsoft.com/office/drawing/2014/main" val="3060162551"/>
                  </a:ext>
                </a:extLst>
              </a:tr>
              <a:tr h="678129">
                <a:tc>
                  <a:txBody>
                    <a:bodyPr/>
                    <a:lstStyle/>
                    <a:p>
                      <a:pPr>
                        <a:buNone/>
                      </a:pPr>
                      <a:r>
                        <a:rPr lang="es-ES" sz="1800" kern="100">
                          <a:effectLst/>
                        </a:rPr>
                        <a:t> </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buNone/>
                      </a:pPr>
                      <a:r>
                        <a:rPr lang="es-ES" sz="1800" kern="100">
                          <a:effectLst/>
                        </a:rPr>
                        <a:t>_____________</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dirty="0">
                          <a:effectLst/>
                        </a:rPr>
                        <a:t>        libertad</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        libre</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extLst>
                  <a:ext uri="{0D108BD9-81ED-4DB2-BD59-A6C34878D82A}">
                    <a16:rowId xmlns:a16="http://schemas.microsoft.com/office/drawing/2014/main" val="301900974"/>
                  </a:ext>
                </a:extLst>
              </a:tr>
              <a:tr h="678129">
                <a:tc>
                  <a:txBody>
                    <a:bodyPr/>
                    <a:lstStyle/>
                    <a:p>
                      <a:pPr>
                        <a:buNone/>
                      </a:pPr>
                      <a:r>
                        <a:rPr lang="es-ES" sz="1800" kern="100">
                          <a:effectLst/>
                        </a:rPr>
                        <a:t> </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buNone/>
                      </a:pPr>
                      <a:r>
                        <a:rPr lang="es-ES" sz="1800" kern="100" dirty="0">
                          <a:effectLst/>
                        </a:rPr>
                        <a:t> defender</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_____________</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        defensivo</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extLst>
                  <a:ext uri="{0D108BD9-81ED-4DB2-BD59-A6C34878D82A}">
                    <a16:rowId xmlns:a16="http://schemas.microsoft.com/office/drawing/2014/main" val="2947732527"/>
                  </a:ext>
                </a:extLst>
              </a:tr>
              <a:tr h="678129">
                <a:tc>
                  <a:txBody>
                    <a:bodyPr/>
                    <a:lstStyle/>
                    <a:p>
                      <a:pPr>
                        <a:buNone/>
                      </a:pPr>
                      <a:r>
                        <a:rPr lang="es-ES" sz="1800" kern="100">
                          <a:effectLst/>
                        </a:rPr>
                        <a:t> </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buNone/>
                      </a:pPr>
                      <a:r>
                        <a:rPr lang="es-ES" sz="1800" kern="100">
                          <a:effectLst/>
                        </a:rPr>
                        <a:t>_____________</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         belleza</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        hermoso</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extLst>
                  <a:ext uri="{0D108BD9-81ED-4DB2-BD59-A6C34878D82A}">
                    <a16:rowId xmlns:a16="http://schemas.microsoft.com/office/drawing/2014/main" val="806736949"/>
                  </a:ext>
                </a:extLst>
              </a:tr>
              <a:tr h="678129">
                <a:tc>
                  <a:txBody>
                    <a:bodyPr/>
                    <a:lstStyle/>
                    <a:p>
                      <a:pPr>
                        <a:buNone/>
                      </a:pPr>
                      <a:r>
                        <a:rPr lang="es-ES" sz="1800" kern="100">
                          <a:effectLst/>
                        </a:rPr>
                        <a:t> </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buNone/>
                      </a:pPr>
                      <a:r>
                        <a:rPr lang="es-ES" sz="1800" kern="100" dirty="0">
                          <a:effectLst/>
                        </a:rPr>
                        <a:t>  culpar</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dirty="0">
                          <a:effectLst/>
                        </a:rPr>
                        <a:t>         culpa</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      _____________</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extLst>
                  <a:ext uri="{0D108BD9-81ED-4DB2-BD59-A6C34878D82A}">
                    <a16:rowId xmlns:a16="http://schemas.microsoft.com/office/drawing/2014/main" val="1486063365"/>
                  </a:ext>
                </a:extLst>
              </a:tr>
              <a:tr h="678129">
                <a:tc>
                  <a:txBody>
                    <a:bodyPr/>
                    <a:lstStyle/>
                    <a:p>
                      <a:pPr>
                        <a:buNone/>
                      </a:pPr>
                      <a:r>
                        <a:rPr lang="es-ES" sz="1800" kern="100">
                          <a:effectLst/>
                        </a:rPr>
                        <a:t> </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a:buNone/>
                      </a:pPr>
                      <a:r>
                        <a:rPr lang="es-ES" sz="1800" kern="100" dirty="0">
                          <a:effectLst/>
                        </a:rPr>
                        <a:t>  admirar</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a:effectLst/>
                        </a:rPr>
                        <a:t>_____________</a:t>
                      </a:r>
                      <a:endParaRPr lang="es-ES" sz="1800" kern="10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tc>
                  <a:txBody>
                    <a:bodyPr/>
                    <a:lstStyle/>
                    <a:p>
                      <a:pPr>
                        <a:buNone/>
                      </a:pPr>
                      <a:r>
                        <a:rPr lang="es-ES" sz="1800" kern="100" dirty="0">
                          <a:effectLst/>
                        </a:rPr>
                        <a:t>        admirable</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6510" marR="16510" marT="16510" marB="16510" anchor="ctr"/>
                </a:tc>
                <a:extLst>
                  <a:ext uri="{0D108BD9-81ED-4DB2-BD59-A6C34878D82A}">
                    <a16:rowId xmlns:a16="http://schemas.microsoft.com/office/drawing/2014/main" val="215678633"/>
                  </a:ext>
                </a:extLst>
              </a:tr>
            </a:tbl>
          </a:graphicData>
        </a:graphic>
      </p:graphicFrame>
    </p:spTree>
    <p:extLst>
      <p:ext uri="{BB962C8B-B14F-4D97-AF65-F5344CB8AC3E}">
        <p14:creationId xmlns:p14="http://schemas.microsoft.com/office/powerpoint/2010/main" val="2581613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3">
            <a:extLst>
              <a:ext uri="{FF2B5EF4-FFF2-40B4-BE49-F238E27FC236}">
                <a16:creationId xmlns:a16="http://schemas.microsoft.com/office/drawing/2014/main" id="{55DE08DE-6A70-6973-3BF7-280AC3E6C60F}"/>
              </a:ext>
            </a:extLst>
          </p:cNvPr>
          <p:cNvGraphicFramePr>
            <a:graphicFrameLocks/>
          </p:cNvGraphicFramePr>
          <p:nvPr>
            <p:extLst>
              <p:ext uri="{D42A27DB-BD31-4B8C-83A1-F6EECF244321}">
                <p14:modId xmlns:p14="http://schemas.microsoft.com/office/powerpoint/2010/main" val="3583289500"/>
              </p:ext>
            </p:extLst>
          </p:nvPr>
        </p:nvGraphicFramePr>
        <p:xfrm>
          <a:off x="524655" y="1873770"/>
          <a:ext cx="10829144" cy="1323684"/>
        </p:xfrm>
        <a:graphic>
          <a:graphicData uri="http://schemas.openxmlformats.org/drawingml/2006/table">
            <a:tbl>
              <a:tblPr firstRow="1" firstCol="1" bandRow="1">
                <a:tableStyleId>{5C22544A-7EE6-4342-B048-85BDC9FD1C3A}</a:tableStyleId>
              </a:tblPr>
              <a:tblGrid>
                <a:gridCol w="3760032">
                  <a:extLst>
                    <a:ext uri="{9D8B030D-6E8A-4147-A177-3AD203B41FA5}">
                      <a16:colId xmlns:a16="http://schemas.microsoft.com/office/drawing/2014/main" val="3331496199"/>
                    </a:ext>
                  </a:extLst>
                </a:gridCol>
                <a:gridCol w="3534556">
                  <a:extLst>
                    <a:ext uri="{9D8B030D-6E8A-4147-A177-3AD203B41FA5}">
                      <a16:colId xmlns:a16="http://schemas.microsoft.com/office/drawing/2014/main" val="2778285399"/>
                    </a:ext>
                  </a:extLst>
                </a:gridCol>
                <a:gridCol w="3534556">
                  <a:extLst>
                    <a:ext uri="{9D8B030D-6E8A-4147-A177-3AD203B41FA5}">
                      <a16:colId xmlns:a16="http://schemas.microsoft.com/office/drawing/2014/main" val="2856285587"/>
                    </a:ext>
                  </a:extLst>
                </a:gridCol>
              </a:tblGrid>
              <a:tr h="269828">
                <a:tc>
                  <a:txBody>
                    <a:bodyPr/>
                    <a:lstStyle/>
                    <a:p>
                      <a:pPr algn="ctr">
                        <a:buNone/>
                      </a:pPr>
                      <a:r>
                        <a:rPr lang="es-ES" sz="1200" kern="0">
                          <a:effectLst/>
                        </a:rPr>
                        <a:t>Elemento natural</a:t>
                      </a:r>
                      <a:endParaRPr lang="es-ES" sz="1200" kern="10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buNone/>
                      </a:pPr>
                      <a:r>
                        <a:rPr lang="es-ES" sz="1200" kern="0" dirty="0">
                          <a:effectLst/>
                        </a:rPr>
                        <a:t>              Sustituye a...</a:t>
                      </a:r>
                      <a:endParaRPr lang="es-ES" sz="1200" kern="100" dirty="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buNone/>
                      </a:pPr>
                      <a:r>
                        <a:rPr lang="es-ES" sz="1200" kern="0">
                          <a:effectLst/>
                        </a:rPr>
                        <a:t>           Explicación </a:t>
                      </a:r>
                      <a:endParaRPr lang="es-ES" sz="1200" kern="10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40620044"/>
                  </a:ext>
                </a:extLst>
              </a:tr>
              <a:tr h="514200">
                <a:tc>
                  <a:txBody>
                    <a:bodyPr/>
                    <a:lstStyle/>
                    <a:p>
                      <a:pPr>
                        <a:buNone/>
                      </a:pPr>
                      <a:r>
                        <a:rPr lang="es-ES" sz="1200" kern="0" dirty="0">
                          <a:effectLst/>
                        </a:rPr>
                        <a:t> </a:t>
                      </a:r>
                      <a:endParaRPr lang="es-ES" sz="1200" kern="100" dirty="0">
                        <a:effectLst/>
                      </a:endParaRPr>
                    </a:p>
                    <a:p>
                      <a:pPr>
                        <a:buNone/>
                      </a:pPr>
                      <a:r>
                        <a:rPr lang="es-ES" sz="1200" kern="0" dirty="0">
                          <a:effectLst/>
                        </a:rPr>
                        <a:t>los árboles</a:t>
                      </a:r>
                      <a:endParaRPr lang="es-ES" sz="1200" kern="100" dirty="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endParaRPr lang="es-ES" sz="1200" kern="100">
                        <a:effectLst/>
                        <a:latin typeface="Georgia" panose="020B0004020202020204" pitchFamily="34" charset="0"/>
                      </a:endParaRPr>
                    </a:p>
                  </a:txBody>
                  <a:tcPr marL="9525" marR="9525" marT="9525" marB="9525" anchor="ctr"/>
                </a:tc>
                <a:tc>
                  <a:txBody>
                    <a:bodyPr/>
                    <a:lstStyle/>
                    <a:p>
                      <a:pPr>
                        <a:buNone/>
                      </a:pPr>
                      <a:r>
                        <a:rPr lang="es-ES" sz="1000" kern="0">
                          <a:effectLst/>
                        </a:rPr>
                        <a:t>     </a:t>
                      </a:r>
                      <a:endParaRPr lang="es-ES" sz="1200" kern="10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925438812"/>
                  </a:ext>
                </a:extLst>
              </a:tr>
              <a:tr h="269828">
                <a:tc>
                  <a:txBody>
                    <a:bodyPr/>
                    <a:lstStyle/>
                    <a:p>
                      <a:pPr>
                        <a:buNone/>
                      </a:pPr>
                      <a:r>
                        <a:rPr lang="es-ES" sz="1200" kern="0">
                          <a:effectLst/>
                        </a:rPr>
                        <a:t>los ríos</a:t>
                      </a:r>
                      <a:endParaRPr lang="es-ES" sz="1200" kern="10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endParaRPr lang="es-ES" sz="1200" kern="100">
                        <a:effectLst/>
                        <a:latin typeface="Georgia" panose="020B0004020202020204" pitchFamily="34" charset="0"/>
                      </a:endParaRPr>
                    </a:p>
                  </a:txBody>
                  <a:tcPr marL="9525" marR="9525" marT="9525" marB="9525" anchor="ctr"/>
                </a:tc>
                <a:tc>
                  <a:txBody>
                    <a:bodyPr/>
                    <a:lstStyle/>
                    <a:p>
                      <a:pPr>
                        <a:buNone/>
                      </a:pPr>
                      <a:endParaRPr lang="es-ES" sz="1200" kern="100">
                        <a:effectLst/>
                        <a:latin typeface="Georgia" panose="020B0004020202020204" pitchFamily="34" charset="0"/>
                      </a:endParaRPr>
                    </a:p>
                  </a:txBody>
                  <a:tcPr marL="9525" marR="9525" marT="9525" marB="9525" anchor="ctr"/>
                </a:tc>
                <a:extLst>
                  <a:ext uri="{0D108BD9-81ED-4DB2-BD59-A6C34878D82A}">
                    <a16:rowId xmlns:a16="http://schemas.microsoft.com/office/drawing/2014/main" val="2115024855"/>
                  </a:ext>
                </a:extLst>
              </a:tr>
              <a:tr h="269828">
                <a:tc>
                  <a:txBody>
                    <a:bodyPr/>
                    <a:lstStyle/>
                    <a:p>
                      <a:pPr>
                        <a:buNone/>
                      </a:pPr>
                      <a:r>
                        <a:rPr lang="es-ES" sz="1200" kern="0">
                          <a:effectLst/>
                        </a:rPr>
                        <a:t>las montañas</a:t>
                      </a:r>
                      <a:endParaRPr lang="es-ES" sz="1200" kern="10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r>
                        <a:rPr lang="es-ES" sz="1200" kern="0">
                          <a:effectLst/>
                        </a:rPr>
                        <a:t>                          </a:t>
                      </a:r>
                      <a:endParaRPr lang="es-ES" sz="1200" kern="10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buNone/>
                      </a:pPr>
                      <a:r>
                        <a:rPr lang="es-ES" sz="1000" kern="0" dirty="0">
                          <a:effectLst/>
                        </a:rPr>
                        <a:t>   </a:t>
                      </a:r>
                      <a:endParaRPr lang="es-ES" sz="1200" kern="100" dirty="0">
                        <a:effectLst/>
                        <a:latin typeface="Georgia"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42446768"/>
                  </a:ext>
                </a:extLst>
              </a:tr>
            </a:tbl>
          </a:graphicData>
        </a:graphic>
      </p:graphicFrame>
      <p:sp>
        <p:nvSpPr>
          <p:cNvPr id="9" name="CuadroTexto 8">
            <a:extLst>
              <a:ext uri="{FF2B5EF4-FFF2-40B4-BE49-F238E27FC236}">
                <a16:creationId xmlns:a16="http://schemas.microsoft.com/office/drawing/2014/main" id="{7680CBDE-CB45-96E8-A32A-BA11CE069D80}"/>
              </a:ext>
            </a:extLst>
          </p:cNvPr>
          <p:cNvSpPr txBox="1"/>
          <p:nvPr/>
        </p:nvSpPr>
        <p:spPr>
          <a:xfrm>
            <a:off x="524655" y="127000"/>
            <a:ext cx="10829144" cy="1477328"/>
          </a:xfrm>
          <a:prstGeom prst="rect">
            <a:avLst/>
          </a:prstGeom>
          <a:noFill/>
        </p:spPr>
        <p:txBody>
          <a:bodyPr wrap="square">
            <a:spAutoFit/>
          </a:bodyPr>
          <a:lstStyle/>
          <a:p>
            <a:r>
              <a:rPr lang="es-ES" dirty="0">
                <a:solidFill>
                  <a:srgbClr val="8B1A1A"/>
                </a:solidFill>
              </a:rPr>
              <a:t> </a:t>
            </a:r>
            <a:r>
              <a:rPr lang="es-ES" b="1" dirty="0"/>
              <a:t>4. </a:t>
            </a:r>
            <a:r>
              <a:rPr lang="es-ES" dirty="0"/>
              <a:t>Oral/ escrita </a:t>
            </a:r>
            <a:r>
              <a:rPr lang="es-ES" b="1" dirty="0"/>
              <a:t>Intenta explicar las siguientes metáforas: </a:t>
            </a:r>
          </a:p>
          <a:p>
            <a:r>
              <a:rPr lang="es-ES" b="1" dirty="0"/>
              <a:t> A. Responde a las preguntas  y completa la tabla: </a:t>
            </a:r>
          </a:p>
          <a:p>
            <a:r>
              <a:rPr lang="es-ES" dirty="0"/>
              <a:t>«Los árboles son su compañía, los ríos sus espejos, las montañas el límite de sus deseos.»</a:t>
            </a:r>
          </a:p>
          <a:p>
            <a:pPr>
              <a:buNone/>
            </a:pPr>
            <a:r>
              <a:rPr lang="es-E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¿Qué sustituye cada elemento de la naturaleza? ¿Por qué crees que Cervantes eligió esa imagen?</a:t>
            </a:r>
            <a:endParaRPr lang="es-ES" sz="1800" kern="100" dirty="0">
              <a:effectLst/>
              <a:latin typeface="Georgia" panose="020B0004020202020204" pitchFamily="34" charset="0"/>
              <a:ea typeface="Aptos" panose="020B0004020202020204" pitchFamily="34" charset="0"/>
              <a:cs typeface="Times New Roman" panose="02020603050405020304" pitchFamily="18" charset="0"/>
            </a:endParaRPr>
          </a:p>
          <a:p>
            <a:pPr>
              <a:buNone/>
            </a:pPr>
            <a:r>
              <a:rPr lang="es-ES" sz="1800" kern="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Pistas: a. no quieres ir más allá, b. siempre están ahí, c. te reflejan </a:t>
            </a:r>
            <a:endParaRPr lang="es-ES" sz="1800" kern="100" dirty="0">
              <a:effectLst/>
              <a:latin typeface="Georgia" panose="020B0004020202020204" pitchFamily="34" charset="0"/>
              <a:ea typeface="Aptos" panose="020B0004020202020204" pitchFamily="34" charset="0"/>
              <a:cs typeface="Times New Roman" panose="02020603050405020304" pitchFamily="18" charset="0"/>
            </a:endParaRPr>
          </a:p>
        </p:txBody>
      </p:sp>
      <p:sp>
        <p:nvSpPr>
          <p:cNvPr id="10" name="CuadroTexto 9">
            <a:extLst>
              <a:ext uri="{FF2B5EF4-FFF2-40B4-BE49-F238E27FC236}">
                <a16:creationId xmlns:a16="http://schemas.microsoft.com/office/drawing/2014/main" id="{D9D3F45E-F3A9-3480-0691-6C4AB8031707}"/>
              </a:ext>
            </a:extLst>
          </p:cNvPr>
          <p:cNvSpPr txBox="1"/>
          <p:nvPr/>
        </p:nvSpPr>
        <p:spPr>
          <a:xfrm>
            <a:off x="484534" y="3197454"/>
            <a:ext cx="11537577" cy="3970318"/>
          </a:xfrm>
          <a:prstGeom prst="rect">
            <a:avLst/>
          </a:prstGeom>
          <a:noFill/>
        </p:spPr>
        <p:txBody>
          <a:bodyPr wrap="square" rtlCol="0">
            <a:spAutoFit/>
          </a:bodyPr>
          <a:lstStyle/>
          <a:p>
            <a:endParaRPr lang="es-ES" dirty="0"/>
          </a:p>
          <a:p>
            <a:r>
              <a:rPr lang="es-ES" dirty="0"/>
              <a:t>B. Responde a las preguntas para explicar esta metáfora: </a:t>
            </a:r>
          </a:p>
          <a:p>
            <a:r>
              <a:rPr lang="es-ES" i="1" dirty="0"/>
              <a:t>«Es como un fuego lejano o una espada guardada.»</a:t>
            </a:r>
            <a:r>
              <a:rPr lang="es-ES" dirty="0"/>
              <a:t> </a:t>
            </a:r>
          </a:p>
          <a:p>
            <a:r>
              <a:rPr lang="es-ES" dirty="0"/>
              <a:t>1. ¿Qué hace el fuego si te acercas demasiado y si te alejas?</a:t>
            </a:r>
          </a:p>
          <a:p>
            <a:r>
              <a:rPr lang="es-ES" dirty="0"/>
              <a:t>2. ¿Qué hace una espada si está guardada en su funda?</a:t>
            </a:r>
          </a:p>
          <a:p>
            <a:r>
              <a:rPr lang="es-ES" dirty="0"/>
              <a:t>3. ¿Qué quiere decir Marcela cuando se compara con estas dos cosas?</a:t>
            </a:r>
          </a:p>
          <a:p>
            <a:r>
              <a:rPr lang="es-ES" dirty="0"/>
              <a:t> </a:t>
            </a:r>
          </a:p>
          <a:p>
            <a:r>
              <a:rPr lang="es-ES" dirty="0"/>
              <a:t>C. Reescribe la metáfora cambiando los elementos indicados. Fíjate en cómo cambia el significado.</a:t>
            </a:r>
          </a:p>
          <a:p>
            <a:r>
              <a:rPr lang="es-ES" i="1" dirty="0"/>
              <a:t>«El camino por el que el alma se dirige a su verdadero hogar.»</a:t>
            </a:r>
            <a:r>
              <a:rPr lang="es-ES" dirty="0"/>
              <a:t>  </a:t>
            </a:r>
          </a:p>
          <a:p>
            <a:pPr lvl="0"/>
            <a:r>
              <a:rPr lang="es-ES" dirty="0"/>
              <a:t>1. Cambia </a:t>
            </a:r>
            <a:r>
              <a:rPr lang="es-ES" i="1" dirty="0"/>
              <a:t>camino</a:t>
            </a:r>
            <a:r>
              <a:rPr lang="es-ES" dirty="0"/>
              <a:t> por </a:t>
            </a:r>
            <a:r>
              <a:rPr lang="es-ES" i="1" dirty="0"/>
              <a:t>puerta</a:t>
            </a:r>
            <a:r>
              <a:rPr lang="es-ES" dirty="0"/>
              <a:t>: →                      2. Cambia </a:t>
            </a:r>
            <a:r>
              <a:rPr lang="es-ES" i="1" dirty="0"/>
              <a:t>alma</a:t>
            </a:r>
            <a:r>
              <a:rPr lang="es-ES" dirty="0"/>
              <a:t> por </a:t>
            </a:r>
            <a:r>
              <a:rPr lang="es-ES" i="1" dirty="0"/>
              <a:t>esencia </a:t>
            </a:r>
            <a:r>
              <a:rPr lang="es-ES" dirty="0"/>
              <a:t>: →.                3. Cambia </a:t>
            </a:r>
            <a:r>
              <a:rPr lang="es-ES" i="1" dirty="0"/>
              <a:t>hogar</a:t>
            </a:r>
            <a:r>
              <a:rPr lang="es-ES" dirty="0"/>
              <a:t> por </a:t>
            </a:r>
            <a:r>
              <a:rPr lang="es-ES" i="1" dirty="0"/>
              <a:t>origen</a:t>
            </a:r>
            <a:r>
              <a:rPr lang="es-ES" dirty="0"/>
              <a:t>: → </a:t>
            </a:r>
          </a:p>
          <a:p>
            <a:r>
              <a:rPr lang="es-ES" dirty="0">
                <a:solidFill>
                  <a:srgbClr val="8B1A1A"/>
                </a:solidFill>
              </a:rPr>
              <a:t>La puerta por la que la……</a:t>
            </a:r>
          </a:p>
          <a:p>
            <a:r>
              <a:rPr lang="es-ES" dirty="0"/>
              <a:t>¿Qué versión te parece más poética o mejor?</a:t>
            </a:r>
          </a:p>
          <a:p>
            <a:endParaRPr lang="es-ES" dirty="0"/>
          </a:p>
          <a:p>
            <a:endParaRPr lang="es-ES" dirty="0"/>
          </a:p>
        </p:txBody>
      </p:sp>
      <p:sp>
        <p:nvSpPr>
          <p:cNvPr id="11" name="Border_13">
            <a:extLst>
              <a:ext uri="{FF2B5EF4-FFF2-40B4-BE49-F238E27FC236}">
                <a16:creationId xmlns:a16="http://schemas.microsoft.com/office/drawing/2014/main" id="{60F3BE93-B211-3E06-FB9F-3729EC38A283}"/>
              </a:ext>
            </a:extLst>
          </p:cNvPr>
          <p:cNvSpPr>
            <a:spLocks noGrp="1"/>
          </p:cNvSpPr>
          <p:nvPr/>
        </p:nvSpPr>
        <p:spPr>
          <a:xfrm>
            <a:off x="127000" y="554636"/>
            <a:ext cx="11937600" cy="6176364"/>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3722924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0">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2">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4C827CBF-9BD5-2175-2DF7-A499390A18F2}"/>
              </a:ext>
            </a:extLst>
          </p:cNvPr>
          <p:cNvSpPr>
            <a:spLocks noGrp="1"/>
          </p:cNvSpPr>
          <p:nvPr>
            <p:ph idx="1"/>
          </p:nvPr>
        </p:nvSpPr>
        <p:spPr>
          <a:xfrm>
            <a:off x="139700" y="127000"/>
            <a:ext cx="8367731" cy="6730999"/>
          </a:xfrm>
        </p:spPr>
        <p:txBody>
          <a:bodyPr>
            <a:noAutofit/>
          </a:bodyPr>
          <a:lstStyle/>
          <a:p>
            <a:pPr marL="0" indent="0">
              <a:buNone/>
            </a:pPr>
            <a:r>
              <a:rPr lang="es-ES" sz="1800" dirty="0"/>
              <a:t>5. Oral. Elige la respuesta correcta</a:t>
            </a:r>
          </a:p>
          <a:p>
            <a:pPr marL="0" lvl="0" indent="0">
              <a:buNone/>
            </a:pPr>
            <a:r>
              <a:rPr lang="es-ES" sz="1800" dirty="0"/>
              <a:t>1. Según Marcela, ¿cuál fue la causa de la muerte de </a:t>
            </a:r>
            <a:r>
              <a:rPr lang="es-ES" sz="1800" dirty="0" err="1"/>
              <a:t>Grisóstomo</a:t>
            </a:r>
            <a:r>
              <a:rPr lang="es-ES" sz="1800" dirty="0"/>
              <a:t>?                                                                                     </a:t>
            </a:r>
          </a:p>
          <a:p>
            <a:pPr marL="0" lvl="0" indent="0">
              <a:buNone/>
            </a:pPr>
            <a:r>
              <a:rPr lang="es-ES" sz="1800" dirty="0"/>
              <a:t>      a. Su bondad. b. Su obstinación. c. Su inconsciencia.   </a:t>
            </a:r>
          </a:p>
          <a:p>
            <a:pPr marL="0" lvl="0" indent="0">
              <a:buNone/>
            </a:pPr>
            <a:r>
              <a:rPr lang="es-ES" sz="1800" dirty="0"/>
              <a:t>2. ¿Qué pide la pastora a aquellos que la descalifican?</a:t>
            </a:r>
          </a:p>
          <a:p>
            <a:pPr marL="0" lvl="0" indent="0" fontAlgn="t">
              <a:buNone/>
            </a:pPr>
            <a:r>
              <a:rPr lang="es-ES" sz="1800" dirty="0"/>
              <a:t>       a. Que retiren sus palabras. b. Que entiendan su posición.                                </a:t>
            </a:r>
          </a:p>
          <a:p>
            <a:pPr marL="0" lvl="0" indent="0" fontAlgn="t">
              <a:buNone/>
            </a:pPr>
            <a:r>
              <a:rPr lang="es-ES" sz="1800" dirty="0"/>
              <a:t>        c. Que la dejen vivir en paz.  </a:t>
            </a:r>
          </a:p>
          <a:p>
            <a:pPr marL="0" indent="0" fontAlgn="t">
              <a:buNone/>
            </a:pPr>
            <a:r>
              <a:rPr lang="es-ES" sz="1800" dirty="0"/>
              <a:t>3. ¿Qué hace Marcela cuando termina de hablar?</a:t>
            </a:r>
          </a:p>
          <a:p>
            <a:pPr marL="0" indent="0" fontAlgn="t">
              <a:buNone/>
            </a:pPr>
            <a:r>
              <a:rPr lang="es-ES" sz="1800" dirty="0"/>
              <a:t>       a. Se despide de los presentes con un gesto.  b. Se adentra en la espesura                          </a:t>
            </a:r>
          </a:p>
          <a:p>
            <a:pPr marL="0" indent="0" fontAlgn="t">
              <a:buNone/>
            </a:pPr>
            <a:r>
              <a:rPr lang="es-ES" sz="1800" dirty="0"/>
              <a:t>       del monte.</a:t>
            </a:r>
          </a:p>
          <a:p>
            <a:pPr marL="0" indent="0" fontAlgn="t">
              <a:buNone/>
            </a:pPr>
            <a:r>
              <a:rPr lang="es-ES" sz="1800" dirty="0"/>
              <a:t>       c. Se queda esperando una respuesta.</a:t>
            </a:r>
          </a:p>
          <a:p>
            <a:pPr marL="0" lvl="0" indent="0">
              <a:buNone/>
            </a:pPr>
            <a:r>
              <a:rPr lang="es-ES" sz="1800" dirty="0"/>
              <a:t>4. ¿Por qué tiene que intervenir don Quijote?                                                                                                  </a:t>
            </a:r>
          </a:p>
          <a:p>
            <a:pPr marL="0" lvl="0" indent="0">
              <a:buNone/>
            </a:pPr>
            <a:r>
              <a:rPr lang="es-ES" sz="1800" dirty="0"/>
              <a:t>       a. Porque algunos de los presentes tratan de agredir a Marcela.                                                             </a:t>
            </a:r>
          </a:p>
          <a:p>
            <a:pPr marL="0" lvl="0" indent="0">
              <a:buNone/>
            </a:pPr>
            <a:r>
              <a:rPr lang="es-ES" sz="1800" dirty="0"/>
              <a:t>       b. Porque algunos de los presentes tratan de seguir a Marcela.                                                                             </a:t>
            </a:r>
          </a:p>
          <a:p>
            <a:pPr marL="0" lvl="0" indent="0">
              <a:buNone/>
            </a:pPr>
            <a:r>
              <a:rPr lang="es-ES" sz="1800" dirty="0"/>
              <a:t>       c. Porque algunos de los presentes tratan de detener a Marcela.</a:t>
            </a:r>
          </a:p>
          <a:p>
            <a:pPr marL="0" lvl="0" indent="0">
              <a:buNone/>
            </a:pPr>
            <a:r>
              <a:rPr lang="es-ES" sz="1800" dirty="0"/>
              <a:t>5. ¿Qué piensa don Quijote de Marcela?</a:t>
            </a:r>
          </a:p>
          <a:p>
            <a:pPr marL="457200" lvl="1" indent="0" fontAlgn="t">
              <a:buNone/>
            </a:pPr>
            <a:r>
              <a:rPr lang="es-ES" sz="1800" dirty="0"/>
              <a:t>a. Que es una mujer solitaria que evita el trato con otras personas.</a:t>
            </a:r>
          </a:p>
          <a:p>
            <a:pPr marL="457200" lvl="1" indent="0" fontAlgn="t">
              <a:buNone/>
            </a:pPr>
            <a:r>
              <a:rPr lang="es-ES" sz="1800" dirty="0"/>
              <a:t>b. Que es una mujer soberbia que manipula a los hombres.</a:t>
            </a:r>
          </a:p>
          <a:p>
            <a:pPr marL="0" indent="0">
              <a:buNone/>
            </a:pPr>
            <a:r>
              <a:rPr lang="es-ES" sz="1800" dirty="0"/>
              <a:t>        c. Que es una mujer honesta que vive según sus creencias</a:t>
            </a:r>
          </a:p>
        </p:txBody>
      </p:sp>
      <p:sp>
        <p:nvSpPr>
          <p:cNvPr id="15" name="Freeform: Shape 14">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n 5">
            <a:extLst>
              <a:ext uri="{FF2B5EF4-FFF2-40B4-BE49-F238E27FC236}">
                <a16:creationId xmlns:a16="http://schemas.microsoft.com/office/drawing/2014/main" id="{03D04486-F1E7-8294-9322-A3EE18A2F5EB}"/>
              </a:ext>
            </a:extLst>
          </p:cNvPr>
          <p:cNvPicPr>
            <a:picLocks noChangeAspect="1"/>
          </p:cNvPicPr>
          <p:nvPr/>
        </p:nvPicPr>
        <p:blipFill>
          <a:blip r:embed="rId2"/>
          <a:srcRect t="1967" r="-1" b="-1"/>
          <a:stretch>
            <a:fillRect/>
          </a:stretch>
        </p:blipFill>
        <p:spPr>
          <a:xfrm>
            <a:off x="8507433" y="-4"/>
            <a:ext cx="3684567" cy="6858003"/>
          </a:xfrm>
          <a:prstGeom prst="rect">
            <a:avLst/>
          </a:prstGeom>
        </p:spPr>
      </p:pic>
      <p:sp>
        <p:nvSpPr>
          <p:cNvPr id="17" name="Freeform: Shape 16">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1" y="5800300"/>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
            <a:extLst>
              <a:ext uri="{FF2B5EF4-FFF2-40B4-BE49-F238E27FC236}">
                <a16:creationId xmlns:a16="http://schemas.microsoft.com/office/drawing/2014/main" id="{8D91DE60-2C2D-4D7E-A6B4-C9499017D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82623" y="612877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5549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E84BEEF-E8BB-154F-FD59-3FA190F41495}"/>
              </a:ext>
            </a:extLst>
          </p:cNvPr>
          <p:cNvSpPr>
            <a:spLocks noGrp="1"/>
          </p:cNvSpPr>
          <p:nvPr>
            <p:ph idx="1"/>
          </p:nvPr>
        </p:nvSpPr>
        <p:spPr>
          <a:xfrm>
            <a:off x="314793" y="389744"/>
            <a:ext cx="11749807" cy="5787219"/>
          </a:xfrm>
        </p:spPr>
        <p:txBody>
          <a:bodyPr>
            <a:normAutofit lnSpcReduction="10000"/>
          </a:bodyPr>
          <a:lstStyle/>
          <a:p>
            <a:pPr marL="0" indent="0">
              <a:buNone/>
            </a:pPr>
            <a:r>
              <a:rPr lang="es-ES" sz="2000" dirty="0"/>
              <a:t>6. Gramática. Elige el conector más adecuado para cada oración.</a:t>
            </a:r>
          </a:p>
          <a:p>
            <a:pPr marL="0" indent="0">
              <a:buNone/>
            </a:pPr>
            <a:r>
              <a:rPr lang="es-ES" sz="2000" i="1" dirty="0"/>
              <a:t>      por tanto / sin embargo / es decir / aunque / porque</a:t>
            </a:r>
            <a:endParaRPr lang="es-ES" sz="2000" dirty="0"/>
          </a:p>
          <a:p>
            <a:pPr marL="0" lvl="0" indent="0">
              <a:buNone/>
            </a:pPr>
            <a:r>
              <a:rPr lang="es-ES" sz="2000" dirty="0"/>
              <a:t>1. Marcela nunca prometió nada a </a:t>
            </a:r>
            <a:r>
              <a:rPr lang="es-ES" sz="2000" dirty="0" err="1"/>
              <a:t>Grisóstomo</a:t>
            </a:r>
            <a:r>
              <a:rPr lang="es-ES" sz="2000" dirty="0"/>
              <a:t>; _____________, no puede ser culpada de su muerte.</a:t>
            </a:r>
          </a:p>
          <a:p>
            <a:pPr marL="0" lvl="0" indent="0">
              <a:buNone/>
            </a:pPr>
            <a:r>
              <a:rPr lang="es-ES" sz="2000" dirty="0"/>
              <a:t>2. Muchos hombres la admiraban; _____________, ella no cambió su forma de vivir.</a:t>
            </a:r>
          </a:p>
          <a:p>
            <a:pPr marL="0" lvl="0" indent="0">
              <a:buNone/>
            </a:pPr>
            <a:r>
              <a:rPr lang="es-ES" sz="2000" dirty="0"/>
              <a:t>3. Su belleza fue un don del cielo, _____________ no la eligió ni la pidió.</a:t>
            </a:r>
          </a:p>
          <a:p>
            <a:pPr marL="0" lvl="0" indent="0">
              <a:buNone/>
            </a:pPr>
            <a:r>
              <a:rPr lang="es-ES" sz="2000" dirty="0"/>
              <a:t>4. Marcela eligió vivir en soledad, _____________ era libre y no quería depender de nadie.</a:t>
            </a:r>
          </a:p>
          <a:p>
            <a:pPr marL="0" lvl="0" indent="0">
              <a:buNone/>
            </a:pPr>
            <a:r>
              <a:rPr lang="es-ES" sz="2000" dirty="0"/>
              <a:t>5. Marcela es como una espada guardada, _____________ una herramienta que no hace daño si no </a:t>
            </a:r>
          </a:p>
          <a:p>
            <a:pPr marL="0" lvl="0" indent="0">
              <a:buNone/>
            </a:pPr>
            <a:r>
              <a:rPr lang="es-ES" sz="2000" dirty="0"/>
              <a:t>     la usas.</a:t>
            </a:r>
          </a:p>
          <a:p>
            <a:pPr marL="0" lvl="0" indent="0">
              <a:buNone/>
            </a:pPr>
            <a:r>
              <a:rPr lang="es-ES" sz="2200" dirty="0">
                <a:solidFill>
                  <a:srgbClr val="8B1A1A"/>
                </a:solidFill>
              </a:rPr>
              <a:t> </a:t>
            </a:r>
          </a:p>
          <a:p>
            <a:pPr marL="0" indent="0">
              <a:buNone/>
            </a:pPr>
            <a:r>
              <a:rPr lang="es-ES" sz="2200" dirty="0"/>
              <a:t>7. Oral. Numera estas ideas del 1 al 6 según el orden en que aparecen en el texto.</a:t>
            </a:r>
          </a:p>
          <a:p>
            <a:pPr marL="0" indent="0">
              <a:buNone/>
            </a:pPr>
            <a:r>
              <a:rPr lang="es-ES" sz="2200" dirty="0"/>
              <a:t> ___ Marcela dice que sus deseos no van más allá de las montañas.                                                         ___ Don Quijote advierte que nadie debe seguir a Marcela.                                                                              _</a:t>
            </a:r>
            <a:r>
              <a:rPr lang="es-ES" sz="2200" dirty="0">
                <a:solidFill>
                  <a:srgbClr val="8B1A1A"/>
                </a:solidFill>
              </a:rPr>
              <a:t>1</a:t>
            </a:r>
            <a:r>
              <a:rPr lang="es-ES" sz="2200" dirty="0"/>
              <a:t>_ Ambrosio acusa a Marcela de haber causado la muerte de </a:t>
            </a:r>
            <a:r>
              <a:rPr lang="es-ES" sz="2200" dirty="0" err="1"/>
              <a:t>Grisóstomo</a:t>
            </a:r>
            <a:r>
              <a:rPr lang="es-ES" sz="2200" dirty="0"/>
              <a:t>.                                         ___ Marcela explica que le dijo claramente a </a:t>
            </a:r>
            <a:r>
              <a:rPr lang="es-ES" sz="2200" dirty="0" err="1"/>
              <a:t>Grisóstomo</a:t>
            </a:r>
            <a:r>
              <a:rPr lang="es-ES" sz="2200" dirty="0"/>
              <a:t> que quería vivir sola.                                     ___ Marcela se interna en el bosque.                                                                                                                           ___ Marcela compara su belleza con el veneno de una serpiente.</a:t>
            </a:r>
          </a:p>
          <a:p>
            <a:pPr marL="0" lvl="0" indent="0">
              <a:buNone/>
            </a:pPr>
            <a:endParaRPr lang="es-ES" sz="2200" dirty="0"/>
          </a:p>
          <a:p>
            <a:pPr marL="0" indent="0">
              <a:buNone/>
            </a:pPr>
            <a:endParaRPr lang="es-ES" dirty="0"/>
          </a:p>
        </p:txBody>
      </p:sp>
      <p:sp>
        <p:nvSpPr>
          <p:cNvPr id="9901" name="Border_15"/>
          <p:cNvSpPr>
            <a:spLocks noGrp="1"/>
          </p:cNvSpPr>
          <p:nvPr/>
        </p:nvSpPr>
        <p:spPr>
          <a:xfrm>
            <a:off x="127000" y="127000"/>
            <a:ext cx="11937600" cy="6604000"/>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1766382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E83E14F-068E-B3B1-5B92-A65268E78616}"/>
              </a:ext>
            </a:extLst>
          </p:cNvPr>
          <p:cNvPicPr>
            <a:picLocks noChangeAspect="1"/>
          </p:cNvPicPr>
          <p:nvPr/>
        </p:nvPicPr>
        <p:blipFill>
          <a:blip r:embed="rId2"/>
          <a:srcRect l="4644"/>
          <a:stretch>
            <a:fillRect/>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3" name="Marcador de contenido 2">
            <a:extLst>
              <a:ext uri="{FF2B5EF4-FFF2-40B4-BE49-F238E27FC236}">
                <a16:creationId xmlns:a16="http://schemas.microsoft.com/office/drawing/2014/main" id="{248CC636-68BB-418B-F39E-9E61F370D257}"/>
              </a:ext>
            </a:extLst>
          </p:cNvPr>
          <p:cNvSpPr>
            <a:spLocks noGrp="1"/>
          </p:cNvSpPr>
          <p:nvPr>
            <p:ph idx="1"/>
          </p:nvPr>
        </p:nvSpPr>
        <p:spPr>
          <a:xfrm>
            <a:off x="4855591" y="407987"/>
            <a:ext cx="7178565" cy="5811838"/>
          </a:xfrm>
        </p:spPr>
        <p:txBody>
          <a:bodyPr>
            <a:normAutofit/>
          </a:bodyPr>
          <a:lstStyle/>
          <a:p>
            <a:pPr marL="0" indent="0">
              <a:buNone/>
            </a:pPr>
            <a:r>
              <a:rPr lang="es-ES" sz="2000" dirty="0">
                <a:solidFill>
                  <a:srgbClr val="8B1A1A"/>
                </a:solidFill>
              </a:rPr>
              <a:t>Oral/ escrita</a:t>
            </a:r>
          </a:p>
          <a:p>
            <a:pPr marL="0" indent="0">
              <a:buNone/>
            </a:pPr>
            <a:r>
              <a:rPr lang="es-ES" sz="2000" b="1" dirty="0"/>
              <a:t>8. Responde con frases completas</a:t>
            </a:r>
            <a:r>
              <a:rPr lang="es-ES" sz="2000" dirty="0"/>
              <a:t>:</a:t>
            </a:r>
          </a:p>
          <a:p>
            <a:pPr marL="0" lvl="0" indent="0">
              <a:buNone/>
            </a:pPr>
            <a:r>
              <a:rPr lang="es-ES" sz="2000" dirty="0"/>
              <a:t>1. ¿Por qué Ambrosio acusa a Marcela al principio del texto?</a:t>
            </a:r>
          </a:p>
          <a:p>
            <a:pPr marL="0" lvl="0" indent="0">
              <a:buNone/>
            </a:pPr>
            <a:r>
              <a:rPr lang="es-ES" sz="2000" dirty="0"/>
              <a:t>2. ¿Qué argumento usa Marcela para demostrar que no es responsable de su propia belleza?</a:t>
            </a:r>
          </a:p>
          <a:p>
            <a:pPr marL="0" lvl="0" indent="0">
              <a:buNone/>
            </a:pPr>
            <a:r>
              <a:rPr lang="es-ES" sz="2000" dirty="0"/>
              <a:t>3. ¿Qué le dijo Marcela directamente a </a:t>
            </a:r>
            <a:r>
              <a:rPr lang="es-ES" sz="2000" dirty="0" err="1"/>
              <a:t>Grisóstomo</a:t>
            </a:r>
            <a:r>
              <a:rPr lang="es-ES" sz="2000" dirty="0"/>
              <a:t>?</a:t>
            </a:r>
          </a:p>
          <a:p>
            <a:pPr marL="0" lvl="0" indent="0">
              <a:buNone/>
            </a:pPr>
            <a:r>
              <a:rPr lang="es-ES" sz="2000" dirty="0"/>
              <a:t>4. Según Marcela, ¿quién tiene la culpa de la muerte de </a:t>
            </a:r>
            <a:r>
              <a:rPr lang="es-ES" sz="2000" dirty="0" err="1"/>
              <a:t>Grisóstomo</a:t>
            </a:r>
            <a:r>
              <a:rPr lang="es-ES" sz="2000" dirty="0"/>
              <a:t>? ¿Por qué?</a:t>
            </a:r>
          </a:p>
          <a:p>
            <a:pPr marL="0" lvl="0" indent="0">
              <a:buNone/>
            </a:pPr>
            <a:r>
              <a:rPr lang="es-ES" sz="2000" dirty="0"/>
              <a:t>5. ¿Cómo reacciona Don Quijote al final del texto?</a:t>
            </a:r>
          </a:p>
          <a:p>
            <a:pPr marL="0" indent="0">
              <a:buNone/>
            </a:pPr>
            <a:endParaRPr lang="es-ES" sz="2000" dirty="0"/>
          </a:p>
          <a:p>
            <a:pPr marL="0" indent="0">
              <a:buNone/>
            </a:pPr>
            <a:r>
              <a:rPr lang="es-ES" sz="2000" dirty="0">
                <a:solidFill>
                  <a:srgbClr val="8B1A1A"/>
                </a:solidFill>
              </a:rPr>
              <a:t>Escrita</a:t>
            </a:r>
          </a:p>
          <a:p>
            <a:pPr marL="0" indent="0">
              <a:buNone/>
            </a:pPr>
            <a:r>
              <a:rPr lang="es-ES" sz="2000" b="1" dirty="0"/>
              <a:t>9. Tarea. Marcela defiende su derecho a vivir en libertad y a no amar a nadie. ¿Crees que su discurso es convincente? ¿estás de acuerdo con ella? Escribe tu respuesta en forma de ensayo sobre la libertad. </a:t>
            </a:r>
          </a:p>
        </p:txBody>
      </p:sp>
      <p:sp>
        <p:nvSpPr>
          <p:cNvPr id="9901" name="Border_16"/>
          <p:cNvSpPr>
            <a:spLocks noGrp="1"/>
          </p:cNvSpPr>
          <p:nvPr/>
        </p:nvSpPr>
        <p:spPr>
          <a:xfrm>
            <a:off x="127000" y="127000"/>
            <a:ext cx="11937600" cy="6604000"/>
          </a:xfrm>
          <a:prstGeom prst="rect">
            <a:avLst/>
          </a:prstGeom>
          <a:noFill/>
          <a:ln w="19050">
            <a:solidFill>
              <a:srgbClr val="9E7B4F">
                <a:alpha val="55000"/>
              </a:srgbClr>
            </a:solidFill>
          </a:ln>
        </p:spPr>
        <p:txBody>
          <a:bodyPr/>
          <a:lstStyle/>
          <a:p>
            <a:endParaRPr/>
          </a:p>
        </p:txBody>
      </p:sp>
    </p:spTree>
    <p:extLst>
      <p:ext uri="{BB962C8B-B14F-4D97-AF65-F5344CB8AC3E}">
        <p14:creationId xmlns:p14="http://schemas.microsoft.com/office/powerpoint/2010/main" val="3858180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E06379B-DCE9-DBC3-E867-63087B0FB42A}"/>
              </a:ext>
            </a:extLst>
          </p:cNvPr>
          <p:cNvSpPr>
            <a:spLocks noGrp="1"/>
          </p:cNvSpPr>
          <p:nvPr>
            <p:ph type="title"/>
          </p:nvPr>
        </p:nvSpPr>
        <p:spPr>
          <a:xfrm>
            <a:off x="389744" y="104931"/>
            <a:ext cx="5706253" cy="1154243"/>
          </a:xfrm>
        </p:spPr>
        <p:txBody>
          <a:bodyPr anchor="ctr">
            <a:normAutofit/>
          </a:bodyPr>
          <a:lstStyle/>
          <a:p>
            <a:r>
              <a:rPr lang="es-ES" sz="2400" dirty="0"/>
              <a:t>Antes de leer</a:t>
            </a:r>
          </a:p>
        </p:txBody>
      </p:sp>
      <p:sp>
        <p:nvSpPr>
          <p:cNvPr id="3" name="Marcador de contenido 2">
            <a:extLst>
              <a:ext uri="{FF2B5EF4-FFF2-40B4-BE49-F238E27FC236}">
                <a16:creationId xmlns:a16="http://schemas.microsoft.com/office/drawing/2014/main" id="{8C906E1E-3109-DAF7-02BD-258942BC2B89}"/>
              </a:ext>
            </a:extLst>
          </p:cNvPr>
          <p:cNvSpPr>
            <a:spLocks noGrp="1"/>
          </p:cNvSpPr>
          <p:nvPr>
            <p:ph idx="1"/>
          </p:nvPr>
        </p:nvSpPr>
        <p:spPr>
          <a:xfrm>
            <a:off x="389743" y="1259174"/>
            <a:ext cx="6280879" cy="4980905"/>
          </a:xfrm>
        </p:spPr>
        <p:txBody>
          <a:bodyPr anchor="ctr">
            <a:normAutofit/>
          </a:bodyPr>
          <a:lstStyle/>
          <a:p>
            <a:pPr marL="0" indent="0">
              <a:buNone/>
            </a:pPr>
            <a:r>
              <a:rPr lang="es-ES" sz="2000" dirty="0"/>
              <a:t>Oral. Responde a las siguientes preguntas </a:t>
            </a:r>
          </a:p>
          <a:p>
            <a:pPr marL="342900" indent="-342900">
              <a:buAutoNum type="arabicPeriod"/>
            </a:pPr>
            <a:r>
              <a:rPr lang="es-ES" sz="2000" dirty="0"/>
              <a:t>¿Has visto la película de Alejandro </a:t>
            </a:r>
            <a:r>
              <a:rPr lang="es-ES" sz="2000" dirty="0" err="1"/>
              <a:t>Amenabar</a:t>
            </a:r>
            <a:r>
              <a:rPr lang="es-ES" sz="2000" dirty="0"/>
              <a:t>, El Cautivo?</a:t>
            </a:r>
          </a:p>
          <a:p>
            <a:pPr marL="342900" indent="-342900">
              <a:buAutoNum type="arabicPeriod"/>
            </a:pPr>
            <a:r>
              <a:rPr lang="es-ES" sz="2000" dirty="0"/>
              <a:t>¿Sabías que Cervantes estuvo preso en Argel al igual que el protagonista de esta historia?</a:t>
            </a:r>
          </a:p>
          <a:p>
            <a:pPr marL="342900" indent="-342900">
              <a:buAutoNum type="arabicPeriod"/>
            </a:pPr>
            <a:r>
              <a:rPr lang="es-ES" sz="2000" dirty="0"/>
              <a:t>¿Qué sabes de la vida de Miguel de Cervantes? </a:t>
            </a:r>
          </a:p>
          <a:p>
            <a:pPr marL="342900" indent="-342900">
              <a:buAutoNum type="arabicPeriod"/>
            </a:pPr>
            <a:r>
              <a:rPr lang="es-ES" sz="2000" dirty="0"/>
              <a:t>¿Conoces o has oído hablar de la batalla de Lepanto? </a:t>
            </a:r>
          </a:p>
          <a:p>
            <a:pPr marL="342900" indent="-342900">
              <a:buAutoNum type="arabicPeriod"/>
            </a:pPr>
            <a:endParaRPr lang="es-ES" sz="2000" dirty="0"/>
          </a:p>
          <a:p>
            <a:pPr marL="342900" indent="-342900">
              <a:buAutoNum type="arabicPeriod"/>
            </a:pPr>
            <a:endParaRPr lang="es-ES" sz="2000" dirty="0"/>
          </a:p>
        </p:txBody>
      </p:sp>
      <p:pic>
        <p:nvPicPr>
          <p:cNvPr id="6" name="Imagen 5">
            <a:extLst>
              <a:ext uri="{FF2B5EF4-FFF2-40B4-BE49-F238E27FC236}">
                <a16:creationId xmlns:a16="http://schemas.microsoft.com/office/drawing/2014/main" id="{34A23391-11FA-66C2-0DDC-4FA05A6EEFBA}"/>
              </a:ext>
            </a:extLst>
          </p:cNvPr>
          <p:cNvPicPr>
            <a:picLocks noChangeAspect="1"/>
          </p:cNvPicPr>
          <p:nvPr/>
        </p:nvPicPr>
        <p:blipFill>
          <a:blip r:embed="rId2"/>
          <a:srcRect l="2658" r="-1"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44376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7F3CDE-3470-99A0-9348-F987D6D425F2}"/>
              </a:ext>
            </a:extLst>
          </p:cNvPr>
          <p:cNvSpPr>
            <a:spLocks noGrp="1"/>
          </p:cNvSpPr>
          <p:nvPr>
            <p:ph type="title"/>
          </p:nvPr>
        </p:nvSpPr>
        <p:spPr>
          <a:xfrm>
            <a:off x="254000" y="1"/>
            <a:ext cx="11099800" cy="723899"/>
          </a:xfrm>
        </p:spPr>
        <p:txBody>
          <a:bodyPr>
            <a:normAutofit/>
          </a:bodyPr>
          <a:lstStyle/>
          <a:p>
            <a:r>
              <a:rPr lang="es-ES" sz="1800" dirty="0"/>
              <a:t>Intermedio, Texto 3: Historia del cautivo </a:t>
            </a:r>
          </a:p>
        </p:txBody>
      </p:sp>
      <p:sp>
        <p:nvSpPr>
          <p:cNvPr id="3" name="Marcador de contenido 2">
            <a:extLst>
              <a:ext uri="{FF2B5EF4-FFF2-40B4-BE49-F238E27FC236}">
                <a16:creationId xmlns:a16="http://schemas.microsoft.com/office/drawing/2014/main" id="{4E715D48-EA65-571C-9C00-7DF78E4A576A}"/>
              </a:ext>
            </a:extLst>
          </p:cNvPr>
          <p:cNvSpPr>
            <a:spLocks noGrp="1"/>
          </p:cNvSpPr>
          <p:nvPr>
            <p:ph idx="1"/>
          </p:nvPr>
        </p:nvSpPr>
        <p:spPr>
          <a:xfrm>
            <a:off x="254000" y="723900"/>
            <a:ext cx="11811000" cy="6134099"/>
          </a:xfrm>
        </p:spPr>
        <p:txBody>
          <a:bodyPr>
            <a:normAutofit fontScale="70000" lnSpcReduction="20000"/>
          </a:bodyPr>
          <a:lstStyle/>
          <a:p>
            <a:pPr marL="0" indent="0">
              <a:buNone/>
            </a:pPr>
            <a:r>
              <a:rPr lang="es-ES" dirty="0"/>
              <a:t>	El cautivo es originario de las montañas de León y su historia comienza cuando su padre decidió repartir su herencia entre sus tres hermanos, para que, a su vez, cada uno eligiera su camino siguiendo un conocido refrán de la época: Iglesia, mar o casa real, es decir las letras, el comercio o las armas (el ejército del Rey). El cautivo por ser el mayor eligió ser soldado.                                                                                                                                        	Viajó a Italia y después a Flandes, donde luchó en varias batallas. Llegó a ser capitán y como tal participó en la más famosa batalla naval contra los turcos, la batalla de Lepanto. Los cristianos vencieron, pero el capitán fue capturado y se convirtió en prisionero o cautivo de los turcos. Lo llevaron primero a Constantinopla y después a Argel. Allí vivió muchos años prisionero, junto con otros cristianos, en los llamados "baños” como preso de rescate. Su amo era muy cruel con los prisioneros, pero curiosamente nunca hizo daño a un soldado español llamado Miguel de Cervantes, a pesar de todo lo que hizo por intentar escapar y alcanzar su libertad.                                                                                                                                                                                                                                          	Un día, el capitán y sus compañeros vieron una caña con un pañuelo atado, que salía por la ventana de una casa cercana. Dentro del pañuelo había bastantes monedas de oro. La escena con la caña con el pañuelo lleno de monedas de oro y una mano muy blanca que abría y cerraba la ventana se repitió varias veces, y siempre el destinatario era el capitán. Después, apareció un papel escrito en árabe. Un compañero renegado lo tradujo: era una carta de amor de una joven mora llamada Zoraida, hija de un hombre rico llamado Agi Morato. Zoraida explicaba que era cristiana en secreto, una esclava le había enseñado sobre la </a:t>
            </a:r>
            <a:r>
              <a:rPr lang="es-ES" dirty="0" err="1"/>
              <a:t>fé</a:t>
            </a:r>
            <a:r>
              <a:rPr lang="es-ES" dirty="0"/>
              <a:t> cristiana, y especialmente sobre la Virgen María, por quien sentía una gran devoción. Por esa razón quería escapar a España con el capitán, a quien pedía como esposo. Le mandó mucho dinero para pagar su libertad y comprar una barca con la que viajar a España.                                                                      	Finalmente, una noche, el capitán y sus compañeros fueron a la casa de verano de Zoraida. Ella salió con joyas y dinero, y juntos secuestraron también a su padre para evitar que dieran la alarma. Durante el viaje en barca, el padre descubrió que su hija era cristiana y se puso furioso; incluso intentó ahogarse en el mar, pero lo salvaron. Al final, dejaron al padre en la costa, aunque él suplicó a Zoraida que volviera. Ella, llorando, decidió continuar el viaje hacia España con el capitán, convencida de que había hecho lo correcto.</a:t>
            </a:r>
          </a:p>
          <a:p>
            <a:pPr marL="0" indent="0">
              <a:buNone/>
            </a:pPr>
            <a:r>
              <a:rPr lang="es-ES" dirty="0"/>
              <a:t> </a:t>
            </a:r>
          </a:p>
          <a:p>
            <a:pPr marL="0" indent="0">
              <a:buNone/>
            </a:pPr>
            <a:endParaRPr lang="es-ES" dirty="0"/>
          </a:p>
        </p:txBody>
      </p:sp>
    </p:spTree>
    <p:extLst>
      <p:ext uri="{BB962C8B-B14F-4D97-AF65-F5344CB8AC3E}">
        <p14:creationId xmlns:p14="http://schemas.microsoft.com/office/powerpoint/2010/main" val="3495177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A1F35B-C8F7-4A5A-9339-7DA4D785B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B2D4AD41-40DA-4A81-92F5-B6E3BA1ED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8175088" y="457951"/>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B2D03DE-E643-EC37-BFA0-284C1C5DD98C}"/>
              </a:ext>
            </a:extLst>
          </p:cNvPr>
          <p:cNvSpPr>
            <a:spLocks noGrp="1"/>
          </p:cNvSpPr>
          <p:nvPr>
            <p:ph type="title"/>
          </p:nvPr>
        </p:nvSpPr>
        <p:spPr>
          <a:xfrm>
            <a:off x="179882" y="723249"/>
            <a:ext cx="6475751" cy="236121"/>
          </a:xfrm>
        </p:spPr>
        <p:txBody>
          <a:bodyPr>
            <a:normAutofit fontScale="90000"/>
          </a:bodyPr>
          <a:lstStyle/>
          <a:p>
            <a:pPr algn="ctr"/>
            <a:r>
              <a:rPr lang="es-ES" sz="2200" dirty="0"/>
              <a:t>1. Léxico. Relaciona cada palabra con su definición</a:t>
            </a:r>
            <a:br>
              <a:rPr lang="es-ES" sz="3700" b="1" dirty="0"/>
            </a:br>
            <a:endParaRPr lang="es-ES" sz="3700" dirty="0"/>
          </a:p>
        </p:txBody>
      </p:sp>
      <p:graphicFrame>
        <p:nvGraphicFramePr>
          <p:cNvPr id="4" name="Marcador de contenido 3">
            <a:extLst>
              <a:ext uri="{FF2B5EF4-FFF2-40B4-BE49-F238E27FC236}">
                <a16:creationId xmlns:a16="http://schemas.microsoft.com/office/drawing/2014/main" id="{53160F54-A54F-DD7B-35F4-15B3AC316388}"/>
              </a:ext>
            </a:extLst>
          </p:cNvPr>
          <p:cNvGraphicFramePr>
            <a:graphicFrameLocks noGrp="1"/>
          </p:cNvGraphicFramePr>
          <p:nvPr>
            <p:ph idx="1"/>
            <p:extLst>
              <p:ext uri="{D42A27DB-BD31-4B8C-83A1-F6EECF244321}">
                <p14:modId xmlns:p14="http://schemas.microsoft.com/office/powerpoint/2010/main" val="806231249"/>
              </p:ext>
            </p:extLst>
          </p:nvPr>
        </p:nvGraphicFramePr>
        <p:xfrm>
          <a:off x="824459" y="1094282"/>
          <a:ext cx="10529342" cy="5040470"/>
        </p:xfrm>
        <a:graphic>
          <a:graphicData uri="http://schemas.openxmlformats.org/drawingml/2006/table">
            <a:tbl>
              <a:tblPr/>
              <a:tblGrid>
                <a:gridCol w="3063481">
                  <a:extLst>
                    <a:ext uri="{9D8B030D-6E8A-4147-A177-3AD203B41FA5}">
                      <a16:colId xmlns:a16="http://schemas.microsoft.com/office/drawing/2014/main" val="125896675"/>
                    </a:ext>
                  </a:extLst>
                </a:gridCol>
                <a:gridCol w="1198677">
                  <a:extLst>
                    <a:ext uri="{9D8B030D-6E8A-4147-A177-3AD203B41FA5}">
                      <a16:colId xmlns:a16="http://schemas.microsoft.com/office/drawing/2014/main" val="2087833985"/>
                    </a:ext>
                  </a:extLst>
                </a:gridCol>
                <a:gridCol w="6267184">
                  <a:extLst>
                    <a:ext uri="{9D8B030D-6E8A-4147-A177-3AD203B41FA5}">
                      <a16:colId xmlns:a16="http://schemas.microsoft.com/office/drawing/2014/main" val="746960329"/>
                    </a:ext>
                  </a:extLst>
                </a:gridCol>
              </a:tblGrid>
              <a:tr h="504047">
                <a:tc>
                  <a:txBody>
                    <a:bodyPr/>
                    <a:lstStyle/>
                    <a:p>
                      <a:pPr algn="l" fontAlgn="t">
                        <a:buNone/>
                      </a:pPr>
                      <a:r>
                        <a:rPr lang="es-ES" sz="1800" b="0" i="0" u="none" strike="noStrike" dirty="0">
                          <a:effectLst/>
                          <a:latin typeface="Times New Roman" panose="02020603050405020304" pitchFamily="18" charset="0"/>
                          <a:ea typeface="Times New Roman" panose="02020603050405020304" pitchFamily="18" charset="0"/>
                        </a:rPr>
                        <a:t>1. cautivo</a:t>
                      </a:r>
                      <a:endParaRPr lang="es-ES" sz="1800" b="0" i="0" u="none" strike="noStrike" dirty="0">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a) pedir algo con mucha sumisión buscando compasión</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2209109"/>
                  </a:ext>
                </a:extLst>
              </a:tr>
              <a:tr h="504047">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2. rescate</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b) objetos de gran valor, como anillos o collares</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2119309"/>
                  </a:ext>
                </a:extLst>
              </a:tr>
              <a:tr h="504047">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3. huir</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dirty="0">
                          <a:effectLst/>
                          <a:latin typeface="Times New Roman" panose="02020603050405020304" pitchFamily="18" charset="0"/>
                          <a:ea typeface="Times New Roman" panose="02020603050405020304" pitchFamily="18" charset="0"/>
                        </a:rPr>
                        <a:t>c) persona encerrada que ha perdido su libertad</a:t>
                      </a:r>
                      <a:endParaRPr lang="es-ES" sz="1800" b="0" i="0" u="none" strike="noStrike" dirty="0">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9354836"/>
                  </a:ext>
                </a:extLst>
              </a:tr>
              <a:tr h="504047">
                <a:tc>
                  <a:txBody>
                    <a:bodyPr/>
                    <a:lstStyle/>
                    <a:p>
                      <a:pPr algn="l" fontAlgn="t">
                        <a:buNone/>
                      </a:pPr>
                      <a:r>
                        <a:rPr lang="es-ES" sz="1800" b="0" i="0" u="none" strike="noStrike" dirty="0">
                          <a:effectLst/>
                          <a:latin typeface="Times New Roman" panose="02020603050405020304" pitchFamily="18" charset="0"/>
                          <a:ea typeface="Times New Roman" panose="02020603050405020304" pitchFamily="18" charset="0"/>
                        </a:rPr>
                        <a:t>4. devoción</a:t>
                      </a:r>
                      <a:endParaRPr lang="es-ES" sz="1800" b="0" i="0" u="none" strike="noStrike" dirty="0">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d) personaje que abandona y cambia su religión por otra </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7236536"/>
                  </a:ext>
                </a:extLst>
              </a:tr>
              <a:tr h="504047">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5. joyas</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e) dinero que se paga para liberar a un prisionero</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999585"/>
                  </a:ext>
                </a:extLst>
              </a:tr>
              <a:tr h="504047">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6. secuestrar</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f) sentimiento profundo de amor a una divinidad, persona o causa</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3836823"/>
                  </a:ext>
                </a:extLst>
              </a:tr>
              <a:tr h="504047">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7. suplicar</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g) escapar de un lugar o de un peligro</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5644506"/>
                  </a:ext>
                </a:extLst>
              </a:tr>
              <a:tr h="504047">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8. caña</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h) retener a alguien contra su voluntad</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2032199"/>
                  </a:ext>
                </a:extLst>
              </a:tr>
              <a:tr h="504047">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9. barca</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a:effectLst/>
                          <a:latin typeface="Times New Roman" panose="02020603050405020304" pitchFamily="18" charset="0"/>
                          <a:ea typeface="Times New Roman" panose="02020603050405020304" pitchFamily="18" charset="0"/>
                        </a:rPr>
                        <a:t>i) tallo hueco y largo de plantas como el bambú</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5457598"/>
                  </a:ext>
                </a:extLst>
              </a:tr>
              <a:tr h="504047">
                <a:tc>
                  <a:txBody>
                    <a:bodyPr/>
                    <a:lstStyle/>
                    <a:p>
                      <a:pPr algn="l" fontAlgn="t">
                        <a:buNone/>
                      </a:pPr>
                      <a:r>
                        <a:rPr lang="es-ES" sz="1800" b="0" i="0" u="none" strike="noStrike" dirty="0">
                          <a:effectLst/>
                          <a:latin typeface="Times New Roman" panose="02020603050405020304" pitchFamily="18" charset="0"/>
                          <a:ea typeface="Times New Roman" panose="02020603050405020304" pitchFamily="18" charset="0"/>
                        </a:rPr>
                        <a:t>10. renegado</a:t>
                      </a:r>
                      <a:endParaRPr lang="es-ES" sz="1800" b="0" i="0" u="none" strike="noStrike" dirty="0">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t">
                        <a:buNone/>
                      </a:pPr>
                      <a:r>
                        <a:rPr lang="es-ES" sz="1800" b="0" i="0" u="none" strike="noStrike">
                          <a:effectLst/>
                          <a:latin typeface="Times New Roman" panose="02020603050405020304" pitchFamily="18" charset="0"/>
                          <a:ea typeface="Times New Roman" panose="02020603050405020304" pitchFamily="18" charset="0"/>
                        </a:rPr>
                        <a:t>___</a:t>
                      </a:r>
                      <a:endParaRPr lang="es-ES" sz="1800" b="0" i="0" u="none" strike="noStrike">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t">
                        <a:buNone/>
                      </a:pPr>
                      <a:r>
                        <a:rPr lang="es-ES" sz="1800" b="0" i="0" u="none" strike="noStrike" dirty="0">
                          <a:effectLst/>
                          <a:latin typeface="Times New Roman" panose="02020603050405020304" pitchFamily="18" charset="0"/>
                          <a:ea typeface="Times New Roman" panose="02020603050405020304" pitchFamily="18" charset="0"/>
                        </a:rPr>
                        <a:t>j) barco pequeño</a:t>
                      </a:r>
                      <a:endParaRPr lang="es-ES" sz="1800" b="0" i="0" u="none" strike="noStrike" dirty="0">
                        <a:effectLst/>
                        <a:latin typeface="Arial" panose="020B0604020202020204" pitchFamily="34" charset="0"/>
                      </a:endParaRPr>
                    </a:p>
                  </a:txBody>
                  <a:tcPr marL="111894" marR="111894" marT="74596" marB="7459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4883965"/>
                  </a:ext>
                </a:extLst>
              </a:tr>
            </a:tbl>
          </a:graphicData>
        </a:graphic>
      </p:graphicFrame>
    </p:spTree>
    <p:extLst>
      <p:ext uri="{BB962C8B-B14F-4D97-AF65-F5344CB8AC3E}">
        <p14:creationId xmlns:p14="http://schemas.microsoft.com/office/powerpoint/2010/main" val="9985918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80609FE-35E6-6F77-6329-DAEB925EAE75}"/>
              </a:ext>
            </a:extLst>
          </p:cNvPr>
          <p:cNvSpPr>
            <a:spLocks noGrp="1"/>
          </p:cNvSpPr>
          <p:nvPr>
            <p:ph type="title"/>
          </p:nvPr>
        </p:nvSpPr>
        <p:spPr>
          <a:xfrm>
            <a:off x="239843" y="1"/>
            <a:ext cx="5849674" cy="869429"/>
          </a:xfrm>
        </p:spPr>
        <p:txBody>
          <a:bodyPr>
            <a:normAutofit/>
          </a:bodyPr>
          <a:lstStyle/>
          <a:p>
            <a:r>
              <a:rPr lang="es-ES" sz="1800" dirty="0"/>
              <a:t>2. Léxico.  Selecciona el intruso que no es sinónimo </a:t>
            </a:r>
          </a:p>
        </p:txBody>
      </p:sp>
      <p:sp>
        <p:nvSpPr>
          <p:cNvPr id="3" name="Marcador de contenido 2">
            <a:extLst>
              <a:ext uri="{FF2B5EF4-FFF2-40B4-BE49-F238E27FC236}">
                <a16:creationId xmlns:a16="http://schemas.microsoft.com/office/drawing/2014/main" id="{FC9D9EAF-2DBC-DDD9-6337-D36FCA608D8E}"/>
              </a:ext>
            </a:extLst>
          </p:cNvPr>
          <p:cNvSpPr>
            <a:spLocks noGrp="1"/>
          </p:cNvSpPr>
          <p:nvPr>
            <p:ph idx="1"/>
          </p:nvPr>
        </p:nvSpPr>
        <p:spPr>
          <a:xfrm>
            <a:off x="239842" y="659567"/>
            <a:ext cx="6145967" cy="6011056"/>
          </a:xfrm>
        </p:spPr>
        <p:txBody>
          <a:bodyPr>
            <a:normAutofit fontScale="92500" lnSpcReduction="10000"/>
          </a:bodyPr>
          <a:lstStyle/>
          <a:p>
            <a:pPr marL="0" indent="0">
              <a:buNone/>
            </a:pPr>
            <a:r>
              <a:rPr lang="es-ES" sz="1900" b="1" dirty="0"/>
              <a:t>1. </a:t>
            </a:r>
            <a:r>
              <a:rPr lang="es-ES" sz="1900" dirty="0"/>
              <a:t>cautivo — prisionero — libre</a:t>
            </a:r>
          </a:p>
          <a:p>
            <a:pPr marL="0" indent="0">
              <a:buNone/>
            </a:pPr>
            <a:r>
              <a:rPr lang="es-ES" sz="1900" b="1" dirty="0"/>
              <a:t>2. </a:t>
            </a:r>
            <a:r>
              <a:rPr lang="es-ES" sz="1900" dirty="0"/>
              <a:t>huir — escapar — quedarse</a:t>
            </a:r>
          </a:p>
          <a:p>
            <a:pPr marL="0" indent="0">
              <a:buNone/>
            </a:pPr>
            <a:r>
              <a:rPr lang="es-ES" sz="1900" b="1" dirty="0"/>
              <a:t>3. </a:t>
            </a:r>
            <a:r>
              <a:rPr lang="es-ES" sz="1900" dirty="0"/>
              <a:t>furioso — enfadado — contento</a:t>
            </a:r>
          </a:p>
          <a:p>
            <a:pPr marL="0" indent="0">
              <a:buNone/>
            </a:pPr>
            <a:r>
              <a:rPr lang="es-ES" sz="1900" b="1" dirty="0"/>
              <a:t>4. </a:t>
            </a:r>
            <a:r>
              <a:rPr lang="es-ES" sz="1900" dirty="0"/>
              <a:t>suplicar — rogar — aceptar</a:t>
            </a:r>
          </a:p>
          <a:p>
            <a:pPr marL="0" indent="0">
              <a:buNone/>
            </a:pPr>
            <a:r>
              <a:rPr lang="es-ES" sz="1900" b="1" dirty="0"/>
              <a:t>5. </a:t>
            </a:r>
            <a:r>
              <a:rPr lang="es-ES" sz="1900" dirty="0"/>
              <a:t>esclavo — sirviente — amo</a:t>
            </a:r>
          </a:p>
          <a:p>
            <a:pPr marL="0" indent="0">
              <a:buNone/>
            </a:pPr>
            <a:r>
              <a:rPr lang="es-ES" sz="1900" dirty="0"/>
              <a:t>6. herencia – regalo- legado</a:t>
            </a:r>
          </a:p>
          <a:p>
            <a:pPr marL="0" indent="0">
              <a:buNone/>
            </a:pPr>
            <a:r>
              <a:rPr lang="es-ES" sz="1900" dirty="0"/>
              <a:t>7. refrán- aforismo-cuestión </a:t>
            </a:r>
          </a:p>
          <a:p>
            <a:pPr marL="0" indent="0">
              <a:buNone/>
            </a:pPr>
            <a:r>
              <a:rPr lang="es-ES" sz="1900" dirty="0"/>
              <a:t>8. renegado – hereje- devoto</a:t>
            </a:r>
          </a:p>
          <a:p>
            <a:pPr marL="0" indent="0">
              <a:buNone/>
            </a:pPr>
            <a:endParaRPr lang="es-ES" sz="1900" dirty="0"/>
          </a:p>
          <a:p>
            <a:pPr marL="0" indent="0">
              <a:buNone/>
            </a:pPr>
            <a:r>
              <a:rPr lang="es-ES" sz="1900" dirty="0"/>
              <a:t>3. Léxico. Encuentra en el texto la palabra que se corresponda con las siguientes frases:</a:t>
            </a:r>
          </a:p>
          <a:p>
            <a:pPr marL="0" lvl="0" indent="0">
              <a:buNone/>
            </a:pPr>
            <a:r>
              <a:rPr lang="es-ES" sz="1900" i="1" dirty="0"/>
              <a:t> 1. Persona que está prisionera de un enemigo o en un país extranjero:</a:t>
            </a:r>
            <a:r>
              <a:rPr lang="es-ES" sz="1900" dirty="0"/>
              <a:t> ____________</a:t>
            </a:r>
          </a:p>
          <a:p>
            <a:pPr marL="0" lvl="0" indent="0">
              <a:buNone/>
            </a:pPr>
            <a:r>
              <a:rPr lang="es-ES" sz="1900" i="1" dirty="0"/>
              <a:t> 2. Persona que reniega o abandona sus creencias o su religión:</a:t>
            </a:r>
            <a:r>
              <a:rPr lang="es-ES" sz="1900" dirty="0"/>
              <a:t> ____________</a:t>
            </a:r>
          </a:p>
          <a:p>
            <a:pPr marL="0" lvl="0" indent="0">
              <a:buNone/>
            </a:pPr>
            <a:r>
              <a:rPr lang="es-ES" sz="1900" i="1" dirty="0"/>
              <a:t> 3. Cárceles o recintos donde los prisioneros cristianos estaban en Argel:</a:t>
            </a:r>
            <a:r>
              <a:rPr lang="es-ES" sz="1900" dirty="0"/>
              <a:t> ____________</a:t>
            </a:r>
          </a:p>
          <a:p>
            <a:pPr marL="0" lvl="0" indent="0">
              <a:buNone/>
            </a:pPr>
            <a:r>
              <a:rPr lang="es-ES" sz="1900" i="1" dirty="0"/>
              <a:t> 4. Sentimiento de fervor, respeto y profundo amor religioso hacia alguien o algo:</a:t>
            </a:r>
            <a:r>
              <a:rPr lang="es-ES" sz="1900" dirty="0"/>
              <a:t> ____________</a:t>
            </a:r>
          </a:p>
          <a:p>
            <a:pPr marL="0" lvl="0" indent="0">
              <a:buNone/>
            </a:pPr>
            <a:endParaRPr lang="es-ES" sz="1800" dirty="0"/>
          </a:p>
          <a:p>
            <a:pPr marL="0" indent="0">
              <a:buNone/>
            </a:pPr>
            <a:endParaRPr lang="es-ES" sz="800" dirty="0"/>
          </a:p>
        </p:txBody>
      </p:sp>
      <p:pic>
        <p:nvPicPr>
          <p:cNvPr id="5" name="Imagen 4">
            <a:extLst>
              <a:ext uri="{FF2B5EF4-FFF2-40B4-BE49-F238E27FC236}">
                <a16:creationId xmlns:a16="http://schemas.microsoft.com/office/drawing/2014/main" id="{9FEF8CED-687D-79BA-1861-E487D30FD16C}"/>
              </a:ext>
            </a:extLst>
          </p:cNvPr>
          <p:cNvPicPr>
            <a:picLocks noChangeAspect="1"/>
          </p:cNvPicPr>
          <p:nvPr/>
        </p:nvPicPr>
        <p:blipFill>
          <a:blip r:embed="rId2"/>
          <a:srcRect t="21791"/>
          <a:stretch>
            <a:fillRect/>
          </a:stretch>
        </p:blipFill>
        <p:spPr>
          <a:xfrm>
            <a:off x="7075357" y="10"/>
            <a:ext cx="511664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269323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D878F07-26AE-DD37-E40D-1B2B51CDE080}"/>
              </a:ext>
            </a:extLst>
          </p:cNvPr>
          <p:cNvSpPr>
            <a:spLocks noGrp="1"/>
          </p:cNvSpPr>
          <p:nvPr>
            <p:ph idx="1"/>
          </p:nvPr>
        </p:nvSpPr>
        <p:spPr>
          <a:xfrm>
            <a:off x="194871" y="239843"/>
            <a:ext cx="7001519" cy="5894258"/>
          </a:xfrm>
        </p:spPr>
        <p:txBody>
          <a:bodyPr>
            <a:normAutofit/>
          </a:bodyPr>
          <a:lstStyle/>
          <a:p>
            <a:pPr marL="0" indent="0">
              <a:buNone/>
            </a:pPr>
            <a:r>
              <a:rPr lang="es-ES" sz="1800" dirty="0"/>
              <a:t>4. Oral. Ordena cronológicamente los siguientes acontecimientos numerándolos del 1 al 8 según ocurren en el texto:  </a:t>
            </a:r>
          </a:p>
          <a:p>
            <a:pPr marL="0" indent="0">
              <a:buNone/>
            </a:pPr>
            <a:r>
              <a:rPr lang="es-ES" sz="1800" dirty="0"/>
              <a:t>[   ] Zoraida envía dinero y una carta en árabe expresando su deseo de huir a España con el Capitán.  </a:t>
            </a:r>
          </a:p>
          <a:p>
            <a:pPr marL="0" indent="0">
              <a:buNone/>
            </a:pPr>
            <a:r>
              <a:rPr lang="es-ES" sz="1800" dirty="0"/>
              <a:t>[   ] El cautivo y sus compañeros secuestran al padre de Zoraida para evitar que dé la alarma al escapar.  </a:t>
            </a:r>
          </a:p>
          <a:p>
            <a:pPr marL="0" indent="0">
              <a:buNone/>
            </a:pPr>
            <a:r>
              <a:rPr lang="es-ES" sz="1800" dirty="0"/>
              <a:t>[.  ] El padre del cautivo decide repartir su herencia para que sus tres hijos elijan su camino.  </a:t>
            </a:r>
          </a:p>
          <a:p>
            <a:pPr marL="0" indent="0">
              <a:buNone/>
            </a:pPr>
            <a:r>
              <a:rPr lang="es-ES" sz="1800" dirty="0"/>
              <a:t>[   ] Zoraida y el capitán continúan su viaje a España mientras el padre queda libre en una playa.  </a:t>
            </a:r>
          </a:p>
          <a:p>
            <a:pPr marL="0" indent="0">
              <a:buNone/>
            </a:pPr>
            <a:r>
              <a:rPr lang="es-ES" sz="1800" dirty="0"/>
              <a:t>[   ] El cautivo es capturado en la batalla naval de Lepanto y llevado como esclavo a Argel.  </a:t>
            </a:r>
          </a:p>
          <a:p>
            <a:pPr marL="0" indent="0">
              <a:buNone/>
            </a:pPr>
            <a:r>
              <a:rPr lang="es-ES" sz="1800" dirty="0"/>
              <a:t>[   ] El primogénito elige el servicio militar y lucha en Italia y Flandes hasta convertirse en capitán.  </a:t>
            </a:r>
          </a:p>
          <a:p>
            <a:pPr marL="0" indent="0">
              <a:buNone/>
            </a:pPr>
            <a:r>
              <a:rPr lang="es-ES" sz="1800" dirty="0"/>
              <a:t>[.  ] Una mano blanca saca por una ventana una caña con un pañuelo lleno de monedas de oro.  </a:t>
            </a:r>
          </a:p>
          <a:p>
            <a:pPr marL="0" indent="0">
              <a:buNone/>
            </a:pPr>
            <a:r>
              <a:rPr lang="es-ES" sz="1800" dirty="0"/>
              <a:t>[.  ] Una esclava le enseña en secreto la fe cristiana y la devoción por la Virgen María a Zoraida.  </a:t>
            </a:r>
          </a:p>
          <a:p>
            <a:endParaRPr lang="es-ES" sz="1100" dirty="0"/>
          </a:p>
        </p:txBody>
      </p:sp>
      <p:pic>
        <p:nvPicPr>
          <p:cNvPr id="5" name="Imagen 4">
            <a:extLst>
              <a:ext uri="{FF2B5EF4-FFF2-40B4-BE49-F238E27FC236}">
                <a16:creationId xmlns:a16="http://schemas.microsoft.com/office/drawing/2014/main" id="{B13899DF-3A2B-223E-3F76-869BF52A10F9}"/>
              </a:ext>
            </a:extLst>
          </p:cNvPr>
          <p:cNvPicPr>
            <a:picLocks noChangeAspect="1"/>
          </p:cNvPicPr>
          <p:nvPr/>
        </p:nvPicPr>
        <p:blipFill>
          <a:blip r:embed="rId2"/>
          <a:srcRect t="9339" r="3" b="3"/>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574021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8F58700-A40F-0E57-4390-22E4AA71BB9C}"/>
              </a:ext>
            </a:extLst>
          </p:cNvPr>
          <p:cNvPicPr>
            <a:picLocks noChangeAspect="1"/>
          </p:cNvPicPr>
          <p:nvPr/>
        </p:nvPicPr>
        <p:blipFill>
          <a:blip r:embed="rId2"/>
          <a:srcRect l="14453"/>
          <a:stretch>
            <a:fillRect/>
          </a:stretch>
        </p:blipFill>
        <p:spPr>
          <a:xfrm>
            <a:off x="20" y="10"/>
            <a:ext cx="3387757"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Marcador de contenido 2">
            <a:extLst>
              <a:ext uri="{FF2B5EF4-FFF2-40B4-BE49-F238E27FC236}">
                <a16:creationId xmlns:a16="http://schemas.microsoft.com/office/drawing/2014/main" id="{7BC1FDC3-1839-C3B6-66AD-86C4CC58D9FE}"/>
              </a:ext>
            </a:extLst>
          </p:cNvPr>
          <p:cNvSpPr>
            <a:spLocks noGrp="1"/>
          </p:cNvSpPr>
          <p:nvPr>
            <p:ph idx="1"/>
          </p:nvPr>
        </p:nvSpPr>
        <p:spPr>
          <a:xfrm>
            <a:off x="3387778" y="224852"/>
            <a:ext cx="8679304" cy="5877836"/>
          </a:xfrm>
        </p:spPr>
        <p:txBody>
          <a:bodyPr anchor="t">
            <a:normAutofit/>
          </a:bodyPr>
          <a:lstStyle/>
          <a:p>
            <a:pPr marL="0" indent="0">
              <a:buNone/>
            </a:pPr>
            <a:r>
              <a:rPr lang="es-ES" sz="1100" dirty="0"/>
              <a:t> </a:t>
            </a:r>
            <a:r>
              <a:rPr lang="es-ES" sz="1800" dirty="0"/>
              <a:t>5. Gramática. Reescribe las frases utilizando un pronombre relativo, puede haber más de una opción:                                                                                                                                                       que, el/la cual, quien </a:t>
            </a:r>
          </a:p>
          <a:p>
            <a:pPr marL="0" indent="0">
              <a:buNone/>
            </a:pPr>
            <a:r>
              <a:rPr lang="es-ES" sz="1800" dirty="0"/>
              <a:t>1. El capitán conoció a Zoraida. Zoraida era hija de un hombre rico.                                                                                                            → El capitán conoció a Zoraida, _</a:t>
            </a:r>
            <a:r>
              <a:rPr lang="es-ES" sz="1800" dirty="0">
                <a:solidFill>
                  <a:srgbClr val="8B1A1A"/>
                </a:solidFill>
              </a:rPr>
              <a:t>la cual/que </a:t>
            </a:r>
            <a:r>
              <a:rPr lang="es-ES" sz="1800" dirty="0"/>
              <a:t>_ era hija de un hombre rico.</a:t>
            </a:r>
          </a:p>
          <a:p>
            <a:pPr marL="0" indent="0">
              <a:buNone/>
            </a:pPr>
            <a:r>
              <a:rPr lang="es-ES" sz="1800" dirty="0"/>
              <a:t>2. Cervantes fue un soldado español. El amo nunca hizo daño a Cervantes.                                                                                           → Cervantes fue el soldado español a _______________ el amo nunca hizo daño.</a:t>
            </a:r>
          </a:p>
          <a:p>
            <a:pPr marL="0" indent="0">
              <a:buNone/>
            </a:pPr>
            <a:r>
              <a:rPr lang="es-ES" sz="1800" dirty="0"/>
              <a:t>3. El renegado tradujo la carta. La carta estaba escrita en árabe.                                                                                                                   → El renegado tradujo la carta, _______________ estaba escrita en árabe.</a:t>
            </a:r>
          </a:p>
          <a:p>
            <a:pPr marL="0" indent="0">
              <a:buNone/>
            </a:pPr>
            <a:r>
              <a:rPr lang="es-ES" sz="1800" dirty="0"/>
              <a:t>4. Zoraida nació en una familia musulmana. Se convirtió en secreto al cristianismo</a:t>
            </a:r>
          </a:p>
          <a:p>
            <a:pPr marL="0" indent="0">
              <a:buNone/>
            </a:pPr>
            <a:r>
              <a:rPr lang="es-ES" sz="1800" dirty="0"/>
              <a:t>→ Zoraida _________ nació en una familia musulmana, se convirtió en secreto al cristianismo.</a:t>
            </a:r>
          </a:p>
          <a:p>
            <a:pPr marL="0" indent="0">
              <a:buNone/>
            </a:pPr>
            <a:r>
              <a:rPr lang="es-ES" sz="1800" dirty="0"/>
              <a:t>5. Zoraida quería escapar a España. Zoraida pedía como esposo al capitán </a:t>
            </a:r>
          </a:p>
          <a:p>
            <a:pPr marL="0" indent="0">
              <a:buNone/>
            </a:pPr>
            <a:r>
              <a:rPr lang="es-ES" sz="1800" dirty="0"/>
              <a:t>→ Zoraida quería escapar a España con el capitán, a ________ pedía como esposo </a:t>
            </a:r>
          </a:p>
          <a:p>
            <a:pPr marL="0" indent="0">
              <a:buNone/>
            </a:pPr>
            <a:r>
              <a:rPr lang="es-ES" sz="1800" dirty="0"/>
              <a:t>6. Zoraida dio dinero para comprar una barca. Querían viajar a España en barca. </a:t>
            </a:r>
          </a:p>
          <a:p>
            <a:pPr marL="0" indent="0">
              <a:buNone/>
            </a:pPr>
            <a:r>
              <a:rPr lang="es-ES" sz="1800" dirty="0"/>
              <a:t>→ Zoraida dio dinero para comprar una barca, con _______ viajar a España </a:t>
            </a:r>
          </a:p>
          <a:p>
            <a:pPr marL="0" indent="0">
              <a:buNone/>
            </a:pPr>
            <a:r>
              <a:rPr lang="es-ES" sz="1800" dirty="0"/>
              <a:t> </a:t>
            </a:r>
          </a:p>
          <a:p>
            <a:endParaRPr lang="es-ES" sz="1100" dirty="0"/>
          </a:p>
        </p:txBody>
      </p:sp>
    </p:spTree>
    <p:extLst>
      <p:ext uri="{BB962C8B-B14F-4D97-AF65-F5344CB8AC3E}">
        <p14:creationId xmlns:p14="http://schemas.microsoft.com/office/powerpoint/2010/main" val="1406742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5DD2EF5-5445-7502-5DE6-A365BFAAF306}"/>
              </a:ext>
            </a:extLst>
          </p:cNvPr>
          <p:cNvSpPr>
            <a:spLocks noGrp="1"/>
          </p:cNvSpPr>
          <p:nvPr>
            <p:ph idx="1"/>
          </p:nvPr>
        </p:nvSpPr>
        <p:spPr>
          <a:xfrm>
            <a:off x="119921" y="149902"/>
            <a:ext cx="6955436" cy="6325849"/>
          </a:xfrm>
        </p:spPr>
        <p:txBody>
          <a:bodyPr>
            <a:normAutofit/>
          </a:bodyPr>
          <a:lstStyle/>
          <a:p>
            <a:pPr marL="0" indent="0">
              <a:buNone/>
            </a:pPr>
            <a:r>
              <a:rPr lang="es-ES" sz="1800" dirty="0"/>
              <a:t>6. Gramática. Completa las frases con los verbos en pasado</a:t>
            </a:r>
          </a:p>
          <a:p>
            <a:pPr marL="0" indent="0">
              <a:buNone/>
            </a:pPr>
            <a:r>
              <a:rPr lang="es-ES" sz="1800" dirty="0"/>
              <a:t>Muchos años el capitán 1. </a:t>
            </a:r>
            <a:r>
              <a:rPr lang="es-ES" sz="1800" i="1" dirty="0"/>
              <a:t>(estar)</a:t>
            </a:r>
            <a:r>
              <a:rPr lang="es-ES" sz="1800" dirty="0"/>
              <a:t> ___________prisionero en los baños de Argel. Su amo 2. (ser)______ muy cruel con los prisioneros, pero curiosamente nunca 3. (hacer) _______daño a un tal Cervantes. Todos los días los cautivos 4. </a:t>
            </a:r>
            <a:r>
              <a:rPr lang="es-ES" sz="1800" i="1" dirty="0"/>
              <a:t>(vivir)</a:t>
            </a:r>
            <a:r>
              <a:rPr lang="es-ES" sz="1800" dirty="0"/>
              <a:t> ________en condiciones difíciles. Un día, el capitán y sus compañeros 5. (ver)_______  una caña con un pañuelo atado, que 6. (salir)_______ por la ventana de una casa ________. El capitán 7. </a:t>
            </a:r>
            <a:r>
              <a:rPr lang="es-ES" sz="1800" i="1" dirty="0"/>
              <a:t>(descubrir)</a:t>
            </a:r>
            <a:r>
              <a:rPr lang="es-ES" sz="1800" dirty="0"/>
              <a:t>_________que 8. (haber) __________muchas monedas. Durante el viaje en barca, el padre 9. (descubrir)_________ que su hija 10. (era) _______cristiana y se puso furioso</a:t>
            </a:r>
          </a:p>
          <a:p>
            <a:pPr marL="0" indent="0">
              <a:buNone/>
            </a:pPr>
            <a:r>
              <a:rPr lang="es-ES" sz="1800" dirty="0"/>
              <a:t> </a:t>
            </a:r>
          </a:p>
          <a:p>
            <a:pPr marL="0" indent="0">
              <a:buNone/>
            </a:pPr>
            <a:r>
              <a:rPr lang="es-ES" sz="1800" dirty="0"/>
              <a:t>7. Gramática. Ahora ordena los verbos anteriores en pasado en el siguiente cuadro según su uso </a:t>
            </a:r>
          </a:p>
          <a:p>
            <a:pPr marL="0" indent="0">
              <a:buNone/>
            </a:pPr>
            <a:r>
              <a:rPr lang="es-ES" sz="1800" dirty="0"/>
              <a:t>a. Acciones puntuales, terminadas y sin relación con el presente      </a:t>
            </a:r>
            <a:r>
              <a:rPr lang="es-ES" sz="1800" dirty="0">
                <a:solidFill>
                  <a:srgbClr val="C00000"/>
                </a:solidFill>
              </a:rPr>
              <a:t>1. estuvo       </a:t>
            </a:r>
          </a:p>
          <a:p>
            <a:pPr marL="0" indent="0">
              <a:buNone/>
            </a:pPr>
            <a:r>
              <a:rPr lang="es-ES" sz="1800" dirty="0"/>
              <a:t>b. Acciones no terminadas o en desarrollo </a:t>
            </a:r>
          </a:p>
          <a:p>
            <a:pPr marL="0" indent="0">
              <a:buNone/>
            </a:pPr>
            <a:r>
              <a:rPr lang="es-ES" sz="1800" dirty="0"/>
              <a:t>c. Acciones habituales</a:t>
            </a:r>
          </a:p>
          <a:p>
            <a:pPr marL="0" indent="0">
              <a:buNone/>
            </a:pPr>
            <a:r>
              <a:rPr lang="es-ES" sz="1800" dirty="0"/>
              <a:t>d. Descripción en el pasado </a:t>
            </a:r>
          </a:p>
          <a:p>
            <a:pPr marL="0" indent="0">
              <a:buNone/>
            </a:pPr>
            <a:endParaRPr lang="es-ES" sz="1100" dirty="0"/>
          </a:p>
        </p:txBody>
      </p:sp>
      <p:pic>
        <p:nvPicPr>
          <p:cNvPr id="5" name="Imagen 4">
            <a:extLst>
              <a:ext uri="{FF2B5EF4-FFF2-40B4-BE49-F238E27FC236}">
                <a16:creationId xmlns:a16="http://schemas.microsoft.com/office/drawing/2014/main" id="{347CE069-554D-F634-3701-481BCF0B973D}"/>
              </a:ext>
            </a:extLst>
          </p:cNvPr>
          <p:cNvPicPr>
            <a:picLocks noChangeAspect="1"/>
          </p:cNvPicPr>
          <p:nvPr/>
        </p:nvPicPr>
        <p:blipFill>
          <a:blip r:embed="rId2"/>
          <a:srcRect l="15084" r="25949" b="2"/>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4204435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A21B935-3B31-5F2A-8BB9-3716A7989E3F}"/>
              </a:ext>
            </a:extLst>
          </p:cNvPr>
          <p:cNvSpPr>
            <a:spLocks noGrp="1"/>
          </p:cNvSpPr>
          <p:nvPr>
            <p:ph idx="1"/>
          </p:nvPr>
        </p:nvSpPr>
        <p:spPr>
          <a:xfrm>
            <a:off x="194872" y="149902"/>
            <a:ext cx="6757516" cy="6475750"/>
          </a:xfrm>
        </p:spPr>
        <p:txBody>
          <a:bodyPr>
            <a:normAutofit lnSpcReduction="10000"/>
          </a:bodyPr>
          <a:lstStyle/>
          <a:p>
            <a:pPr marL="0" indent="0">
              <a:buNone/>
            </a:pPr>
            <a:r>
              <a:rPr lang="es-ES" sz="1800" dirty="0"/>
              <a:t>8. Escrita. El texto de la historia del cautivo tiene cuatro párrafos, resume con tus palabras lo esencial de cada párrafo. </a:t>
            </a:r>
          </a:p>
          <a:p>
            <a:pPr marL="0" indent="0">
              <a:buNone/>
            </a:pPr>
            <a:r>
              <a:rPr lang="es-ES" sz="1800" dirty="0"/>
              <a:t>1</a:t>
            </a:r>
          </a:p>
          <a:p>
            <a:pPr marL="0" indent="0">
              <a:buNone/>
            </a:pPr>
            <a:r>
              <a:rPr lang="es-ES" sz="1800" dirty="0"/>
              <a:t>2</a:t>
            </a:r>
          </a:p>
          <a:p>
            <a:pPr marL="0" indent="0">
              <a:buNone/>
            </a:pPr>
            <a:r>
              <a:rPr lang="es-ES" sz="1800" dirty="0"/>
              <a:t>3</a:t>
            </a:r>
          </a:p>
          <a:p>
            <a:pPr marL="0" indent="0">
              <a:buNone/>
            </a:pPr>
            <a:r>
              <a:rPr lang="es-ES" sz="1800" dirty="0"/>
              <a:t>4</a:t>
            </a:r>
          </a:p>
          <a:p>
            <a:pPr marL="0" indent="0">
              <a:buNone/>
            </a:pPr>
            <a:endParaRPr lang="es-ES" sz="1800" dirty="0"/>
          </a:p>
          <a:p>
            <a:pPr marL="0" indent="0">
              <a:buNone/>
            </a:pPr>
            <a:r>
              <a:rPr lang="es-ES" sz="1800" dirty="0"/>
              <a:t>9. Oral/escrita. Responde con tus palabras a las siguientes preguntas: </a:t>
            </a:r>
          </a:p>
          <a:p>
            <a:pPr marL="0" indent="0">
              <a:buNone/>
            </a:pPr>
            <a:r>
              <a:rPr lang="es-ES" sz="1800" dirty="0"/>
              <a:t>1. ¿Qué significa el refrán «Iglesia, mar o casa real» ¿conoces un equivalente actual?</a:t>
            </a:r>
          </a:p>
          <a:p>
            <a:pPr marL="0" indent="0">
              <a:buNone/>
            </a:pPr>
            <a:r>
              <a:rPr lang="es-ES" sz="1800" dirty="0"/>
              <a:t>2. ¿Cómo explicas la mención al soldado Miguel de Cervantes en el texto?</a:t>
            </a:r>
          </a:p>
          <a:p>
            <a:pPr marL="0" indent="0">
              <a:buNone/>
            </a:pPr>
            <a:r>
              <a:rPr lang="es-ES" sz="1800" dirty="0"/>
              <a:t>3. ¿Cómo valoras la aptitud de Zoraida con su padre? y viceversa la de su padre con Zoraida. ¿qué habrías hecho tú?</a:t>
            </a:r>
          </a:p>
          <a:p>
            <a:pPr marL="0" indent="0">
              <a:buNone/>
            </a:pPr>
            <a:r>
              <a:rPr lang="es-ES" sz="1800" dirty="0"/>
              <a:t>4. ¿Cómo se presenta en la historia del cautivo el tema de la libertad? ¿hay otros temas en el texto?</a:t>
            </a:r>
          </a:p>
          <a:p>
            <a:pPr marL="0" indent="0">
              <a:buNone/>
            </a:pPr>
            <a:endParaRPr lang="es-ES" sz="1800" dirty="0"/>
          </a:p>
          <a:p>
            <a:pPr marL="0" indent="0">
              <a:buNone/>
            </a:pPr>
            <a:r>
              <a:rPr lang="es-ES" sz="1800" dirty="0"/>
              <a:t>10. Escrita. Tarea final. Escribe el diario personal de Zoraida en el se explica su historia (150-200 palabras</a:t>
            </a:r>
            <a:r>
              <a:rPr lang="es-ES" sz="800" dirty="0"/>
              <a:t>)</a:t>
            </a:r>
          </a:p>
        </p:txBody>
      </p:sp>
      <p:pic>
        <p:nvPicPr>
          <p:cNvPr id="5" name="Imagen 4">
            <a:extLst>
              <a:ext uri="{FF2B5EF4-FFF2-40B4-BE49-F238E27FC236}">
                <a16:creationId xmlns:a16="http://schemas.microsoft.com/office/drawing/2014/main" id="{99C3E07A-0A98-1A3B-B556-1172D8EBD3B8}"/>
              </a:ext>
            </a:extLst>
          </p:cNvPr>
          <p:cNvPicPr>
            <a:picLocks noChangeAspect="1"/>
          </p:cNvPicPr>
          <p:nvPr/>
        </p:nvPicPr>
        <p:blipFill>
          <a:blip r:embed="rId2"/>
          <a:srcRect t="19218" b="8611"/>
          <a:stretch>
            <a:fillRect/>
          </a:stretch>
        </p:blipFill>
        <p:spPr>
          <a:xfrm>
            <a:off x="6955436" y="10"/>
            <a:ext cx="5236564"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93853803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8B1A1A"/>
      </a:accent1>
      <a:accent2>
        <a:srgbClr val="E97132"/>
      </a:accent2>
      <a:accent3>
        <a:srgbClr val="196B24"/>
      </a:accent3>
      <a:accent4>
        <a:srgbClr val="B5651D"/>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8B1A1A"/>
      </a:accent1>
      <a:accent2>
        <a:srgbClr val="E97132"/>
      </a:accent2>
      <a:accent3>
        <a:srgbClr val="196B24"/>
      </a:accent3>
      <a:accent4>
        <a:srgbClr val="B5651D"/>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9863</TotalTime>
  <Words>4618</Words>
  <Application>Microsoft Macintosh PowerPoint</Application>
  <PresentationFormat>Panorámica</PresentationFormat>
  <Paragraphs>298</Paragraphs>
  <Slides>25</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Aptos</vt:lpstr>
      <vt:lpstr>Aptos Display</vt:lpstr>
      <vt:lpstr>Arial</vt:lpstr>
      <vt:lpstr>Calibri</vt:lpstr>
      <vt:lpstr>Georgia</vt:lpstr>
      <vt:lpstr>Times New Roman</vt:lpstr>
      <vt:lpstr>Tema de Office</vt:lpstr>
      <vt:lpstr>Presentación de PowerPoint</vt:lpstr>
      <vt:lpstr>Presentación de PowerPoint</vt:lpstr>
      <vt:lpstr>Texto 1 Intermedio  Antes de leer </vt:lpstr>
      <vt:lpstr>La libertad, texto 1</vt:lpstr>
      <vt:lpstr>Oral  1. Une cada palabra con su definición </vt:lpstr>
      <vt:lpstr>Escrita 4. Responde a las siguientes preguntas con frases completas</vt:lpstr>
      <vt:lpstr>Presentación de PowerPoint</vt:lpstr>
      <vt:lpstr>Escrita                                                                                                                                                                                                                               8. Completa las frases con la preposición adecuada:                                                                                                      CON, DE, A, EN   </vt:lpstr>
      <vt:lpstr>Oral  10. En parejas, haced esta mini-encuesta sobre las relaciones de pareja comentando estas cuestiones, después presenta los resultados: </vt:lpstr>
      <vt:lpstr>Presentación de PowerPoint</vt:lpstr>
      <vt:lpstr>Presentación de PowerPoint</vt:lpstr>
      <vt:lpstr>Presentación de PowerPoint</vt:lpstr>
      <vt:lpstr>  3. Oral. Completa la tabla con las palabras siguientes:                                                                                                                  liberar, embellecer, admiración, amor, culpable, defensa </vt:lpstr>
      <vt:lpstr>Presentación de PowerPoint</vt:lpstr>
      <vt:lpstr>Presentación de PowerPoint</vt:lpstr>
      <vt:lpstr>Presentación de PowerPoint</vt:lpstr>
      <vt:lpstr>Presentación de PowerPoint</vt:lpstr>
      <vt:lpstr>Antes de leer</vt:lpstr>
      <vt:lpstr>Intermedio, Texto 3: Historia del cautivo </vt:lpstr>
      <vt:lpstr>1. Léxico. Relaciona cada palabra con su definición </vt:lpstr>
      <vt:lpstr>2. Léxico.  Selecciona el intruso que no es sinónimo </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14</cp:revision>
  <dcterms:created xsi:type="dcterms:W3CDTF">2026-05-23T17:55:56Z</dcterms:created>
  <dcterms:modified xsi:type="dcterms:W3CDTF">2026-08-13T11:18:43Z</dcterms:modified>
</cp:coreProperties>
</file>