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2" r:id="rId17"/>
    <p:sldId id="271" r:id="rId18"/>
    <p:sldId id="273" r:id="rId19"/>
    <p:sldId id="274" r:id="rId20"/>
    <p:sldId id="275" r:id="rId21"/>
    <p:sldId id="276" r:id="rId22"/>
    <p:sldId id="277" r:id="rId2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94677"/>
  </p:normalViewPr>
  <p:slideViewPr>
    <p:cSldViewPr snapToGrid="0">
      <p:cViewPr varScale="1">
        <p:scale>
          <a:sx n="88" d="100"/>
          <a:sy n="88" d="100"/>
        </p:scale>
        <p:origin x="176"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556605-872B-6240-B1FF-159CAE1FC58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BE9F37BB-5705-782E-63AC-23FCA31B01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98A6C9B-302A-55E5-C4BC-2932CD3B3F73}"/>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5" name="Marcador de pie de página 4">
            <a:extLst>
              <a:ext uri="{FF2B5EF4-FFF2-40B4-BE49-F238E27FC236}">
                <a16:creationId xmlns:a16="http://schemas.microsoft.com/office/drawing/2014/main" id="{80BF8C96-051A-0EA2-3757-F8C16EC7A78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1BAB9B4-4265-C3A4-41E5-D3AF7E09534A}"/>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151817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E51650-D28A-BD0E-81FC-58A27B2C6E7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1E02D8E-1685-E42C-8A6E-078EBB7FC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F593DF-ABEA-618F-352C-336404C2BBED}"/>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5" name="Marcador de pie de página 4">
            <a:extLst>
              <a:ext uri="{FF2B5EF4-FFF2-40B4-BE49-F238E27FC236}">
                <a16:creationId xmlns:a16="http://schemas.microsoft.com/office/drawing/2014/main" id="{6BE640CF-C925-CEFA-222E-26CC9DBF21D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C787A8B-48E2-15F9-C04F-08D530840989}"/>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3640192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31CC61-AC5A-A079-0814-A333640DB3B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33F736A-F917-015C-C56C-1D67E23E80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15CE849-A810-2033-5761-D5DB1B68D46C}"/>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5" name="Marcador de pie de página 4">
            <a:extLst>
              <a:ext uri="{FF2B5EF4-FFF2-40B4-BE49-F238E27FC236}">
                <a16:creationId xmlns:a16="http://schemas.microsoft.com/office/drawing/2014/main" id="{642FAE36-77C4-21AF-3700-0ECAAD2F35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9B2DDFC-691C-A6A1-E05B-84164A9C40C1}"/>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1885910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CC621-836B-0174-4E60-2103D96B7E7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3090D48-55F2-9262-7BBE-BD5BDCC640F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2431164-06FA-A928-0661-EC6DD1463B4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9D9123D-30FB-9E30-4462-D1EF398A6132}"/>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6" name="Marcador de pie de página 5">
            <a:extLst>
              <a:ext uri="{FF2B5EF4-FFF2-40B4-BE49-F238E27FC236}">
                <a16:creationId xmlns:a16="http://schemas.microsoft.com/office/drawing/2014/main" id="{DC0CF9A7-2F78-98E4-FCDB-71625591664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B944874-9491-0D21-FA3A-33C4289E62C2}"/>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407557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B2C786-9B40-CC53-5BF7-6A523DA5F24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9ED2EDB-3031-C3A0-3A2E-4A772E8C73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FF1B653-D8D1-A7A7-E514-12AF38C0A2A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106DD52A-9A19-C9CF-EB38-63920C0864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B747EED-4C51-E466-2219-7D6E1E40878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BECA045-34E2-6AA8-F07A-6E945B7A2600}"/>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8" name="Marcador de pie de página 7">
            <a:extLst>
              <a:ext uri="{FF2B5EF4-FFF2-40B4-BE49-F238E27FC236}">
                <a16:creationId xmlns:a16="http://schemas.microsoft.com/office/drawing/2014/main" id="{E7D838C3-0CE4-474E-85BD-CDB25F50944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350F831-EF22-D8FA-CCFC-A6D37E6D1B6F}"/>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2545020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59CFBB-F160-BD7F-F880-B5CECBA664B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941E69F-9C04-B669-8237-594C0ADA941B}"/>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4" name="Marcador de pie de página 3">
            <a:extLst>
              <a:ext uri="{FF2B5EF4-FFF2-40B4-BE49-F238E27FC236}">
                <a16:creationId xmlns:a16="http://schemas.microsoft.com/office/drawing/2014/main" id="{E9B0A8A2-AAEB-4E3F-DE04-9AD2A4BB6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F5E35B7D-C755-BD34-8098-385E24B97FA3}"/>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4236194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CF5220E-F41B-7663-8A31-7C211AFB7F73}"/>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3" name="Marcador de pie de página 2">
            <a:extLst>
              <a:ext uri="{FF2B5EF4-FFF2-40B4-BE49-F238E27FC236}">
                <a16:creationId xmlns:a16="http://schemas.microsoft.com/office/drawing/2014/main" id="{B6CAF792-DBA8-F5A0-509E-88478EE3737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9A83E9D-8E17-2AA0-770F-7C03EFAC0EBB}"/>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2629786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92627E-D3CC-E6FF-8DFF-EDF34C92D2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D73D2FB-1B62-1A5B-5E05-FA50AA48AE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560472B-375A-BC8E-4FA4-9E89F55369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632CA6-0851-2C98-C9C5-1BAC3AF04EAE}"/>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6" name="Marcador de pie de página 5">
            <a:extLst>
              <a:ext uri="{FF2B5EF4-FFF2-40B4-BE49-F238E27FC236}">
                <a16:creationId xmlns:a16="http://schemas.microsoft.com/office/drawing/2014/main" id="{A00F8039-28C7-B909-4113-CB6368D0BEC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720C549-566F-AD82-477D-86708B2DB830}"/>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1642202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58431F-5562-7FE7-2061-6E68ED23A11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77C3F959-B68E-9B7C-1D97-1D461D3798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79CC3F1-F71E-F633-E565-22D50137CE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D0BF6C0-DAA2-9CB5-8A50-2C7F3F460E28}"/>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6" name="Marcador de pie de página 5">
            <a:extLst>
              <a:ext uri="{FF2B5EF4-FFF2-40B4-BE49-F238E27FC236}">
                <a16:creationId xmlns:a16="http://schemas.microsoft.com/office/drawing/2014/main" id="{9FB18326-8778-FB8B-C434-EA433D7ABC0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CDDE7AE-54B0-330C-67FB-FAF1B3906E36}"/>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116200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A8FF45-9C2F-F3F9-0586-74521A65CDD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C4C3606-F86C-2312-2E9D-6ACAD7D529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C67AF8B-2C50-1A21-57BB-D5DDE7B185A7}"/>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5" name="Marcador de pie de página 4">
            <a:extLst>
              <a:ext uri="{FF2B5EF4-FFF2-40B4-BE49-F238E27FC236}">
                <a16:creationId xmlns:a16="http://schemas.microsoft.com/office/drawing/2014/main" id="{8B6C4286-5E65-D112-6E48-DC0203574A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D09912B-351D-7C54-1E5D-61BB328F87F5}"/>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2539418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6012E21-F84F-A997-458B-80126BCE445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6225DE-187F-FFDB-26D8-6BB08AEF3EC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9BE4380-CAE4-9422-E97D-66065EED0864}"/>
              </a:ext>
            </a:extLst>
          </p:cNvPr>
          <p:cNvSpPr>
            <a:spLocks noGrp="1"/>
          </p:cNvSpPr>
          <p:nvPr>
            <p:ph type="dt" sz="half" idx="10"/>
          </p:nvPr>
        </p:nvSpPr>
        <p:spPr/>
        <p:txBody>
          <a:bodyPr/>
          <a:lstStyle/>
          <a:p>
            <a:fld id="{A5679D58-78B1-2F49-8C63-D0C7271EA22D}" type="datetimeFigureOut">
              <a:rPr lang="es-ES" smtClean="0"/>
              <a:t>24/8/26</a:t>
            </a:fld>
            <a:endParaRPr lang="es-ES"/>
          </a:p>
        </p:txBody>
      </p:sp>
      <p:sp>
        <p:nvSpPr>
          <p:cNvPr id="5" name="Marcador de pie de página 4">
            <a:extLst>
              <a:ext uri="{FF2B5EF4-FFF2-40B4-BE49-F238E27FC236}">
                <a16:creationId xmlns:a16="http://schemas.microsoft.com/office/drawing/2014/main" id="{803AF3BC-968C-01DE-F83B-2A5C8B1CA85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79A5BBD-7A7F-0218-2366-EBA79B0B8036}"/>
              </a:ext>
            </a:extLst>
          </p:cNvPr>
          <p:cNvSpPr>
            <a:spLocks noGrp="1"/>
          </p:cNvSpPr>
          <p:nvPr>
            <p:ph type="sldNum" sz="quarter" idx="12"/>
          </p:nvPr>
        </p:nvSpPr>
        <p:spPr/>
        <p:txBody>
          <a:bodyPr/>
          <a:lstStyle/>
          <a:p>
            <a:fld id="{255FAC3C-EE38-7E45-AA3B-436B301C76EE}" type="slidenum">
              <a:rPr lang="es-ES" smtClean="0"/>
              <a:t>‹Nº›</a:t>
            </a:fld>
            <a:endParaRPr lang="es-ES"/>
          </a:p>
        </p:txBody>
      </p:sp>
    </p:spTree>
    <p:extLst>
      <p:ext uri="{BB962C8B-B14F-4D97-AF65-F5344CB8AC3E}">
        <p14:creationId xmlns:p14="http://schemas.microsoft.com/office/powerpoint/2010/main" val="3274194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786F385-E1D1-405C-B897-C0254F551C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BB20CD-C37D-EDED-AFC0-8F9D9E9577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F23D0B2-FE46-DB82-413E-EAC68987EF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5679D58-78B1-2F49-8C63-D0C7271EA22D}" type="datetimeFigureOut">
              <a:rPr lang="es-ES" smtClean="0"/>
              <a:t>24/8/26</a:t>
            </a:fld>
            <a:endParaRPr lang="es-ES"/>
          </a:p>
        </p:txBody>
      </p:sp>
      <p:sp>
        <p:nvSpPr>
          <p:cNvPr id="5" name="Marcador de pie de página 4">
            <a:extLst>
              <a:ext uri="{FF2B5EF4-FFF2-40B4-BE49-F238E27FC236}">
                <a16:creationId xmlns:a16="http://schemas.microsoft.com/office/drawing/2014/main" id="{05E1A16D-74FE-5E21-A32E-9EC174937F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DB8FA15-A424-F674-3987-1FDB161D0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5FAC3C-EE38-7E45-AA3B-436B301C76EE}" type="slidenum">
              <a:rPr lang="es-ES" smtClean="0"/>
              <a:t>‹Nº›</a:t>
            </a:fld>
            <a:endParaRPr lang="es-ES"/>
          </a:p>
        </p:txBody>
      </p:sp>
    </p:spTree>
    <p:extLst>
      <p:ext uri="{BB962C8B-B14F-4D97-AF65-F5344CB8AC3E}">
        <p14:creationId xmlns:p14="http://schemas.microsoft.com/office/powerpoint/2010/main" val="1977267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C24FAFE-7186-26C5-62A5-43259F71B9E2}"/>
              </a:ext>
            </a:extLst>
          </p:cNvPr>
          <p:cNvSpPr>
            <a:spLocks noGrp="1"/>
          </p:cNvSpPr>
          <p:nvPr>
            <p:ph type="subTitle" idx="1"/>
          </p:nvPr>
        </p:nvSpPr>
        <p:spPr>
          <a:xfrm>
            <a:off x="0" y="263047"/>
            <a:ext cx="12192000" cy="6594953"/>
          </a:xfrm>
        </p:spPr>
        <p:txBody>
          <a:bodyPr/>
          <a:lstStyle/>
          <a:p>
            <a:endParaRPr lang="es-ES" dirty="0"/>
          </a:p>
        </p:txBody>
      </p:sp>
      <p:sp>
        <p:nvSpPr>
          <p:cNvPr id="4" name="LeftPanel">
            <a:extLst>
              <a:ext uri="{FF2B5EF4-FFF2-40B4-BE49-F238E27FC236}">
                <a16:creationId xmlns:a16="http://schemas.microsoft.com/office/drawing/2014/main" id="{1CDF000C-D3DE-1362-F3F6-8422DDDC2C64}"/>
              </a:ext>
            </a:extLst>
          </p:cNvPr>
          <p:cNvSpPr/>
          <p:nvPr/>
        </p:nvSpPr>
        <p:spPr>
          <a:xfrm>
            <a:off x="0" y="-60500"/>
            <a:ext cx="6914470" cy="6979000"/>
          </a:xfrm>
          <a:prstGeom prst="rect">
            <a:avLst/>
          </a:prstGeom>
          <a:solidFill>
            <a:srgbClr val="7A4E2D"/>
          </a:solidFill>
          <a:ln>
            <a:noFill/>
          </a:ln>
        </p:spPr>
        <p:txBody>
          <a:bodyPr/>
          <a:lstStyle/>
          <a:p>
            <a:endParaRPr lang="es-ES"/>
          </a:p>
        </p:txBody>
      </p:sp>
      <p:sp>
        <p:nvSpPr>
          <p:cNvPr id="5" name="AccentBar">
            <a:extLst>
              <a:ext uri="{FF2B5EF4-FFF2-40B4-BE49-F238E27FC236}">
                <a16:creationId xmlns:a16="http://schemas.microsoft.com/office/drawing/2014/main" id="{9659609B-F101-A26A-2C33-3F81120D292D}"/>
              </a:ext>
            </a:extLst>
          </p:cNvPr>
          <p:cNvSpPr/>
          <p:nvPr/>
        </p:nvSpPr>
        <p:spPr>
          <a:xfrm>
            <a:off x="0" y="0"/>
            <a:ext cx="80000" cy="6858000"/>
          </a:xfrm>
          <a:prstGeom prst="rect">
            <a:avLst/>
          </a:prstGeom>
          <a:solidFill>
            <a:srgbClr val="C17F2A"/>
          </a:solidFill>
          <a:ln>
            <a:noFill/>
          </a:ln>
        </p:spPr>
        <p:txBody>
          <a:bodyPr/>
          <a:lstStyle/>
          <a:p>
            <a:endParaRPr lang="es-ES"/>
          </a:p>
        </p:txBody>
      </p:sp>
      <p:sp>
        <p:nvSpPr>
          <p:cNvPr id="6" name="TitleBox">
            <a:extLst>
              <a:ext uri="{FF2B5EF4-FFF2-40B4-BE49-F238E27FC236}">
                <a16:creationId xmlns:a16="http://schemas.microsoft.com/office/drawing/2014/main" id="{37169F39-A4D3-8D21-8634-4AAABFCD90E7}"/>
              </a:ext>
            </a:extLst>
          </p:cNvPr>
          <p:cNvSpPr txBox="1"/>
          <p:nvPr/>
        </p:nvSpPr>
        <p:spPr>
          <a:xfrm>
            <a:off x="300000" y="400000"/>
            <a:ext cx="6500000" cy="255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3</a:t>
            </a:r>
          </a:p>
          <a:p>
            <a:pPr algn="l">
              <a:spcAft>
                <a:spcPts val="200"/>
              </a:spcAft>
            </a:pPr>
            <a:r>
              <a:rPr lang="es-ES" sz="5200" b="1" dirty="0">
                <a:solidFill>
                  <a:srgbClr val="C17F2A"/>
                </a:solidFill>
              </a:rPr>
              <a:t>La libertad                    </a:t>
            </a:r>
            <a:r>
              <a:rPr lang="es-ES" sz="1800" dirty="0">
                <a:solidFill>
                  <a:srgbClr val="F5ECD7"/>
                </a:solidFill>
              </a:rPr>
              <a:t>Nivel Inicial </a:t>
            </a:r>
            <a:r>
              <a:rPr lang="es-ES" dirty="0">
                <a:solidFill>
                  <a:srgbClr val="F5ECD7"/>
                </a:solidFill>
              </a:rPr>
              <a:t> </a:t>
            </a:r>
            <a:endParaRPr lang="es-ES" sz="1800" dirty="0">
              <a:solidFill>
                <a:srgbClr val="F5ECD7"/>
              </a:solidFill>
            </a:endParaRPr>
          </a:p>
        </p:txBody>
      </p:sp>
      <p:sp>
        <p:nvSpPr>
          <p:cNvPr id="7" name="Label0">
            <a:extLst>
              <a:ext uri="{FF2B5EF4-FFF2-40B4-BE49-F238E27FC236}">
                <a16:creationId xmlns:a16="http://schemas.microsoft.com/office/drawing/2014/main" id="{46A31B6A-A950-9F00-CBCF-4CED0BA7644F}"/>
              </a:ext>
            </a:extLst>
          </p:cNvPr>
          <p:cNvSpPr/>
          <p:nvPr/>
        </p:nvSpPr>
        <p:spPr>
          <a:xfrm>
            <a:off x="300000" y="3100000"/>
            <a:ext cx="160000" cy="900000"/>
          </a:xfrm>
          <a:prstGeom prst="rect">
            <a:avLst/>
          </a:prstGeom>
          <a:solidFill>
            <a:srgbClr val="8B1A1A"/>
          </a:solidFill>
          <a:ln>
            <a:noFill/>
          </a:ln>
        </p:spPr>
        <p:txBody>
          <a:bodyPr/>
          <a:lstStyle/>
          <a:p>
            <a:endParaRPr lang="es-ES"/>
          </a:p>
        </p:txBody>
      </p:sp>
      <p:sp>
        <p:nvSpPr>
          <p:cNvPr id="8" name="ItemBg0">
            <a:extLst>
              <a:ext uri="{FF2B5EF4-FFF2-40B4-BE49-F238E27FC236}">
                <a16:creationId xmlns:a16="http://schemas.microsoft.com/office/drawing/2014/main" id="{9DA43525-48DF-96CF-026B-EBD8168E0A9D}"/>
              </a:ext>
            </a:extLst>
          </p:cNvPr>
          <p:cNvSpPr/>
          <p:nvPr/>
        </p:nvSpPr>
        <p:spPr>
          <a:xfrm>
            <a:off x="480000" y="3100000"/>
            <a:ext cx="6300000" cy="900000"/>
          </a:xfrm>
          <a:prstGeom prst="rect">
            <a:avLst/>
          </a:prstGeom>
          <a:solidFill>
            <a:srgbClr val="6B3D1A"/>
          </a:solidFill>
          <a:ln>
            <a:noFill/>
          </a:ln>
        </p:spPr>
        <p:txBody>
          <a:bodyPr/>
          <a:lstStyle/>
          <a:p>
            <a:endParaRPr lang="es-ES"/>
          </a:p>
        </p:txBody>
      </p:sp>
      <p:sp>
        <p:nvSpPr>
          <p:cNvPr id="9" name="ItemText0">
            <a:extLst>
              <a:ext uri="{FF2B5EF4-FFF2-40B4-BE49-F238E27FC236}">
                <a16:creationId xmlns:a16="http://schemas.microsoft.com/office/drawing/2014/main" id="{EEECA114-6A54-3767-13C8-9F6BB2A7FBB9}"/>
              </a:ext>
            </a:extLst>
          </p:cNvPr>
          <p:cNvSpPr txBox="1"/>
          <p:nvPr/>
        </p:nvSpPr>
        <p:spPr>
          <a:xfrm>
            <a:off x="460000" y="295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La historia de Marcela </a:t>
            </a:r>
          </a:p>
          <a:p>
            <a:r>
              <a:rPr lang="es-ES" sz="1300" dirty="0">
                <a:solidFill>
                  <a:srgbClr val="C9B89A"/>
                </a:solidFill>
              </a:rPr>
              <a:t>Gramática: ser y estar, pronombres, conectores</a:t>
            </a:r>
          </a:p>
        </p:txBody>
      </p:sp>
      <p:sp>
        <p:nvSpPr>
          <p:cNvPr id="10" name="Label1">
            <a:extLst>
              <a:ext uri="{FF2B5EF4-FFF2-40B4-BE49-F238E27FC236}">
                <a16:creationId xmlns:a16="http://schemas.microsoft.com/office/drawing/2014/main" id="{00820B16-D07C-467C-C927-67CEA4469A9D}"/>
              </a:ext>
            </a:extLst>
          </p:cNvPr>
          <p:cNvSpPr/>
          <p:nvPr/>
        </p:nvSpPr>
        <p:spPr>
          <a:xfrm>
            <a:off x="300000" y="4200000"/>
            <a:ext cx="160000" cy="900000"/>
          </a:xfrm>
          <a:prstGeom prst="rect">
            <a:avLst/>
          </a:prstGeom>
          <a:solidFill>
            <a:srgbClr val="1A5C78"/>
          </a:solidFill>
          <a:ln>
            <a:noFill/>
          </a:ln>
        </p:spPr>
        <p:txBody>
          <a:bodyPr/>
          <a:lstStyle/>
          <a:p>
            <a:endParaRPr lang="es-ES"/>
          </a:p>
        </p:txBody>
      </p:sp>
      <p:sp>
        <p:nvSpPr>
          <p:cNvPr id="11" name="ItemBg1">
            <a:extLst>
              <a:ext uri="{FF2B5EF4-FFF2-40B4-BE49-F238E27FC236}">
                <a16:creationId xmlns:a16="http://schemas.microsoft.com/office/drawing/2014/main" id="{6427A8EA-38B9-C932-5E3A-3518361948E1}"/>
              </a:ext>
            </a:extLst>
          </p:cNvPr>
          <p:cNvSpPr/>
          <p:nvPr/>
        </p:nvSpPr>
        <p:spPr>
          <a:xfrm>
            <a:off x="480000" y="4200000"/>
            <a:ext cx="6300000" cy="900000"/>
          </a:xfrm>
          <a:prstGeom prst="rect">
            <a:avLst/>
          </a:prstGeom>
          <a:solidFill>
            <a:srgbClr val="5C3012"/>
          </a:solidFill>
          <a:ln>
            <a:noFill/>
          </a:ln>
        </p:spPr>
        <p:txBody>
          <a:bodyPr/>
          <a:lstStyle/>
          <a:p>
            <a:endParaRPr lang="es-ES"/>
          </a:p>
        </p:txBody>
      </p:sp>
      <p:sp>
        <p:nvSpPr>
          <p:cNvPr id="12" name="ItemText1">
            <a:extLst>
              <a:ext uri="{FF2B5EF4-FFF2-40B4-BE49-F238E27FC236}">
                <a16:creationId xmlns:a16="http://schemas.microsoft.com/office/drawing/2014/main" id="{9E3B1B68-3C70-2901-89DC-71CA450A0B21}"/>
              </a:ext>
            </a:extLst>
          </p:cNvPr>
          <p:cNvSpPr txBox="1"/>
          <p:nvPr/>
        </p:nvSpPr>
        <p:spPr>
          <a:xfrm>
            <a:off x="520000" y="42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El discurso de Marcela </a:t>
            </a:r>
          </a:p>
          <a:p>
            <a:pPr algn="l"/>
            <a:r>
              <a:rPr lang="es-ES" sz="1300" dirty="0">
                <a:solidFill>
                  <a:srgbClr val="C9B89A"/>
                </a:solidFill>
              </a:rPr>
              <a:t>Gramática:  obligación con tener que y deber, pretérito indefinido, pronombres</a:t>
            </a:r>
          </a:p>
        </p:txBody>
      </p:sp>
      <p:sp>
        <p:nvSpPr>
          <p:cNvPr id="13" name="Label2">
            <a:extLst>
              <a:ext uri="{FF2B5EF4-FFF2-40B4-BE49-F238E27FC236}">
                <a16:creationId xmlns:a16="http://schemas.microsoft.com/office/drawing/2014/main" id="{5306EAAD-2730-65E1-E43B-A7FFEEB4BF82}"/>
              </a:ext>
            </a:extLst>
          </p:cNvPr>
          <p:cNvSpPr/>
          <p:nvPr/>
        </p:nvSpPr>
        <p:spPr>
          <a:xfrm>
            <a:off x="300000" y="5300000"/>
            <a:ext cx="160000" cy="900000"/>
          </a:xfrm>
          <a:prstGeom prst="rect">
            <a:avLst/>
          </a:prstGeom>
          <a:solidFill>
            <a:srgbClr val="2A6B2A"/>
          </a:solidFill>
          <a:ln>
            <a:noFill/>
          </a:ln>
        </p:spPr>
        <p:txBody>
          <a:bodyPr/>
          <a:lstStyle/>
          <a:p>
            <a:endParaRPr lang="es-ES"/>
          </a:p>
        </p:txBody>
      </p:sp>
      <p:sp>
        <p:nvSpPr>
          <p:cNvPr id="14" name="ItemBg2">
            <a:extLst>
              <a:ext uri="{FF2B5EF4-FFF2-40B4-BE49-F238E27FC236}">
                <a16:creationId xmlns:a16="http://schemas.microsoft.com/office/drawing/2014/main" id="{3242DE16-E1D5-B697-3711-DF5B014A38A4}"/>
              </a:ext>
            </a:extLst>
          </p:cNvPr>
          <p:cNvSpPr/>
          <p:nvPr/>
        </p:nvSpPr>
        <p:spPr>
          <a:xfrm>
            <a:off x="480000" y="5300000"/>
            <a:ext cx="6300000" cy="900000"/>
          </a:xfrm>
          <a:prstGeom prst="rect">
            <a:avLst/>
          </a:prstGeom>
          <a:solidFill>
            <a:srgbClr val="6B3D1A"/>
          </a:solidFill>
          <a:ln>
            <a:noFill/>
          </a:ln>
        </p:spPr>
        <p:txBody>
          <a:bodyPr/>
          <a:lstStyle/>
          <a:p>
            <a:endParaRPr lang="es-ES"/>
          </a:p>
        </p:txBody>
      </p:sp>
      <p:sp>
        <p:nvSpPr>
          <p:cNvPr id="15" name="ItemText2">
            <a:extLst>
              <a:ext uri="{FF2B5EF4-FFF2-40B4-BE49-F238E27FC236}">
                <a16:creationId xmlns:a16="http://schemas.microsoft.com/office/drawing/2014/main" id="{2269CA22-0B24-DE56-DFCE-185C29537BDD}"/>
              </a:ext>
            </a:extLst>
          </p:cNvPr>
          <p:cNvSpPr txBox="1"/>
          <p:nvPr/>
        </p:nvSpPr>
        <p:spPr>
          <a:xfrm>
            <a:off x="374470" y="5363047"/>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La historia del cautivo</a:t>
            </a:r>
          </a:p>
          <a:p>
            <a:pPr algn="l"/>
            <a:r>
              <a:rPr lang="es-ES" sz="1300" dirty="0">
                <a:solidFill>
                  <a:srgbClr val="C9B89A"/>
                </a:solidFill>
              </a:rPr>
              <a:t>Gramática:  preposiciones, conectores</a:t>
            </a:r>
          </a:p>
          <a:p>
            <a:pPr algn="l"/>
            <a:endParaRPr lang="es-ES" sz="1300" dirty="0">
              <a:solidFill>
                <a:srgbClr val="C9B89A"/>
              </a:solidFill>
            </a:endParaRPr>
          </a:p>
        </p:txBody>
      </p:sp>
      <p:pic>
        <p:nvPicPr>
          <p:cNvPr id="16" name="Imagen 15">
            <a:extLst>
              <a:ext uri="{FF2B5EF4-FFF2-40B4-BE49-F238E27FC236}">
                <a16:creationId xmlns:a16="http://schemas.microsoft.com/office/drawing/2014/main" id="{953F9CD9-0D68-45AF-FDA1-2300831EFDEB}"/>
              </a:ext>
            </a:extLst>
          </p:cNvPr>
          <p:cNvPicPr>
            <a:picLocks noChangeAspect="1"/>
          </p:cNvPicPr>
          <p:nvPr/>
        </p:nvPicPr>
        <p:blipFill>
          <a:blip r:embed="rId2"/>
          <a:stretch>
            <a:fillRect/>
          </a:stretch>
        </p:blipFill>
        <p:spPr>
          <a:xfrm>
            <a:off x="6914470" y="-60500"/>
            <a:ext cx="5277530" cy="6918500"/>
          </a:xfrm>
          <a:prstGeom prst="rect">
            <a:avLst/>
          </a:prstGeom>
        </p:spPr>
      </p:pic>
    </p:spTree>
    <p:extLst>
      <p:ext uri="{BB962C8B-B14F-4D97-AF65-F5344CB8AC3E}">
        <p14:creationId xmlns:p14="http://schemas.microsoft.com/office/powerpoint/2010/main" val="3280230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074926-5990-C867-B512-1BA9671B4732}"/>
              </a:ext>
            </a:extLst>
          </p:cNvPr>
          <p:cNvSpPr>
            <a:spLocks noGrp="1"/>
          </p:cNvSpPr>
          <p:nvPr>
            <p:ph type="title"/>
          </p:nvPr>
        </p:nvSpPr>
        <p:spPr>
          <a:xfrm>
            <a:off x="838200" y="365126"/>
            <a:ext cx="10515600" cy="561800"/>
          </a:xfrm>
        </p:spPr>
        <p:txBody>
          <a:bodyPr>
            <a:normAutofit fontScale="90000"/>
          </a:bodyPr>
          <a:lstStyle/>
          <a:p>
            <a:r>
              <a:rPr lang="es-ES" sz="2400" dirty="0"/>
              <a:t>Tema 3 — La libertad </a:t>
            </a:r>
            <a:br>
              <a:rPr lang="es-ES" dirty="0"/>
            </a:br>
            <a:endParaRPr lang="es-ES" dirty="0"/>
          </a:p>
        </p:txBody>
      </p:sp>
      <p:sp>
        <p:nvSpPr>
          <p:cNvPr id="3" name="Marcador de contenido 2">
            <a:extLst>
              <a:ext uri="{FF2B5EF4-FFF2-40B4-BE49-F238E27FC236}">
                <a16:creationId xmlns:a16="http://schemas.microsoft.com/office/drawing/2014/main" id="{EE07D62C-028C-D45C-047E-2A2D9251158B}"/>
              </a:ext>
            </a:extLst>
          </p:cNvPr>
          <p:cNvSpPr>
            <a:spLocks noGrp="1"/>
          </p:cNvSpPr>
          <p:nvPr>
            <p:ph idx="1"/>
          </p:nvPr>
        </p:nvSpPr>
        <p:spPr>
          <a:xfrm>
            <a:off x="838200" y="926926"/>
            <a:ext cx="10515600" cy="5250037"/>
          </a:xfrm>
        </p:spPr>
        <p:txBody>
          <a:bodyPr>
            <a:normAutofit/>
          </a:bodyPr>
          <a:lstStyle/>
          <a:p>
            <a:pPr marL="0" indent="0">
              <a:buNone/>
            </a:pPr>
            <a:r>
              <a:rPr lang="es-ES" sz="1900" dirty="0"/>
              <a:t>El tema de la libertad es fundamental en Cervantes, especialmente en Don Quijote. Su protagonista al querer ser caballero andante consigue ser libre en busca de aventuras. Don Quijote también está "loco". Por eso, puede decir y hacer lo que quiere, sin miedo a las consecuencias.</a:t>
            </a:r>
          </a:p>
          <a:p>
            <a:pPr marL="0" indent="0">
              <a:buNone/>
            </a:pPr>
            <a:r>
              <a:rPr lang="es-ES" sz="1900" dirty="0"/>
              <a:t>En el siglo XVII la sociedad era muy rígida era muy difícil dejar de ser pobre, pero si naces noble, eres noble toda tu vida. El nacimiento, por tanto, limita tu libertad. Don Quijote defiende que son más importantes tus acciones que tu nacimiento, no importa dónde naces, importa lo que haces. Por eso, él defiende la libertad de todas las personas, incluso contra el Rey, como cuando libera a unos prisioneros (los galeotes).</a:t>
            </a:r>
          </a:p>
          <a:p>
            <a:pPr marL="0" indent="0">
              <a:buNone/>
            </a:pPr>
            <a:r>
              <a:rPr lang="es-ES" sz="1900" dirty="0"/>
              <a:t>Otros personajes del libro también quieren ser libres para decidir su vida. Marcela, por ejemplo, dice: "Nací libre y quiero elegir mi propia vida." Otros personajes, como en la historia del cautivo, están presos y luchan por su libertad.</a:t>
            </a:r>
          </a:p>
          <a:p>
            <a:pPr marL="0" indent="0">
              <a:buNone/>
            </a:pPr>
            <a:r>
              <a:rPr lang="es-ES" sz="1900" dirty="0"/>
              <a:t>Don Quijote le explica a Sancho algo muy importante: la libertad es uno de los regalos más grandes que tenemos, mientras que perder la libertad es el mayor mal.</a:t>
            </a:r>
          </a:p>
          <a:p>
            <a:pPr marL="0" indent="0">
              <a:buNone/>
            </a:pPr>
            <a:r>
              <a:rPr lang="es-ES" sz="1900" dirty="0"/>
              <a:t>¿Pero qué es la libertad para nosotros hoy? ¿Somos realmente libres? ¿Es igual a la idea de libertad del siglo XVII? La respuesta la tenemos en estos textos del Quijote. </a:t>
            </a:r>
          </a:p>
          <a:p>
            <a:pPr marL="0" indent="0">
              <a:buNone/>
            </a:pPr>
            <a:r>
              <a:rPr lang="es-ES" sz="1900" dirty="0"/>
              <a:t> </a:t>
            </a:r>
          </a:p>
          <a:p>
            <a:endParaRPr lang="es-ES" dirty="0"/>
          </a:p>
        </p:txBody>
      </p:sp>
    </p:spTree>
    <p:extLst>
      <p:ext uri="{BB962C8B-B14F-4D97-AF65-F5344CB8AC3E}">
        <p14:creationId xmlns:p14="http://schemas.microsoft.com/office/powerpoint/2010/main" val="2404280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EA815B95-2667-6527-6A5A-BE24A04BA96D}"/>
              </a:ext>
            </a:extLst>
          </p:cNvPr>
          <p:cNvPicPr>
            <a:picLocks noChangeAspect="1"/>
          </p:cNvPicPr>
          <p:nvPr/>
        </p:nvPicPr>
        <p:blipFill>
          <a:blip r:embed="rId2"/>
          <a:srcRect r="243" b="-1"/>
          <a:stretch>
            <a:fillRect/>
          </a:stretch>
        </p:blipFill>
        <p:spPr>
          <a:xfrm>
            <a:off x="1" y="10"/>
            <a:ext cx="7344228"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4CD9822-BDBF-B183-190C-D75B7DE3BE43}"/>
              </a:ext>
            </a:extLst>
          </p:cNvPr>
          <p:cNvSpPr>
            <a:spLocks noGrp="1"/>
          </p:cNvSpPr>
          <p:nvPr>
            <p:ph type="title"/>
          </p:nvPr>
        </p:nvSpPr>
        <p:spPr>
          <a:xfrm>
            <a:off x="7344230" y="1"/>
            <a:ext cx="4009570" cy="1335314"/>
          </a:xfrm>
        </p:spPr>
        <p:txBody>
          <a:bodyPr>
            <a:normAutofit/>
          </a:bodyPr>
          <a:lstStyle/>
          <a:p>
            <a:r>
              <a:rPr lang="es-ES" sz="2000" dirty="0"/>
              <a:t>Texto 1 Intermedio </a:t>
            </a:r>
            <a:br>
              <a:rPr lang="es-ES" sz="2000" dirty="0"/>
            </a:br>
            <a:r>
              <a:rPr lang="es-ES" sz="2000" dirty="0"/>
              <a:t>Antes de leer </a:t>
            </a:r>
          </a:p>
        </p:txBody>
      </p:sp>
      <p:sp>
        <p:nvSpPr>
          <p:cNvPr id="3" name="Marcador de contenido 2">
            <a:extLst>
              <a:ext uri="{FF2B5EF4-FFF2-40B4-BE49-F238E27FC236}">
                <a16:creationId xmlns:a16="http://schemas.microsoft.com/office/drawing/2014/main" id="{8A143EE9-1F44-BDCE-2CFB-B52B2A6A7967}"/>
              </a:ext>
            </a:extLst>
          </p:cNvPr>
          <p:cNvSpPr>
            <a:spLocks noGrp="1"/>
          </p:cNvSpPr>
          <p:nvPr>
            <p:ph idx="1"/>
          </p:nvPr>
        </p:nvSpPr>
        <p:spPr>
          <a:xfrm>
            <a:off x="7344230" y="1335315"/>
            <a:ext cx="4581070" cy="4841648"/>
          </a:xfrm>
        </p:spPr>
        <p:txBody>
          <a:bodyPr>
            <a:normAutofit/>
          </a:bodyPr>
          <a:lstStyle/>
          <a:p>
            <a:pPr marL="0" indent="0">
              <a:buNone/>
            </a:pPr>
            <a:r>
              <a:rPr lang="es-ES" sz="1800" dirty="0"/>
              <a:t>Oral</a:t>
            </a:r>
          </a:p>
          <a:p>
            <a:pPr marL="514350" indent="-514350">
              <a:buAutoNum type="arabicPeriod"/>
            </a:pPr>
            <a:r>
              <a:rPr lang="es-ES" sz="1800" dirty="0"/>
              <a:t>¿Qué historias de amor conoces en la literatura o en el cine?</a:t>
            </a:r>
          </a:p>
          <a:p>
            <a:pPr marL="514350" indent="-514350">
              <a:buAutoNum type="arabicPeriod"/>
            </a:pPr>
            <a:r>
              <a:rPr lang="es-ES" sz="1800" dirty="0"/>
              <a:t>¿Conoces historias de amor que acaban mal? </a:t>
            </a:r>
          </a:p>
          <a:p>
            <a:pPr marL="514350" indent="-514350">
              <a:buAutoNum type="arabicPeriod"/>
            </a:pPr>
            <a:r>
              <a:rPr lang="es-ES" sz="1800" dirty="0"/>
              <a:t>¿Qué relación tiene para ti la libertad y el amor?</a:t>
            </a:r>
          </a:p>
          <a:p>
            <a:pPr marL="514350" indent="-514350">
              <a:buAutoNum type="arabicPeriod"/>
            </a:pPr>
            <a:r>
              <a:rPr lang="es-ES" sz="1800" dirty="0"/>
              <a:t>¿Es importante para ti la libertad en el amor? </a:t>
            </a:r>
          </a:p>
          <a:p>
            <a:pPr marL="514350" indent="-514350">
              <a:buAutoNum type="arabicPeriod"/>
            </a:pPr>
            <a:r>
              <a:rPr lang="es-ES" sz="1800" dirty="0"/>
              <a:t>¿Dónde prefieres vivir en el campo o en la ciudad?  </a:t>
            </a:r>
          </a:p>
          <a:p>
            <a:pPr marL="514350" indent="-514350">
              <a:buAutoNum type="arabicPeriod"/>
            </a:pPr>
            <a:r>
              <a:rPr lang="es-ES" sz="1800" dirty="0"/>
              <a:t>¿Qué ventajas y desventajas tiene vivir en el campo o en la ciudad?</a:t>
            </a:r>
          </a:p>
        </p:txBody>
      </p:sp>
    </p:spTree>
    <p:extLst>
      <p:ext uri="{BB962C8B-B14F-4D97-AF65-F5344CB8AC3E}">
        <p14:creationId xmlns:p14="http://schemas.microsoft.com/office/powerpoint/2010/main" val="1071111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B4047BD-FE3D-5260-FF35-2BAD45DAFC88}"/>
              </a:ext>
            </a:extLst>
          </p:cNvPr>
          <p:cNvSpPr>
            <a:spLocks noGrp="1"/>
          </p:cNvSpPr>
          <p:nvPr>
            <p:ph type="title"/>
          </p:nvPr>
        </p:nvSpPr>
        <p:spPr>
          <a:xfrm>
            <a:off x="319314" y="-101600"/>
            <a:ext cx="6519475" cy="1074057"/>
          </a:xfrm>
        </p:spPr>
        <p:txBody>
          <a:bodyPr>
            <a:normAutofit/>
          </a:bodyPr>
          <a:lstStyle/>
          <a:p>
            <a:r>
              <a:rPr lang="es-ES" sz="2000" dirty="0"/>
              <a:t>La libertad, texto 1</a:t>
            </a:r>
          </a:p>
        </p:txBody>
      </p:sp>
      <p:sp>
        <p:nvSpPr>
          <p:cNvPr id="3" name="Marcador de contenido 2">
            <a:extLst>
              <a:ext uri="{FF2B5EF4-FFF2-40B4-BE49-F238E27FC236}">
                <a16:creationId xmlns:a16="http://schemas.microsoft.com/office/drawing/2014/main" id="{332D26FC-4DE0-FC75-DCB0-4559622D9488}"/>
              </a:ext>
            </a:extLst>
          </p:cNvPr>
          <p:cNvSpPr>
            <a:spLocks noGrp="1"/>
          </p:cNvSpPr>
          <p:nvPr>
            <p:ph idx="1"/>
          </p:nvPr>
        </p:nvSpPr>
        <p:spPr>
          <a:xfrm>
            <a:off x="319314" y="1074057"/>
            <a:ext cx="6386286" cy="5060044"/>
          </a:xfrm>
        </p:spPr>
        <p:txBody>
          <a:bodyPr>
            <a:normAutofit/>
          </a:bodyPr>
          <a:lstStyle/>
          <a:p>
            <a:pPr marL="0" indent="0">
              <a:buNone/>
            </a:pPr>
            <a:r>
              <a:rPr lang="es-ES" sz="1700" dirty="0"/>
              <a:t>	</a:t>
            </a:r>
            <a:r>
              <a:rPr lang="es-ES" sz="1800" dirty="0"/>
              <a:t>Don Quijote y Sancho se encuentran con unos cabreros, que les cuentan la historia de Crisóstomo, que acaba de morir de amor.                                                                               	Marcela es una chica huérfana (no tiene padres) de gran belleza, que vive con su tío. Su tío es cura y no la quiere casar si ella no quiere. Muchos hombres se sienten atraídos por Marcela y quieren casarse con ella, pero ella prefiere ser libre. Por eso, decide hacerse pastora y vivir en el campo rodeada de la naturaleza.                                                                                                                  	Los jóvenes enamorados de Marcela, para estar cerca de ella, también se hacen pastores. Uno de estos jóvenes es Crisóstomo. Él ama a Marcela, pero ella no lo quiere. Crisóstomo sufre mucho y al final muere de tristeza. Los amigos de Crisóstomo dicen que Marcela tiene la culpa de su muerte.</a:t>
            </a:r>
          </a:p>
          <a:p>
            <a:pPr marL="0" indent="0">
              <a:buNone/>
            </a:pPr>
            <a:endParaRPr lang="es-ES" sz="1700" dirty="0"/>
          </a:p>
        </p:txBody>
      </p:sp>
      <p:pic>
        <p:nvPicPr>
          <p:cNvPr id="5" name="Imagen 4">
            <a:extLst>
              <a:ext uri="{FF2B5EF4-FFF2-40B4-BE49-F238E27FC236}">
                <a16:creationId xmlns:a16="http://schemas.microsoft.com/office/drawing/2014/main" id="{9524D7D4-27A1-E9EF-0069-12D59B9F879E}"/>
              </a:ext>
            </a:extLst>
          </p:cNvPr>
          <p:cNvPicPr>
            <a:picLocks noChangeAspect="1"/>
          </p:cNvPicPr>
          <p:nvPr/>
        </p:nvPicPr>
        <p:blipFill>
          <a:blip r:embed="rId2"/>
          <a:srcRect t="4962" b="3004"/>
          <a:stretch>
            <a:fillRect/>
          </a:stretch>
        </p:blipFill>
        <p:spPr>
          <a:xfrm>
            <a:off x="6705600" y="10"/>
            <a:ext cx="5486400" cy="6857990"/>
          </a:xfrm>
          <a:prstGeom prst="rect">
            <a:avLst/>
          </a:prstGeom>
          <a:effectLst/>
        </p:spPr>
      </p:pic>
    </p:spTree>
    <p:extLst>
      <p:ext uri="{BB962C8B-B14F-4D97-AF65-F5344CB8AC3E}">
        <p14:creationId xmlns:p14="http://schemas.microsoft.com/office/powerpoint/2010/main" val="2936334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E86BF860-ADFF-4C0C-DC57-F6D1707BF30D}"/>
              </a:ext>
            </a:extLst>
          </p:cNvPr>
          <p:cNvPicPr>
            <a:picLocks noChangeAspect="1"/>
          </p:cNvPicPr>
          <p:nvPr/>
        </p:nvPicPr>
        <p:blipFill>
          <a:blip r:embed="rId2"/>
          <a:srcRect r="-2" b="9308"/>
          <a:stretch>
            <a:fillRect/>
          </a:stretch>
        </p:blipFill>
        <p:spPr>
          <a:xfrm>
            <a:off x="21" y="10"/>
            <a:ext cx="417827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69A319E1-EF9B-660C-CA6F-1A153A07C18B}"/>
              </a:ext>
            </a:extLst>
          </p:cNvPr>
          <p:cNvSpPr>
            <a:spLocks noGrp="1"/>
          </p:cNvSpPr>
          <p:nvPr>
            <p:ph idx="1"/>
          </p:nvPr>
        </p:nvSpPr>
        <p:spPr>
          <a:xfrm>
            <a:off x="4178301" y="362857"/>
            <a:ext cx="7810500" cy="5814106"/>
          </a:xfrm>
        </p:spPr>
        <p:txBody>
          <a:bodyPr>
            <a:normAutofit/>
          </a:bodyPr>
          <a:lstStyle/>
          <a:p>
            <a:pPr marL="0" indent="0">
              <a:buNone/>
            </a:pPr>
            <a:r>
              <a:rPr lang="es-ES" sz="1800" dirty="0"/>
              <a:t>1. Léxico. Encuentra en el texto la palabra que corresponde a cada definición o sinónimo</a:t>
            </a:r>
          </a:p>
          <a:p>
            <a:pPr marL="0" lvl="0" indent="0">
              <a:buNone/>
            </a:pPr>
            <a:r>
              <a:rPr lang="es-ES" sz="1800" dirty="0"/>
              <a:t>    1. Hombre o mujer que cuida cabras o ovejas en el campo: ___________</a:t>
            </a:r>
          </a:p>
          <a:p>
            <a:pPr marL="0" lvl="0" indent="0">
              <a:buNone/>
            </a:pPr>
            <a:r>
              <a:rPr lang="es-ES" sz="1800" dirty="0"/>
              <a:t>    2. Persona que no tiene padre ni madre __________</a:t>
            </a:r>
          </a:p>
          <a:p>
            <a:pPr marL="0" lvl="0" indent="0">
              <a:buNone/>
            </a:pPr>
            <a:r>
              <a:rPr lang="es-ES" sz="1800" dirty="0"/>
              <a:t>   3. Hombre que trabaja en una iglesia practicando la religión católica: ___________</a:t>
            </a:r>
          </a:p>
          <a:p>
            <a:pPr marL="0" lvl="0" indent="0">
              <a:buNone/>
            </a:pPr>
            <a:r>
              <a:rPr lang="es-ES" sz="1800" dirty="0"/>
              <a:t>   4. Sentimiento de pena: ___________</a:t>
            </a:r>
          </a:p>
          <a:p>
            <a:pPr marL="0" lvl="0" indent="0">
              <a:buNone/>
            </a:pPr>
            <a:r>
              <a:rPr lang="es-ES" sz="1800" dirty="0"/>
              <a:t>   5. Sentirse responsable por hacer algo malo______</a:t>
            </a:r>
          </a:p>
          <a:p>
            <a:pPr marL="0" lvl="0" indent="0">
              <a:buNone/>
            </a:pPr>
            <a:endParaRPr lang="es-ES" sz="1800" dirty="0"/>
          </a:p>
          <a:p>
            <a:pPr marL="0" indent="0">
              <a:buNone/>
            </a:pPr>
            <a:r>
              <a:rPr lang="es-ES" sz="1800" dirty="0"/>
              <a:t>2. Léxico. Coloca las siguientes palabras del texto en la columna correcta:                                                                          </a:t>
            </a:r>
          </a:p>
          <a:p>
            <a:pPr marL="0" indent="0">
              <a:buNone/>
            </a:pPr>
            <a:r>
              <a:rPr lang="es-ES" sz="1800" dirty="0"/>
              <a:t>     huérfana, enamorado, cura, libre, pastora, bella, amor, sentirse atraídos,     </a:t>
            </a:r>
          </a:p>
          <a:p>
            <a:pPr marL="0" indent="0">
              <a:buNone/>
            </a:pPr>
            <a:r>
              <a:rPr lang="es-ES" sz="1800" dirty="0"/>
              <a:t>     cabreros, muerte, tristeza, sufrir</a:t>
            </a:r>
          </a:p>
          <a:p>
            <a:pPr marL="0" indent="0">
              <a:buNone/>
            </a:pPr>
            <a:r>
              <a:rPr lang="es-ES" sz="1800" dirty="0"/>
              <a:t>profesiones.                Sentimientos                               descripción física y estados    </a:t>
            </a:r>
          </a:p>
          <a:p>
            <a:pPr marL="0" indent="0">
              <a:buNone/>
            </a:pPr>
            <a:r>
              <a:rPr lang="es-ES" sz="1800" dirty="0">
                <a:solidFill>
                  <a:srgbClr val="C00000"/>
                </a:solidFill>
              </a:rPr>
              <a:t>                                                                                                            huérfana, </a:t>
            </a:r>
          </a:p>
        </p:txBody>
      </p:sp>
    </p:spTree>
    <p:extLst>
      <p:ext uri="{BB962C8B-B14F-4D97-AF65-F5344CB8AC3E}">
        <p14:creationId xmlns:p14="http://schemas.microsoft.com/office/powerpoint/2010/main" val="2731102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79D903A-0D8B-5237-E51E-E4A58278A803}"/>
              </a:ext>
            </a:extLst>
          </p:cNvPr>
          <p:cNvSpPr>
            <a:spLocks noGrp="1"/>
          </p:cNvSpPr>
          <p:nvPr>
            <p:ph idx="1"/>
          </p:nvPr>
        </p:nvSpPr>
        <p:spPr>
          <a:xfrm>
            <a:off x="304799" y="319314"/>
            <a:ext cx="7899401" cy="5857649"/>
          </a:xfrm>
        </p:spPr>
        <p:txBody>
          <a:bodyPr>
            <a:normAutofit fontScale="92500" lnSpcReduction="20000"/>
          </a:bodyPr>
          <a:lstStyle/>
          <a:p>
            <a:pPr marL="0" indent="0">
              <a:buNone/>
            </a:pPr>
            <a:r>
              <a:rPr lang="es-ES" sz="1800" dirty="0"/>
              <a:t>3. Gramática. Completa las frases con la forma correcta de SER o ESTAR.</a:t>
            </a:r>
          </a:p>
          <a:p>
            <a:pPr marL="0" indent="0">
              <a:buNone/>
            </a:pPr>
            <a:r>
              <a:rPr lang="es-ES" sz="1800" b="1" dirty="0"/>
              <a:t>     1. </a:t>
            </a:r>
            <a:r>
              <a:rPr lang="es-ES" sz="1800" dirty="0"/>
              <a:t>Marcela __________ muy bonita.</a:t>
            </a:r>
          </a:p>
          <a:p>
            <a:pPr marL="0" indent="0">
              <a:buNone/>
            </a:pPr>
            <a:r>
              <a:rPr lang="es-ES" sz="1800" b="1" dirty="0"/>
              <a:t>     2. </a:t>
            </a:r>
            <a:r>
              <a:rPr lang="es-ES" sz="1800" dirty="0"/>
              <a:t>Crisóstomo __________ muerto.</a:t>
            </a:r>
          </a:p>
          <a:p>
            <a:pPr marL="0" indent="0">
              <a:buNone/>
            </a:pPr>
            <a:r>
              <a:rPr lang="es-ES" sz="1800" b="1" dirty="0"/>
              <a:t>     3. </a:t>
            </a:r>
            <a:r>
              <a:rPr lang="es-ES" sz="1800" dirty="0"/>
              <a:t>El tío de Marcela __________ cura.</a:t>
            </a:r>
          </a:p>
          <a:p>
            <a:pPr marL="0" indent="0">
              <a:buNone/>
            </a:pPr>
            <a:r>
              <a:rPr lang="es-ES" sz="1800" b="1" dirty="0"/>
              <a:t>    4. </a:t>
            </a:r>
            <a:r>
              <a:rPr lang="es-ES" sz="1800" dirty="0"/>
              <a:t>Los jóvenes __________ enamorados de Marcela.</a:t>
            </a:r>
          </a:p>
          <a:p>
            <a:pPr marL="0" indent="0">
              <a:buNone/>
            </a:pPr>
            <a:r>
              <a:rPr lang="es-ES" sz="1800" b="1" dirty="0"/>
              <a:t>    5. </a:t>
            </a:r>
            <a:r>
              <a:rPr lang="es-ES" sz="1800" dirty="0"/>
              <a:t>Marcela __________ en el campo.</a:t>
            </a:r>
          </a:p>
          <a:p>
            <a:pPr marL="0" indent="0">
              <a:buNone/>
            </a:pPr>
            <a:r>
              <a:rPr lang="es-ES" sz="1800" b="1" dirty="0"/>
              <a:t>    6. </a:t>
            </a:r>
            <a:r>
              <a:rPr lang="es-ES" sz="1800" dirty="0"/>
              <a:t>Crisóstomo __________ muy triste.</a:t>
            </a:r>
          </a:p>
          <a:p>
            <a:pPr marL="0" indent="0">
              <a:buNone/>
            </a:pPr>
            <a:endParaRPr lang="es-ES" sz="1800" dirty="0"/>
          </a:p>
          <a:p>
            <a:pPr marL="0" indent="0">
              <a:buNone/>
            </a:pPr>
            <a:r>
              <a:rPr lang="es-ES" sz="1800" dirty="0"/>
              <a:t>4. Gramática. Sustituye la parte subrayada por el pronombre correspondiente       </a:t>
            </a:r>
          </a:p>
          <a:p>
            <a:pPr marL="0" indent="0">
              <a:buNone/>
            </a:pPr>
            <a:r>
              <a:rPr lang="es-ES" sz="1800" dirty="0"/>
              <a:t>     (lo, la, los, las):</a:t>
            </a:r>
          </a:p>
          <a:p>
            <a:pPr marL="0" indent="0">
              <a:buNone/>
            </a:pPr>
            <a:r>
              <a:rPr lang="es-ES" sz="1800" dirty="0"/>
              <a:t>    1. Crisóstomo ama </a:t>
            </a:r>
            <a:r>
              <a:rPr lang="es-ES" sz="1800" u="sng" dirty="0"/>
              <a:t>a Marcela </a:t>
            </a:r>
            <a:r>
              <a:rPr lang="es-ES" sz="1800" dirty="0"/>
              <a:t>→ Crisóstomo </a:t>
            </a:r>
            <a:r>
              <a:rPr lang="es-ES" sz="1800" dirty="0">
                <a:solidFill>
                  <a:srgbClr val="C00000"/>
                </a:solidFill>
              </a:rPr>
              <a:t>la </a:t>
            </a:r>
            <a:r>
              <a:rPr lang="es-ES" sz="1800" dirty="0"/>
              <a:t>ama.</a:t>
            </a:r>
          </a:p>
          <a:p>
            <a:pPr marL="0" indent="0">
              <a:buNone/>
            </a:pPr>
            <a:r>
              <a:rPr lang="es-ES" sz="1800" dirty="0"/>
              <a:t>    2. Marcela no ama </a:t>
            </a:r>
            <a:r>
              <a:rPr lang="es-ES" sz="1800" u="sng" dirty="0"/>
              <a:t>a Crisóstomo </a:t>
            </a:r>
            <a:r>
              <a:rPr lang="es-ES" sz="1800" dirty="0"/>
              <a:t>→ Marcela no ___________ ama.</a:t>
            </a:r>
          </a:p>
          <a:p>
            <a:pPr marL="0" indent="0">
              <a:buNone/>
            </a:pPr>
            <a:r>
              <a:rPr lang="es-ES" sz="1800" dirty="0"/>
              <a:t>    3. El tío no quiere casar </a:t>
            </a:r>
            <a:r>
              <a:rPr lang="es-ES" sz="1800" u="sng" dirty="0"/>
              <a:t>a Marcela </a:t>
            </a:r>
            <a:r>
              <a:rPr lang="es-ES" sz="1800" dirty="0"/>
              <a:t>sin su permiso → El tío no quiere    </a:t>
            </a:r>
          </a:p>
          <a:p>
            <a:pPr marL="0" indent="0">
              <a:buNone/>
            </a:pPr>
            <a:r>
              <a:rPr lang="es-ES" sz="1800" dirty="0"/>
              <a:t>         casar___________.</a:t>
            </a:r>
          </a:p>
          <a:p>
            <a:pPr marL="0" indent="0">
              <a:buNone/>
            </a:pPr>
            <a:r>
              <a:rPr lang="es-ES" sz="1800" dirty="0"/>
              <a:t>    4. Los cabreros cuentan la historia </a:t>
            </a:r>
            <a:r>
              <a:rPr lang="es-ES" sz="1800" u="sng" dirty="0"/>
              <a:t>a Don Quijote </a:t>
            </a:r>
            <a:r>
              <a:rPr lang="es-ES" sz="1800" dirty="0"/>
              <a:t>→  Los cabreros_________        </a:t>
            </a:r>
          </a:p>
          <a:p>
            <a:pPr marL="0" indent="0">
              <a:buNone/>
            </a:pPr>
            <a:r>
              <a:rPr lang="es-ES" sz="1800" dirty="0"/>
              <a:t>         cuentan a Don Quijote.</a:t>
            </a:r>
          </a:p>
          <a:p>
            <a:pPr marL="0" indent="0">
              <a:buNone/>
            </a:pPr>
            <a:r>
              <a:rPr lang="es-ES" sz="1800" dirty="0"/>
              <a:t>    5. Los amigos de Crisóstomo culpan </a:t>
            </a:r>
            <a:r>
              <a:rPr lang="es-ES" sz="1800" u="sng" dirty="0"/>
              <a:t>a Marcela </a:t>
            </a:r>
            <a:r>
              <a:rPr lang="es-ES" sz="1800" dirty="0"/>
              <a:t>→ Los amigos de Crisóstomo  </a:t>
            </a:r>
          </a:p>
          <a:p>
            <a:pPr marL="0" indent="0">
              <a:buNone/>
            </a:pPr>
            <a:r>
              <a:rPr lang="es-ES" sz="1800" dirty="0"/>
              <a:t>          __________ culpan.</a:t>
            </a:r>
          </a:p>
          <a:p>
            <a:pPr marL="0" indent="0">
              <a:buNone/>
            </a:pPr>
            <a:endParaRPr lang="es-ES" sz="800" dirty="0"/>
          </a:p>
          <a:p>
            <a:pPr marL="0" indent="0">
              <a:buNone/>
            </a:pPr>
            <a:endParaRPr lang="es-ES" sz="800" dirty="0"/>
          </a:p>
        </p:txBody>
      </p:sp>
      <p:pic>
        <p:nvPicPr>
          <p:cNvPr id="5" name="Imagen 4">
            <a:extLst>
              <a:ext uri="{FF2B5EF4-FFF2-40B4-BE49-F238E27FC236}">
                <a16:creationId xmlns:a16="http://schemas.microsoft.com/office/drawing/2014/main" id="{F2D981AF-C05C-CFB1-9F23-1CC338C16B43}"/>
              </a:ext>
            </a:extLst>
          </p:cNvPr>
          <p:cNvPicPr>
            <a:picLocks noChangeAspect="1"/>
          </p:cNvPicPr>
          <p:nvPr/>
        </p:nvPicPr>
        <p:blipFill>
          <a:blip r:embed="rId2"/>
          <a:srcRect t="7989"/>
          <a:stretch>
            <a:fillRect/>
          </a:stretch>
        </p:blipFill>
        <p:spPr>
          <a:xfrm>
            <a:off x="7968343" y="10"/>
            <a:ext cx="4223657"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171071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2A56D99-FF8A-F3EC-5AC9-754B982C4472}"/>
              </a:ext>
            </a:extLst>
          </p:cNvPr>
          <p:cNvSpPr>
            <a:spLocks noGrp="1"/>
          </p:cNvSpPr>
          <p:nvPr>
            <p:ph idx="1"/>
          </p:nvPr>
        </p:nvSpPr>
        <p:spPr>
          <a:xfrm>
            <a:off x="304798" y="362857"/>
            <a:ext cx="7823202" cy="6066972"/>
          </a:xfrm>
        </p:spPr>
        <p:txBody>
          <a:bodyPr>
            <a:normAutofit lnSpcReduction="10000"/>
          </a:bodyPr>
          <a:lstStyle/>
          <a:p>
            <a:pPr marL="0" indent="0">
              <a:buNone/>
            </a:pPr>
            <a:r>
              <a:rPr lang="es-ES" sz="1800" dirty="0"/>
              <a:t>5. Gramática. Completa con el conector adecuado: y, pero, porque, por </a:t>
            </a:r>
          </a:p>
          <a:p>
            <a:pPr marL="0" indent="0">
              <a:buNone/>
            </a:pPr>
            <a:r>
              <a:rPr lang="es-ES" sz="1800" dirty="0"/>
              <a:t>     eso, pero.</a:t>
            </a:r>
          </a:p>
          <a:p>
            <a:pPr marL="0" indent="0">
              <a:buNone/>
            </a:pPr>
            <a:r>
              <a:rPr lang="es-ES" sz="1800" b="1" dirty="0"/>
              <a:t>     1. </a:t>
            </a:r>
            <a:r>
              <a:rPr lang="es-ES" sz="1800" dirty="0"/>
              <a:t>Marcela es bonita ________ rica.  </a:t>
            </a:r>
          </a:p>
          <a:p>
            <a:pPr marL="0" indent="0">
              <a:buNone/>
            </a:pPr>
            <a:r>
              <a:rPr lang="es-ES" sz="1800" b="1" dirty="0"/>
              <a:t>     2. </a:t>
            </a:r>
            <a:r>
              <a:rPr lang="es-ES" sz="1800" dirty="0"/>
              <a:t>Muchos hombres quieren casarse con ella, _____ ella no quiere casarse.</a:t>
            </a:r>
          </a:p>
          <a:p>
            <a:pPr marL="0" indent="0">
              <a:buNone/>
            </a:pPr>
            <a:r>
              <a:rPr lang="es-ES" sz="1800" b="1" dirty="0"/>
              <a:t>     3. </a:t>
            </a:r>
            <a:r>
              <a:rPr lang="es-ES" sz="1800" dirty="0"/>
              <a:t>Marcela quiere ser libre. ________, decide vivir en el campo.</a:t>
            </a:r>
          </a:p>
          <a:p>
            <a:pPr marL="0" indent="0">
              <a:buNone/>
            </a:pPr>
            <a:r>
              <a:rPr lang="es-ES" sz="1800" b="1" dirty="0"/>
              <a:t>     4. </a:t>
            </a:r>
            <a:r>
              <a:rPr lang="es-ES" sz="1800" dirty="0"/>
              <a:t>Los jóvenes se hacen pastores ________ quieren estar cerca de Marcela.</a:t>
            </a:r>
          </a:p>
          <a:p>
            <a:pPr marL="0" indent="0">
              <a:buNone/>
            </a:pPr>
            <a:r>
              <a:rPr lang="es-ES" sz="1800" b="1" dirty="0"/>
              <a:t>     5. </a:t>
            </a:r>
            <a:r>
              <a:rPr lang="es-ES" sz="1800" dirty="0"/>
              <a:t>Crisóstomo ama a Marcela, ________ ella no lo ama a él.</a:t>
            </a:r>
          </a:p>
          <a:p>
            <a:pPr marL="0" indent="0">
              <a:buNone/>
            </a:pPr>
            <a:endParaRPr lang="es-ES" sz="1800" dirty="0"/>
          </a:p>
          <a:p>
            <a:pPr marL="0" indent="0">
              <a:buNone/>
            </a:pPr>
            <a:r>
              <a:rPr lang="es-ES" sz="1800" dirty="0"/>
              <a:t>6. Oral. Lee las frases y marca si son verdaderas o falsas según el texto. </a:t>
            </a:r>
          </a:p>
          <a:p>
            <a:pPr marL="0" indent="0">
              <a:buNone/>
            </a:pPr>
            <a:r>
              <a:rPr lang="es-ES" sz="1800" dirty="0"/>
              <a:t>     Corrige las falsas:</a:t>
            </a:r>
          </a:p>
          <a:p>
            <a:pPr marL="0" indent="0">
              <a:buNone/>
            </a:pPr>
            <a:r>
              <a:rPr lang="es-ES" sz="1800" dirty="0"/>
              <a:t>      1. Don Quijote y Sancho se encuentran con unos soldados. </a:t>
            </a:r>
            <a:r>
              <a:rPr lang="es-ES" sz="1800" b="1" dirty="0"/>
              <a:t>( V / F )</a:t>
            </a:r>
            <a:endParaRPr lang="es-ES" sz="1800" dirty="0"/>
          </a:p>
          <a:p>
            <a:pPr marL="0" lvl="0" indent="0">
              <a:buNone/>
            </a:pPr>
            <a:r>
              <a:rPr lang="es-ES" sz="1800" dirty="0"/>
              <a:t>      2. Marcela vive con sus padres. </a:t>
            </a:r>
            <a:r>
              <a:rPr lang="es-ES" sz="1800" b="1" dirty="0"/>
              <a:t>( V / F )</a:t>
            </a:r>
            <a:endParaRPr lang="es-ES" sz="1800" dirty="0"/>
          </a:p>
          <a:p>
            <a:pPr marL="0" lvl="0" indent="0">
              <a:buNone/>
            </a:pPr>
            <a:r>
              <a:rPr lang="es-ES" sz="1800" dirty="0"/>
              <a:t>      3. El tío de Marcela la obliga a casarse con un hombre rico. </a:t>
            </a:r>
            <a:r>
              <a:rPr lang="es-ES" sz="1800" b="1" dirty="0"/>
              <a:t>( V / F )</a:t>
            </a:r>
            <a:endParaRPr lang="es-ES" sz="1800" dirty="0"/>
          </a:p>
          <a:p>
            <a:pPr marL="0" lvl="0" indent="0">
              <a:buNone/>
            </a:pPr>
            <a:r>
              <a:rPr lang="es-ES" sz="1800" dirty="0"/>
              <a:t>      4. Marcela decide vivir en el campo porque quiere ser libre. </a:t>
            </a:r>
            <a:r>
              <a:rPr lang="es-ES" sz="1800" b="1" dirty="0"/>
              <a:t>( V / F )</a:t>
            </a:r>
            <a:endParaRPr lang="es-ES" sz="1800" dirty="0"/>
          </a:p>
          <a:p>
            <a:pPr marL="0" lvl="0" indent="0">
              <a:buNone/>
            </a:pPr>
            <a:r>
              <a:rPr lang="es-ES" sz="1800" dirty="0"/>
              <a:t>      5. Marcela también estaba enamorada de Crisóstomo. </a:t>
            </a:r>
            <a:r>
              <a:rPr lang="es-ES" sz="1800" b="1" dirty="0"/>
              <a:t>( V / F )</a:t>
            </a:r>
            <a:endParaRPr lang="es-ES" sz="1800" dirty="0"/>
          </a:p>
          <a:p>
            <a:pPr marL="0" lvl="0" indent="0">
              <a:buNone/>
            </a:pPr>
            <a:r>
              <a:rPr lang="es-ES" sz="1800" dirty="0"/>
              <a:t>      6. Los amigos de Crisóstomo creen que Marcela es responsable de la   </a:t>
            </a:r>
          </a:p>
          <a:p>
            <a:pPr marL="0" lvl="0" indent="0">
              <a:buNone/>
            </a:pPr>
            <a:r>
              <a:rPr lang="es-ES" sz="1800" dirty="0"/>
              <a:t>          muerte de Crisóstomo. </a:t>
            </a:r>
            <a:r>
              <a:rPr lang="es-ES" sz="1800" b="1" dirty="0"/>
              <a:t>( V / F )</a:t>
            </a:r>
            <a:endParaRPr lang="es-ES" sz="1800" dirty="0"/>
          </a:p>
          <a:p>
            <a:pPr marL="0" lvl="0" indent="0">
              <a:buNone/>
            </a:pPr>
            <a:endParaRPr lang="es-ES" sz="1800" dirty="0"/>
          </a:p>
          <a:p>
            <a:pPr marL="0" indent="0">
              <a:buNone/>
            </a:pPr>
            <a:endParaRPr lang="es-ES" sz="1000" dirty="0"/>
          </a:p>
        </p:txBody>
      </p:sp>
      <p:pic>
        <p:nvPicPr>
          <p:cNvPr id="5" name="Imagen 4">
            <a:extLst>
              <a:ext uri="{FF2B5EF4-FFF2-40B4-BE49-F238E27FC236}">
                <a16:creationId xmlns:a16="http://schemas.microsoft.com/office/drawing/2014/main" id="{B1B9260F-4C1C-375F-2350-E0F228FEAC0B}"/>
              </a:ext>
            </a:extLst>
          </p:cNvPr>
          <p:cNvPicPr>
            <a:picLocks noChangeAspect="1"/>
          </p:cNvPicPr>
          <p:nvPr/>
        </p:nvPicPr>
        <p:blipFill>
          <a:blip r:embed="rId2"/>
          <a:srcRect l="17140" r="21892" b="2"/>
          <a:stretch>
            <a:fillRect/>
          </a:stretch>
        </p:blipFill>
        <p:spPr>
          <a:xfrm>
            <a:off x="7997370" y="10"/>
            <a:ext cx="4194629" cy="6857990"/>
          </a:xfrm>
          <a:prstGeom prst="rect">
            <a:avLst/>
          </a:prstGeom>
          <a:effectLst/>
        </p:spPr>
      </p:pic>
    </p:spTree>
    <p:extLst>
      <p:ext uri="{BB962C8B-B14F-4D97-AF65-F5344CB8AC3E}">
        <p14:creationId xmlns:p14="http://schemas.microsoft.com/office/powerpoint/2010/main" val="3818534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C107FEB-397F-2F4F-CBB0-499C10187208}"/>
              </a:ext>
            </a:extLst>
          </p:cNvPr>
          <p:cNvSpPr>
            <a:spLocks noGrp="1"/>
          </p:cNvSpPr>
          <p:nvPr>
            <p:ph idx="1"/>
          </p:nvPr>
        </p:nvSpPr>
        <p:spPr>
          <a:xfrm>
            <a:off x="246743" y="261257"/>
            <a:ext cx="6226627" cy="5915706"/>
          </a:xfrm>
        </p:spPr>
        <p:txBody>
          <a:bodyPr>
            <a:normAutofit/>
          </a:bodyPr>
          <a:lstStyle/>
          <a:p>
            <a:pPr marL="0" indent="0">
              <a:buNone/>
            </a:pPr>
            <a:r>
              <a:rPr lang="es-ES" sz="1800" dirty="0"/>
              <a:t>7. Oral/ escrita. Responde con frases completas.</a:t>
            </a:r>
          </a:p>
          <a:p>
            <a:pPr marL="0" indent="0">
              <a:buNone/>
            </a:pPr>
            <a:r>
              <a:rPr lang="es-ES" sz="1800" b="1" dirty="0"/>
              <a:t>      1. </a:t>
            </a:r>
            <a:r>
              <a:rPr lang="es-ES" sz="1800" dirty="0"/>
              <a:t>¿Con quién hablan Don Quijote y Sancho?</a:t>
            </a:r>
          </a:p>
          <a:p>
            <a:pPr marL="0" indent="0">
              <a:buNone/>
            </a:pPr>
            <a:r>
              <a:rPr lang="es-ES" sz="1800" b="1" dirty="0"/>
              <a:t>      2. </a:t>
            </a:r>
            <a:r>
              <a:rPr lang="es-ES" sz="1800" dirty="0"/>
              <a:t>¿Cuál es la causa de la muerte de Crisóstomo?</a:t>
            </a:r>
          </a:p>
          <a:p>
            <a:pPr marL="0" indent="0">
              <a:buNone/>
            </a:pPr>
            <a:r>
              <a:rPr lang="es-ES" sz="1800" b="1" dirty="0"/>
              <a:t>      3. </a:t>
            </a:r>
            <a:r>
              <a:rPr lang="es-ES" sz="1800" dirty="0"/>
              <a:t>¿Cómo es Marcela?</a:t>
            </a:r>
          </a:p>
          <a:p>
            <a:pPr marL="0" indent="0">
              <a:buNone/>
            </a:pPr>
            <a:r>
              <a:rPr lang="es-ES" sz="1800" b="1" dirty="0"/>
              <a:t>    </a:t>
            </a:r>
            <a:r>
              <a:rPr lang="es-ES" sz="1800" dirty="0"/>
              <a:t>  </a:t>
            </a:r>
            <a:r>
              <a:rPr lang="es-ES" sz="1800" b="1" dirty="0"/>
              <a:t>4. </a:t>
            </a:r>
            <a:r>
              <a:rPr lang="es-ES" sz="1800" dirty="0"/>
              <a:t>¿Por qué decide Marcela hacerse pastora?</a:t>
            </a:r>
          </a:p>
          <a:p>
            <a:pPr marL="0" indent="0">
              <a:buNone/>
            </a:pPr>
            <a:r>
              <a:rPr lang="es-ES" sz="1800" b="1" dirty="0"/>
              <a:t>      5. </a:t>
            </a:r>
            <a:r>
              <a:rPr lang="es-ES" sz="1800" dirty="0"/>
              <a:t>¿Qué hacen los jóvenes enamorados de Marcela?</a:t>
            </a:r>
          </a:p>
          <a:p>
            <a:pPr marL="0" indent="0">
              <a:buNone/>
            </a:pPr>
            <a:r>
              <a:rPr lang="es-ES" sz="1800" b="1" dirty="0"/>
              <a:t>      6. </a:t>
            </a:r>
            <a:r>
              <a:rPr lang="es-ES" sz="1800" dirty="0"/>
              <a:t>¿Qué piensan los amigos de Crisóstomo sobre Marcela? </a:t>
            </a:r>
          </a:p>
          <a:p>
            <a:pPr marL="0" indent="0">
              <a:buNone/>
            </a:pPr>
            <a:endParaRPr lang="es-ES" sz="1800" dirty="0"/>
          </a:p>
          <a:p>
            <a:pPr marL="0" indent="0">
              <a:buNone/>
            </a:pPr>
            <a:r>
              <a:rPr lang="es-ES" sz="1800" dirty="0"/>
              <a:t>8. Tarea final escrita. Marcela decide vivir en el campo para   </a:t>
            </a:r>
          </a:p>
          <a:p>
            <a:pPr marL="0" indent="0">
              <a:buNone/>
            </a:pPr>
            <a:r>
              <a:rPr lang="es-ES" sz="1800" dirty="0"/>
              <a:t>      ser libre. Imagina tu vida ideal en la que eres libre e        </a:t>
            </a:r>
          </a:p>
          <a:p>
            <a:pPr marL="0" indent="0">
              <a:buNone/>
            </a:pPr>
            <a:r>
              <a:rPr lang="es-ES" sz="1800" dirty="0"/>
              <a:t>      independiente. Escribe un pequeño ensayo ( 50-100    </a:t>
            </a:r>
          </a:p>
          <a:p>
            <a:pPr marL="0" indent="0">
              <a:buNone/>
            </a:pPr>
            <a:r>
              <a:rPr lang="es-ES" sz="1800" dirty="0"/>
              <a:t>      palabras) explicando dónde vivirías y como    </a:t>
            </a:r>
          </a:p>
          <a:p>
            <a:pPr marL="0" indent="0">
              <a:buNone/>
            </a:pPr>
            <a:r>
              <a:rPr lang="es-ES" sz="1800" dirty="0"/>
              <a:t>      sería tu vida ideal. </a:t>
            </a:r>
          </a:p>
        </p:txBody>
      </p:sp>
      <p:pic>
        <p:nvPicPr>
          <p:cNvPr id="5" name="Imagen 4">
            <a:extLst>
              <a:ext uri="{FF2B5EF4-FFF2-40B4-BE49-F238E27FC236}">
                <a16:creationId xmlns:a16="http://schemas.microsoft.com/office/drawing/2014/main" id="{00E21489-B23F-3D8D-366C-8C5BBF7A4BD8}"/>
              </a:ext>
            </a:extLst>
          </p:cNvPr>
          <p:cNvPicPr>
            <a:picLocks noChangeAspect="1"/>
          </p:cNvPicPr>
          <p:nvPr/>
        </p:nvPicPr>
        <p:blipFill>
          <a:blip r:embed="rId2"/>
          <a:srcRect l="23690" r="14143"/>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073107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2E1236A-E562-0C2E-0A1C-F2DD81F0FCC4}"/>
              </a:ext>
            </a:extLst>
          </p:cNvPr>
          <p:cNvSpPr>
            <a:spLocks noGrp="1"/>
          </p:cNvSpPr>
          <p:nvPr>
            <p:ph type="title"/>
          </p:nvPr>
        </p:nvSpPr>
        <p:spPr>
          <a:xfrm>
            <a:off x="580572" y="1"/>
            <a:ext cx="5515426" cy="1335314"/>
          </a:xfrm>
        </p:spPr>
        <p:txBody>
          <a:bodyPr anchor="ctr">
            <a:normAutofit fontScale="90000"/>
          </a:bodyPr>
          <a:lstStyle/>
          <a:p>
            <a:br>
              <a:rPr lang="en-US" sz="3700" dirty="0"/>
            </a:br>
            <a:r>
              <a:rPr lang="en-US" sz="3700" dirty="0" err="1"/>
              <a:t>Inicial</a:t>
            </a:r>
            <a:r>
              <a:rPr lang="en-US" sz="3700" dirty="0"/>
              <a:t>, </a:t>
            </a:r>
            <a:r>
              <a:rPr lang="en-US" sz="3700" dirty="0" err="1"/>
              <a:t>texto</a:t>
            </a:r>
            <a:r>
              <a:rPr lang="en-US" sz="3700" dirty="0"/>
              <a:t> 2</a:t>
            </a:r>
            <a:br>
              <a:rPr lang="en-US" sz="3700" dirty="0"/>
            </a:br>
            <a:endParaRPr lang="es-ES" sz="3700" dirty="0"/>
          </a:p>
        </p:txBody>
      </p:sp>
      <p:sp>
        <p:nvSpPr>
          <p:cNvPr id="3" name="Marcador de contenido 2">
            <a:extLst>
              <a:ext uri="{FF2B5EF4-FFF2-40B4-BE49-F238E27FC236}">
                <a16:creationId xmlns:a16="http://schemas.microsoft.com/office/drawing/2014/main" id="{5F4ECDC5-2AF8-BA77-3849-4E6E0C6EEFCB}"/>
              </a:ext>
            </a:extLst>
          </p:cNvPr>
          <p:cNvSpPr>
            <a:spLocks noGrp="1"/>
          </p:cNvSpPr>
          <p:nvPr>
            <p:ph idx="1"/>
          </p:nvPr>
        </p:nvSpPr>
        <p:spPr>
          <a:xfrm>
            <a:off x="761794" y="1553030"/>
            <a:ext cx="5334204" cy="4687050"/>
          </a:xfrm>
        </p:spPr>
        <p:txBody>
          <a:bodyPr anchor="ctr">
            <a:normAutofit/>
          </a:bodyPr>
          <a:lstStyle/>
          <a:p>
            <a:pPr marL="0" indent="0">
              <a:buNone/>
            </a:pPr>
            <a:r>
              <a:rPr lang="en-US" sz="2000" dirty="0"/>
              <a:t>Antes de leer — </a:t>
            </a:r>
            <a:r>
              <a:rPr lang="en-US" sz="2000" dirty="0" err="1"/>
              <a:t>Actividad</a:t>
            </a:r>
            <a:r>
              <a:rPr lang="en-US" sz="2000" dirty="0"/>
              <a:t> oral. </a:t>
            </a:r>
            <a:r>
              <a:rPr lang="en-US" sz="2000" dirty="0" err="1"/>
              <a:t>Responde</a:t>
            </a:r>
            <a:r>
              <a:rPr lang="en-US" sz="2000" dirty="0"/>
              <a:t> a las </a:t>
            </a:r>
            <a:r>
              <a:rPr lang="en-US" sz="2000" dirty="0" err="1"/>
              <a:t>preguntas</a:t>
            </a:r>
            <a:r>
              <a:rPr lang="en-US" sz="2000" dirty="0"/>
              <a:t>. </a:t>
            </a:r>
          </a:p>
          <a:p>
            <a:pPr marL="0" indent="0">
              <a:buNone/>
            </a:pPr>
            <a:endParaRPr lang="es-ES" sz="2000" dirty="0"/>
          </a:p>
          <a:p>
            <a:pPr marL="0" indent="0">
              <a:buNone/>
            </a:pPr>
            <a:r>
              <a:rPr lang="es-ES" sz="2000" dirty="0"/>
              <a:t>1. ¿Qué importancia tiene la belleza para </a:t>
            </a:r>
            <a:r>
              <a:rPr lang="es-ES" sz="2000" dirty="0" err="1"/>
              <a:t>tí</a:t>
            </a:r>
            <a:r>
              <a:rPr lang="es-ES" sz="2000" dirty="0"/>
              <a:t>?                                                                                                                                                                                 2. ¿Vivirías en en el campo, lejos de todo para ser libre?                                                                                                                                                                                                                                    3. ¿Qué opinas de la frase: “el amor verdadero debe ser libre”?                                                                                                                                                                                                                                 4.  ¿Qué crees que es más necesario para ser libre?</a:t>
            </a:r>
          </a:p>
          <a:p>
            <a:pPr marL="0" indent="0">
              <a:buNone/>
            </a:pPr>
            <a:endParaRPr lang="es-ES" sz="2000" dirty="0"/>
          </a:p>
        </p:txBody>
      </p:sp>
      <p:pic>
        <p:nvPicPr>
          <p:cNvPr id="5" name="Imagen 4">
            <a:extLst>
              <a:ext uri="{FF2B5EF4-FFF2-40B4-BE49-F238E27FC236}">
                <a16:creationId xmlns:a16="http://schemas.microsoft.com/office/drawing/2014/main" id="{E1B3555F-07B9-3425-D85C-DEA8DC7F92CD}"/>
              </a:ext>
            </a:extLst>
          </p:cNvPr>
          <p:cNvPicPr>
            <a:picLocks noChangeAspect="1"/>
          </p:cNvPicPr>
          <p:nvPr/>
        </p:nvPicPr>
        <p:blipFill>
          <a:blip r:embed="rId2"/>
          <a:srcRect l="18420" r="19381" b="3"/>
          <a:stretch>
            <a:fillRect/>
          </a:stretch>
        </p:blipFill>
        <p:spPr>
          <a:xfrm>
            <a:off x="6095998" y="-10886"/>
            <a:ext cx="6096003"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759865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37D770-BD5E-C0C9-4B91-73022D3F6420}"/>
              </a:ext>
            </a:extLst>
          </p:cNvPr>
          <p:cNvSpPr>
            <a:spLocks noGrp="1"/>
          </p:cNvSpPr>
          <p:nvPr>
            <p:ph type="title"/>
          </p:nvPr>
        </p:nvSpPr>
        <p:spPr>
          <a:xfrm>
            <a:off x="391886" y="232230"/>
            <a:ext cx="10961914" cy="319314"/>
          </a:xfrm>
        </p:spPr>
        <p:txBody>
          <a:bodyPr>
            <a:normAutofit fontScale="90000"/>
          </a:bodyPr>
          <a:lstStyle/>
          <a:p>
            <a:r>
              <a:rPr lang="es-ES" sz="2000" dirty="0"/>
              <a:t>La libertad texto 2</a:t>
            </a:r>
          </a:p>
        </p:txBody>
      </p:sp>
      <p:sp>
        <p:nvSpPr>
          <p:cNvPr id="3" name="Marcador de contenido 2">
            <a:extLst>
              <a:ext uri="{FF2B5EF4-FFF2-40B4-BE49-F238E27FC236}">
                <a16:creationId xmlns:a16="http://schemas.microsoft.com/office/drawing/2014/main" id="{433E6478-137C-FE24-3AD9-0CA49B3468E1}"/>
              </a:ext>
            </a:extLst>
          </p:cNvPr>
          <p:cNvSpPr>
            <a:spLocks noGrp="1"/>
          </p:cNvSpPr>
          <p:nvPr>
            <p:ph idx="1"/>
          </p:nvPr>
        </p:nvSpPr>
        <p:spPr>
          <a:xfrm>
            <a:off x="391886" y="682170"/>
            <a:ext cx="10961914" cy="5943599"/>
          </a:xfrm>
        </p:spPr>
        <p:txBody>
          <a:bodyPr>
            <a:normAutofit/>
          </a:bodyPr>
          <a:lstStyle/>
          <a:p>
            <a:pPr marL="0" indent="0">
              <a:buNone/>
            </a:pPr>
            <a:r>
              <a:rPr lang="es-ES" dirty="0"/>
              <a:t>	</a:t>
            </a:r>
            <a:r>
              <a:rPr lang="es-ES" sz="1800" dirty="0"/>
              <a:t>Marcela aparece, más hermosa que nunca, sobre una roca grande. Allí los pastores van a enterrar a </a:t>
            </a:r>
            <a:r>
              <a:rPr lang="es-ES" sz="1800" dirty="0" err="1"/>
              <a:t>Grisóstomo</a:t>
            </a:r>
            <a:r>
              <a:rPr lang="es-ES" sz="1800" dirty="0"/>
              <a:t>. Ambrosio, el amigo de </a:t>
            </a:r>
            <a:r>
              <a:rPr lang="es-ES" sz="1800" dirty="0" err="1"/>
              <a:t>Grisóstomo</a:t>
            </a:r>
            <a:r>
              <a:rPr lang="es-ES" sz="1800" dirty="0"/>
              <a:t>, la mira con enfado y dice que Marcela tiene la culpa de la muerte de su amigo. Marcela responde con tranquilidad y pide a todos que la escuchen:                                                                                                   —El cielo me hizo hermosa, pero yo no elegí ser bella. Es un regalo de la naturaleza. Si una persona es hermosa, no tiene la obligación de amar a todos los que la admiran. El amor verdadero debe ser libre.                                                                                             	Yo nací libre y para poder vivir libre elegí la soledad de estos campos. Los árboles son mi compañía, las aguas del río mis espejos. Yo soy muy clara con los hombres que de mi se enamoran, les digo con palabras sinceras que no quiero ser su novia. A </a:t>
            </a:r>
            <a:r>
              <a:rPr lang="es-ES" sz="1800" dirty="0" err="1"/>
              <a:t>Grisóstomo</a:t>
            </a:r>
            <a:r>
              <a:rPr lang="es-ES" sz="1800" dirty="0"/>
              <a:t> también le dije la verdad: «Quiero vivir siempre sola», pero continuó con su obsesión. Por eso, su terquedad lo destruyó. Yo no engaño a nadie, y el que me llame ingrata o cruel que no me siga.                                                                                                                                 	                                               	Además, soy rica y no necesito el dinero de nadie. Soy de naturaleza libre, vivo en el campo en paz, admirando la belleza del cielo entre estas montañas.                                                                             	                         	Después de hablar, Marcela se va hacia lo más profundo del bosque. Todos están muy impresionados por su razonamiento y su belleza. Algunos hombres quieren seguirla, pero Don Quijote los detiene y dice enfadado:                                                                                                                                                                                       —¡Nadie debe seguir a esta mujer! Ella ha demostrado con razones que no es culpable de la muerte de </a:t>
            </a:r>
            <a:r>
              <a:rPr lang="es-ES" sz="1800" dirty="0" err="1"/>
              <a:t>Grisóstomo</a:t>
            </a:r>
            <a:r>
              <a:rPr lang="es-ES" sz="1800" dirty="0"/>
              <a:t> y merece todo nuestro respeto.</a:t>
            </a:r>
          </a:p>
          <a:p>
            <a:endParaRPr lang="es-ES" dirty="0"/>
          </a:p>
        </p:txBody>
      </p:sp>
    </p:spTree>
    <p:extLst>
      <p:ext uri="{BB962C8B-B14F-4D97-AF65-F5344CB8AC3E}">
        <p14:creationId xmlns:p14="http://schemas.microsoft.com/office/powerpoint/2010/main" val="3278183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95F8446-7F70-FEAA-1538-1D5511DF8927}"/>
              </a:ext>
            </a:extLst>
          </p:cNvPr>
          <p:cNvSpPr>
            <a:spLocks noGrp="1"/>
          </p:cNvSpPr>
          <p:nvPr>
            <p:ph idx="1"/>
          </p:nvPr>
        </p:nvSpPr>
        <p:spPr>
          <a:xfrm>
            <a:off x="188686" y="203200"/>
            <a:ext cx="11165114" cy="5973763"/>
          </a:xfrm>
        </p:spPr>
        <p:txBody>
          <a:bodyPr>
            <a:normAutofit/>
          </a:bodyPr>
          <a:lstStyle/>
          <a:p>
            <a:pPr marL="0" indent="0">
              <a:buNone/>
            </a:pPr>
            <a:r>
              <a:rPr lang="es-ES" sz="1800" dirty="0"/>
              <a:t>1 Léxico. Relaciona las palabras con su definición:</a:t>
            </a:r>
          </a:p>
          <a:p>
            <a:pPr marL="0" indent="0">
              <a:buNone/>
            </a:pPr>
            <a:endParaRPr lang="es-ES" sz="1800" dirty="0"/>
          </a:p>
        </p:txBody>
      </p:sp>
      <p:graphicFrame>
        <p:nvGraphicFramePr>
          <p:cNvPr id="5" name="Tabla 4">
            <a:extLst>
              <a:ext uri="{FF2B5EF4-FFF2-40B4-BE49-F238E27FC236}">
                <a16:creationId xmlns:a16="http://schemas.microsoft.com/office/drawing/2014/main" id="{2F7877A8-841F-8F97-BCD9-90EFEC26DBCB}"/>
              </a:ext>
            </a:extLst>
          </p:cNvPr>
          <p:cNvGraphicFramePr>
            <a:graphicFrameLocks noGrp="1"/>
          </p:cNvGraphicFramePr>
          <p:nvPr>
            <p:extLst>
              <p:ext uri="{D42A27DB-BD31-4B8C-83A1-F6EECF244321}">
                <p14:modId xmlns:p14="http://schemas.microsoft.com/office/powerpoint/2010/main" val="2366136792"/>
              </p:ext>
            </p:extLst>
          </p:nvPr>
        </p:nvGraphicFramePr>
        <p:xfrm>
          <a:off x="537029" y="681037"/>
          <a:ext cx="7518400" cy="3063650"/>
        </p:xfrm>
        <a:graphic>
          <a:graphicData uri="http://schemas.openxmlformats.org/drawingml/2006/table">
            <a:tbl>
              <a:tblPr firstRow="1" firstCol="1" bandRow="1">
                <a:tableStyleId>{5C22544A-7EE6-4342-B048-85BDC9FD1C3A}</a:tableStyleId>
              </a:tblPr>
              <a:tblGrid>
                <a:gridCol w="3759200">
                  <a:extLst>
                    <a:ext uri="{9D8B030D-6E8A-4147-A177-3AD203B41FA5}">
                      <a16:colId xmlns:a16="http://schemas.microsoft.com/office/drawing/2014/main" val="2657727947"/>
                    </a:ext>
                  </a:extLst>
                </a:gridCol>
                <a:gridCol w="3759200">
                  <a:extLst>
                    <a:ext uri="{9D8B030D-6E8A-4147-A177-3AD203B41FA5}">
                      <a16:colId xmlns:a16="http://schemas.microsoft.com/office/drawing/2014/main" val="4187087145"/>
                    </a:ext>
                  </a:extLst>
                </a:gridCol>
              </a:tblGrid>
              <a:tr h="306365">
                <a:tc>
                  <a:txBody>
                    <a:bodyPr/>
                    <a:lstStyle/>
                    <a:p>
                      <a:pPr>
                        <a:buNone/>
                      </a:pPr>
                      <a:r>
                        <a:rPr lang="es-ES" sz="1100">
                          <a:effectLst/>
                        </a:rPr>
                        <a:t>1. enfado</a:t>
                      </a:r>
                      <a:endParaRPr lang="es-ES" sz="11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100" dirty="0">
                          <a:effectLst/>
                        </a:rPr>
                        <a:t>a. calma, en paz, sin nervios</a:t>
                      </a:r>
                      <a:endParaRPr lang="es-ES" sz="1100" dirty="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746436100"/>
                  </a:ext>
                </a:extLst>
              </a:tr>
              <a:tr h="306365">
                <a:tc>
                  <a:txBody>
                    <a:bodyPr/>
                    <a:lstStyle/>
                    <a:p>
                      <a:pPr>
                        <a:buNone/>
                      </a:pPr>
                      <a:r>
                        <a:rPr lang="es-ES" sz="1100">
                          <a:effectLst/>
                        </a:rPr>
                        <a:t>2. soledad</a:t>
                      </a:r>
                      <a:endParaRPr lang="es-ES" sz="11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100">
                          <a:effectLst/>
                        </a:rPr>
                        <a:t>b. decir algo falso a alguien</a:t>
                      </a:r>
                      <a:endParaRPr lang="es-ES" sz="11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1195124184"/>
                  </a:ext>
                </a:extLst>
              </a:tr>
              <a:tr h="306365">
                <a:tc>
                  <a:txBody>
                    <a:bodyPr/>
                    <a:lstStyle/>
                    <a:p>
                      <a:pPr>
                        <a:buNone/>
                      </a:pPr>
                      <a:r>
                        <a:rPr lang="es-ES" sz="1100">
                          <a:effectLst/>
                        </a:rPr>
                        <a:t>3. tranquilidad</a:t>
                      </a:r>
                      <a:endParaRPr lang="es-ES" sz="11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100">
                          <a:effectLst/>
                        </a:rPr>
                        <a:t>c. sentimiento de irritación contra alguien</a:t>
                      </a:r>
                      <a:endParaRPr lang="es-ES" sz="11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1971363364"/>
                  </a:ext>
                </a:extLst>
              </a:tr>
              <a:tr h="306365">
                <a:tc>
                  <a:txBody>
                    <a:bodyPr/>
                    <a:lstStyle/>
                    <a:p>
                      <a:pPr>
                        <a:buNone/>
                      </a:pPr>
                      <a:r>
                        <a:rPr lang="es-ES" sz="1100">
                          <a:effectLst/>
                        </a:rPr>
                        <a:t>4. obligación</a:t>
                      </a:r>
                      <a:endParaRPr lang="es-ES" sz="11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100" dirty="0">
                          <a:effectLst/>
                        </a:rPr>
                        <a:t>d. lo que una persona debe o tiene que hacer sí o sí</a:t>
                      </a:r>
                      <a:endParaRPr lang="es-ES" sz="1100" dirty="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2914606484"/>
                  </a:ext>
                </a:extLst>
              </a:tr>
              <a:tr h="306365">
                <a:tc>
                  <a:txBody>
                    <a:bodyPr/>
                    <a:lstStyle/>
                    <a:p>
                      <a:pPr>
                        <a:buNone/>
                      </a:pPr>
                      <a:r>
                        <a:rPr lang="es-ES" sz="1100">
                          <a:effectLst/>
                        </a:rPr>
                        <a:t>5. sincera</a:t>
                      </a:r>
                      <a:endParaRPr lang="es-ES" sz="11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100">
                          <a:effectLst/>
                        </a:rPr>
                        <a:t>e. sorprendido o admirado por algo especial</a:t>
                      </a:r>
                      <a:endParaRPr lang="es-ES" sz="11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3754842647"/>
                  </a:ext>
                </a:extLst>
              </a:tr>
              <a:tr h="306365">
                <a:tc>
                  <a:txBody>
                    <a:bodyPr/>
                    <a:lstStyle/>
                    <a:p>
                      <a:pPr>
                        <a:buNone/>
                      </a:pPr>
                      <a:r>
                        <a:rPr lang="es-ES" sz="1100">
                          <a:effectLst/>
                        </a:rPr>
                        <a:t>6. terquedad</a:t>
                      </a:r>
                      <a:endParaRPr lang="es-ES" sz="11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100">
                          <a:effectLst/>
                        </a:rPr>
                        <a:t>f. que dice siempre la verdad</a:t>
                      </a:r>
                      <a:endParaRPr lang="es-ES" sz="11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1648550909"/>
                  </a:ext>
                </a:extLst>
              </a:tr>
              <a:tr h="306365">
                <a:tc>
                  <a:txBody>
                    <a:bodyPr/>
                    <a:lstStyle/>
                    <a:p>
                      <a:pPr>
                        <a:buNone/>
                      </a:pPr>
                      <a:r>
                        <a:rPr lang="es-ES" sz="1100">
                          <a:effectLst/>
                        </a:rPr>
                        <a:t>7. engañar</a:t>
                      </a:r>
                      <a:endParaRPr lang="es-ES" sz="11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100">
                          <a:effectLst/>
                        </a:rPr>
                        <a:t>g. sentimiento de aislamiento al estar sin compañia</a:t>
                      </a:r>
                      <a:endParaRPr lang="es-ES" sz="11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762246281"/>
                  </a:ext>
                </a:extLst>
              </a:tr>
              <a:tr h="306365">
                <a:tc>
                  <a:txBody>
                    <a:bodyPr/>
                    <a:lstStyle/>
                    <a:p>
                      <a:pPr>
                        <a:buNone/>
                      </a:pPr>
                      <a:r>
                        <a:rPr lang="es-ES" sz="1100">
                          <a:effectLst/>
                        </a:rPr>
                        <a:t>8. impresionado</a:t>
                      </a:r>
                      <a:endParaRPr lang="es-ES" sz="11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100">
                          <a:effectLst/>
                        </a:rPr>
                        <a:t>h. resistencia fuerte a cambiar de opinión o idea</a:t>
                      </a:r>
                      <a:endParaRPr lang="es-ES" sz="11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1787480290"/>
                  </a:ext>
                </a:extLst>
              </a:tr>
              <a:tr h="306365">
                <a:tc>
                  <a:txBody>
                    <a:bodyPr/>
                    <a:lstStyle/>
                    <a:p>
                      <a:pPr>
                        <a:buNone/>
                      </a:pPr>
                      <a:r>
                        <a:rPr lang="es-ES" sz="1100">
                          <a:effectLst/>
                        </a:rPr>
                        <a:t>9. obsesión</a:t>
                      </a:r>
                      <a:endParaRPr lang="es-ES" sz="11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100">
                          <a:effectLst/>
                        </a:rPr>
                        <a:t>i. idea fija difícil de quitar de la cabeza</a:t>
                      </a:r>
                      <a:endParaRPr lang="es-ES" sz="110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3391804600"/>
                  </a:ext>
                </a:extLst>
              </a:tr>
              <a:tr h="306365">
                <a:tc>
                  <a:txBody>
                    <a:bodyPr/>
                    <a:lstStyle/>
                    <a:p>
                      <a:pPr>
                        <a:buNone/>
                      </a:pPr>
                      <a:r>
                        <a:rPr lang="es-ES" sz="1100">
                          <a:effectLst/>
                        </a:rPr>
                        <a:t>10. merecer</a:t>
                      </a:r>
                      <a:endParaRPr lang="es-ES" sz="1100">
                        <a:effectLst/>
                        <a:latin typeface="Calibri" panose="020F0502020204030204" pitchFamily="34" charset="0"/>
                        <a:ea typeface="Calibri" panose="020F0502020204030204" pitchFamily="34" charset="0"/>
                      </a:endParaRPr>
                    </a:p>
                  </a:txBody>
                  <a:tcPr marL="6350" marR="6350" marT="0" marB="0"/>
                </a:tc>
                <a:tc>
                  <a:txBody>
                    <a:bodyPr/>
                    <a:lstStyle/>
                    <a:p>
                      <a:pPr>
                        <a:buNone/>
                      </a:pPr>
                      <a:r>
                        <a:rPr lang="es-ES" sz="1100" dirty="0">
                          <a:effectLst/>
                        </a:rPr>
                        <a:t>j. ser digno de un premio o algo bueno.</a:t>
                      </a:r>
                      <a:endParaRPr lang="es-ES" sz="1100" dirty="0">
                        <a:effectLst/>
                        <a:latin typeface="Calibri" panose="020F0502020204030204" pitchFamily="34" charset="0"/>
                        <a:ea typeface="Calibri" panose="020F0502020204030204" pitchFamily="34" charset="0"/>
                      </a:endParaRPr>
                    </a:p>
                  </a:txBody>
                  <a:tcPr marL="6350" marR="6350" marT="0" marB="0"/>
                </a:tc>
                <a:extLst>
                  <a:ext uri="{0D108BD9-81ED-4DB2-BD59-A6C34878D82A}">
                    <a16:rowId xmlns:a16="http://schemas.microsoft.com/office/drawing/2014/main" val="2401827717"/>
                  </a:ext>
                </a:extLst>
              </a:tr>
            </a:tbl>
          </a:graphicData>
        </a:graphic>
      </p:graphicFrame>
      <p:sp>
        <p:nvSpPr>
          <p:cNvPr id="7" name="CuadroTexto 6">
            <a:extLst>
              <a:ext uri="{FF2B5EF4-FFF2-40B4-BE49-F238E27FC236}">
                <a16:creationId xmlns:a16="http://schemas.microsoft.com/office/drawing/2014/main" id="{68CDB1E5-EC71-E13E-5A74-D4997B613771}"/>
              </a:ext>
            </a:extLst>
          </p:cNvPr>
          <p:cNvSpPr txBox="1"/>
          <p:nvPr/>
        </p:nvSpPr>
        <p:spPr>
          <a:xfrm>
            <a:off x="188686" y="3991429"/>
            <a:ext cx="11814628" cy="2862322"/>
          </a:xfrm>
          <a:prstGeom prst="rect">
            <a:avLst/>
          </a:prstGeom>
          <a:noFill/>
        </p:spPr>
        <p:txBody>
          <a:bodyPr wrap="square" rtlCol="0">
            <a:spAutoFit/>
          </a:bodyPr>
          <a:lstStyle/>
          <a:p>
            <a:r>
              <a:rPr lang="es-ES" dirty="0"/>
              <a:t> 2. Léxico. Completa las frases con as siguientes palabras: </a:t>
            </a:r>
          </a:p>
          <a:p>
            <a:r>
              <a:rPr lang="es-ES" dirty="0"/>
              <a:t>      Admirar, impresionados, terquedad, merece, culpa, enfado</a:t>
            </a:r>
          </a:p>
          <a:p>
            <a:endParaRPr lang="es-ES" dirty="0"/>
          </a:p>
          <a:p>
            <a:r>
              <a:rPr lang="es-ES" dirty="0"/>
              <a:t>     1. Ambrosio está </a:t>
            </a:r>
            <a:r>
              <a:rPr lang="es-ES" dirty="0">
                <a:solidFill>
                  <a:srgbClr val="C00000"/>
                </a:solidFill>
              </a:rPr>
              <a:t>enfadado </a:t>
            </a:r>
            <a:r>
              <a:rPr lang="es-ES" dirty="0"/>
              <a:t>con Marcela </a:t>
            </a:r>
          </a:p>
          <a:p>
            <a:r>
              <a:rPr lang="es-ES" dirty="0"/>
              <a:t>     2. Ambrosio dice que Marcela tiene la _______ de la muerte de </a:t>
            </a:r>
            <a:r>
              <a:rPr lang="es-ES" dirty="0" err="1"/>
              <a:t>Grisóstomo</a:t>
            </a:r>
            <a:r>
              <a:rPr lang="es-ES" dirty="0"/>
              <a:t> </a:t>
            </a:r>
          </a:p>
          <a:p>
            <a:r>
              <a:rPr lang="es-ES" dirty="0"/>
              <a:t>     3. Marcela no tiene la ______ de amar a los que la admiran por su belleza. </a:t>
            </a:r>
          </a:p>
          <a:p>
            <a:r>
              <a:rPr lang="es-ES" dirty="0"/>
              <a:t>     4. A </a:t>
            </a:r>
            <a:r>
              <a:rPr lang="es-ES" dirty="0" err="1"/>
              <a:t>Grisóstomo</a:t>
            </a:r>
            <a:r>
              <a:rPr lang="es-ES" dirty="0"/>
              <a:t> lo destruyo su ___________</a:t>
            </a:r>
          </a:p>
          <a:p>
            <a:r>
              <a:rPr lang="es-ES" dirty="0"/>
              <a:t>     5. Los que escuchan el discurso de Marcela quedan___________ por su razonamiento y su belleza.</a:t>
            </a:r>
          </a:p>
          <a:p>
            <a:r>
              <a:rPr lang="es-ES" dirty="0"/>
              <a:t>     6. Marcela _________ el respeto de todos. </a:t>
            </a:r>
          </a:p>
          <a:p>
            <a:r>
              <a:rPr lang="es-ES" dirty="0"/>
              <a:t>   </a:t>
            </a:r>
          </a:p>
        </p:txBody>
      </p:sp>
    </p:spTree>
    <p:extLst>
      <p:ext uri="{BB962C8B-B14F-4D97-AF65-F5344CB8AC3E}">
        <p14:creationId xmlns:p14="http://schemas.microsoft.com/office/powerpoint/2010/main" val="2008204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61109FA-651B-99F8-33C3-DE13A2526515}"/>
              </a:ext>
            </a:extLst>
          </p:cNvPr>
          <p:cNvSpPr>
            <a:spLocks noGrp="1"/>
          </p:cNvSpPr>
          <p:nvPr>
            <p:ph idx="1"/>
          </p:nvPr>
        </p:nvSpPr>
        <p:spPr>
          <a:xfrm>
            <a:off x="188685" y="464456"/>
            <a:ext cx="7779658" cy="6154057"/>
          </a:xfrm>
        </p:spPr>
        <p:txBody>
          <a:bodyPr anchor="ctr">
            <a:noAutofit/>
          </a:bodyPr>
          <a:lstStyle/>
          <a:p>
            <a:pPr marL="0" indent="0">
              <a:buNone/>
            </a:pPr>
            <a:endParaRPr lang="es-ES" sz="1800" dirty="0"/>
          </a:p>
          <a:p>
            <a:pPr marL="0" indent="0">
              <a:buNone/>
            </a:pPr>
            <a:r>
              <a:rPr lang="es-ES" sz="1800" dirty="0"/>
              <a:t>3. Léxico. Escribe el opuesto de las siguientes palabras:</a:t>
            </a:r>
          </a:p>
          <a:p>
            <a:pPr marL="0" indent="0">
              <a:buNone/>
            </a:pPr>
            <a:r>
              <a:rPr lang="es-ES" sz="1800" dirty="0"/>
              <a:t>     1. soledad </a:t>
            </a:r>
          </a:p>
          <a:p>
            <a:pPr marL="0" indent="0">
              <a:buNone/>
            </a:pPr>
            <a:r>
              <a:rPr lang="es-ES" sz="1800" dirty="0"/>
              <a:t>     2. tranquilidad</a:t>
            </a:r>
          </a:p>
          <a:p>
            <a:pPr marL="0" indent="0">
              <a:buNone/>
            </a:pPr>
            <a:r>
              <a:rPr lang="es-ES" sz="1800" dirty="0"/>
              <a:t>     3. sinceridad</a:t>
            </a:r>
          </a:p>
          <a:p>
            <a:pPr marL="0" indent="0">
              <a:buNone/>
            </a:pPr>
            <a:r>
              <a:rPr lang="es-ES" sz="1800" dirty="0"/>
              <a:t>     4. libertad</a:t>
            </a:r>
          </a:p>
          <a:p>
            <a:pPr marL="0" indent="0">
              <a:buNone/>
            </a:pPr>
            <a:r>
              <a:rPr lang="es-ES" sz="1800" dirty="0"/>
              <a:t>     5. pobreza</a:t>
            </a:r>
          </a:p>
          <a:p>
            <a:pPr marL="0" indent="0">
              <a:buNone/>
            </a:pPr>
            <a:endParaRPr lang="es-ES" sz="1800" dirty="0"/>
          </a:p>
          <a:p>
            <a:pPr marL="0" indent="0">
              <a:buNone/>
            </a:pPr>
            <a:r>
              <a:rPr lang="es-ES" sz="1800" dirty="0"/>
              <a:t>4. Oral. Di si las siguientes frases son verdaderas o falsas y corrige la  falsas. </a:t>
            </a:r>
          </a:p>
          <a:p>
            <a:pPr marL="0" indent="0">
              <a:buNone/>
            </a:pPr>
            <a:r>
              <a:rPr lang="es-ES" sz="1800" dirty="0"/>
              <a:t>      1. Ambrosio piensa que Marcela es inocente V/F </a:t>
            </a:r>
          </a:p>
          <a:p>
            <a:pPr marL="0" indent="0">
              <a:buNone/>
            </a:pPr>
            <a:r>
              <a:rPr lang="es-ES" sz="1800" dirty="0"/>
              <a:t>      2. Marcela engaño a Grisostomo V/F</a:t>
            </a:r>
          </a:p>
          <a:p>
            <a:pPr marL="0" indent="0">
              <a:buNone/>
            </a:pPr>
            <a:r>
              <a:rPr lang="es-ES" sz="1800" dirty="0"/>
              <a:t>      3. Marcela prefiere la soledad de los campos y la compañía de los      </a:t>
            </a:r>
          </a:p>
          <a:p>
            <a:pPr marL="0" indent="0">
              <a:buNone/>
            </a:pPr>
            <a:r>
              <a:rPr lang="es-ES" sz="1800" dirty="0"/>
              <a:t>          árboles V/F</a:t>
            </a:r>
          </a:p>
          <a:p>
            <a:pPr marL="0" indent="0">
              <a:buNone/>
            </a:pPr>
            <a:r>
              <a:rPr lang="es-ES" sz="1800" dirty="0"/>
              <a:t>      4. Grisostomo acepta que Marcela lo rechace y no quiera ser su novio V/F</a:t>
            </a:r>
          </a:p>
          <a:p>
            <a:pPr marL="0" indent="0">
              <a:buNone/>
            </a:pPr>
            <a:r>
              <a:rPr lang="es-ES" sz="1800" dirty="0"/>
              <a:t>      5. Don Quijote permite que los hombres sigan a Marcela al bosque.  V / F </a:t>
            </a:r>
          </a:p>
          <a:p>
            <a:pPr marL="0" indent="0">
              <a:buNone/>
            </a:pPr>
            <a:r>
              <a:rPr lang="es-ES" sz="1800" dirty="0"/>
              <a:t>      6. El tío de Marcela quiere casarla con </a:t>
            </a:r>
            <a:r>
              <a:rPr lang="es-ES" sz="1800" dirty="0" err="1"/>
              <a:t>Grisóstomo</a:t>
            </a:r>
            <a:r>
              <a:rPr lang="es-ES" sz="1800" dirty="0"/>
              <a:t> V/F</a:t>
            </a:r>
          </a:p>
          <a:p>
            <a:pPr marL="0" indent="0">
              <a:buNone/>
            </a:pPr>
            <a:r>
              <a:rPr lang="es-ES" sz="1800" dirty="0"/>
              <a:t>       </a:t>
            </a:r>
          </a:p>
        </p:txBody>
      </p:sp>
      <p:pic>
        <p:nvPicPr>
          <p:cNvPr id="5" name="Imagen 4">
            <a:extLst>
              <a:ext uri="{FF2B5EF4-FFF2-40B4-BE49-F238E27FC236}">
                <a16:creationId xmlns:a16="http://schemas.microsoft.com/office/drawing/2014/main" id="{3A3A458F-D94A-20D7-756E-4842375F8BEB}"/>
              </a:ext>
            </a:extLst>
          </p:cNvPr>
          <p:cNvPicPr>
            <a:picLocks noChangeAspect="1"/>
          </p:cNvPicPr>
          <p:nvPr/>
        </p:nvPicPr>
        <p:blipFill>
          <a:blip r:embed="rId2"/>
          <a:srcRect l="27011" r="17463"/>
          <a:stretch>
            <a:fillRect/>
          </a:stretch>
        </p:blipFill>
        <p:spPr>
          <a:xfrm>
            <a:off x="7794171" y="-10886"/>
            <a:ext cx="4397829"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885110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0781DB-EE21-8A1F-1FCD-B3167B37031D}"/>
              </a:ext>
            </a:extLst>
          </p:cNvPr>
          <p:cNvSpPr>
            <a:spLocks noGrp="1"/>
          </p:cNvSpPr>
          <p:nvPr>
            <p:ph type="title"/>
          </p:nvPr>
        </p:nvSpPr>
        <p:spPr>
          <a:xfrm>
            <a:off x="333829" y="261257"/>
            <a:ext cx="11019971" cy="1429431"/>
          </a:xfrm>
        </p:spPr>
        <p:txBody>
          <a:bodyPr>
            <a:normAutofit/>
          </a:bodyPr>
          <a:lstStyle/>
          <a:p>
            <a:r>
              <a:rPr lang="es-ES" sz="1800" dirty="0"/>
              <a:t>5. Gramática. Marcela defiende que no tiene que amar a los que la adoran y también afirma que “el amor verdadero </a:t>
            </a:r>
            <a:br>
              <a:rPr lang="es-ES" sz="1800" dirty="0"/>
            </a:br>
            <a:r>
              <a:rPr lang="es-ES" sz="1800" dirty="0"/>
              <a:t>     debe ser libre”. Tener que + infinitivo expresa obligación y deber + infinitivo expresa una recomendación. Completa </a:t>
            </a:r>
            <a:br>
              <a:rPr lang="es-ES" sz="1800" dirty="0"/>
            </a:br>
            <a:r>
              <a:rPr lang="es-ES" sz="1800" dirty="0"/>
              <a:t>     las frases con estas estructuras: tener que + infinitivo o deber + infinitivo. </a:t>
            </a:r>
            <a:br>
              <a:rPr lang="es-ES" sz="1800" dirty="0"/>
            </a:br>
            <a:endParaRPr lang="es-ES" sz="1800" dirty="0"/>
          </a:p>
        </p:txBody>
      </p:sp>
      <p:sp>
        <p:nvSpPr>
          <p:cNvPr id="3" name="Marcador de contenido 2">
            <a:extLst>
              <a:ext uri="{FF2B5EF4-FFF2-40B4-BE49-F238E27FC236}">
                <a16:creationId xmlns:a16="http://schemas.microsoft.com/office/drawing/2014/main" id="{EACB5EE8-D159-384C-74B2-6975587FB7A8}"/>
              </a:ext>
            </a:extLst>
          </p:cNvPr>
          <p:cNvSpPr>
            <a:spLocks noGrp="1"/>
          </p:cNvSpPr>
          <p:nvPr>
            <p:ph idx="1"/>
          </p:nvPr>
        </p:nvSpPr>
        <p:spPr>
          <a:xfrm>
            <a:off x="333829" y="1349829"/>
            <a:ext cx="11019971" cy="4827134"/>
          </a:xfrm>
        </p:spPr>
        <p:txBody>
          <a:bodyPr/>
          <a:lstStyle/>
          <a:p>
            <a:pPr marL="0" indent="0">
              <a:buNone/>
            </a:pPr>
            <a:r>
              <a:rPr lang="es-ES" sz="1800" dirty="0"/>
              <a:t>     1. Una persona hermosa no ___________ amar a todos sus admiradores.                                                                                                     </a:t>
            </a:r>
          </a:p>
          <a:p>
            <a:pPr marL="0" indent="0">
              <a:buNone/>
            </a:pPr>
            <a:r>
              <a:rPr lang="es-ES" sz="1800" dirty="0"/>
              <a:t>     2. El amor verdadero ___________ ser siempre libre.                                                                                                                                  </a:t>
            </a:r>
          </a:p>
          <a:p>
            <a:pPr marL="0" indent="0">
              <a:buNone/>
            </a:pPr>
            <a:r>
              <a:rPr lang="es-ES" sz="1800" dirty="0"/>
              <a:t>     3. ¡Nadie ___________ seguir a Marcela al bosque!                                                                                                                                  </a:t>
            </a:r>
          </a:p>
          <a:p>
            <a:pPr marL="0" indent="0">
              <a:buNone/>
            </a:pPr>
            <a:r>
              <a:rPr lang="es-ES" sz="1800" dirty="0"/>
              <a:t>     4. Marcela para ser libre ________ vivir en el bosque                                                                                                                               </a:t>
            </a:r>
          </a:p>
          <a:p>
            <a:pPr marL="0" indent="0">
              <a:buNone/>
            </a:pPr>
            <a:r>
              <a:rPr lang="es-ES" sz="1800" dirty="0"/>
              <a:t>     5. Los hombres ___________ respetar la decisión de Marcela</a:t>
            </a:r>
          </a:p>
          <a:p>
            <a:pPr marL="0" indent="0">
              <a:buNone/>
            </a:pPr>
            <a:endParaRPr lang="es-ES" sz="1800" dirty="0"/>
          </a:p>
          <a:p>
            <a:pPr marL="0" indent="0">
              <a:buNone/>
            </a:pPr>
            <a:r>
              <a:rPr lang="es-ES" sz="1800" dirty="0"/>
              <a:t>6. Gramática. En el texto hay verbos en pasado con el pretérito indefinido. Completa la tabla con el infinitivo y la persona (yo, él/ella...) y el verbo en indefinido.</a:t>
            </a:r>
          </a:p>
          <a:p>
            <a:pPr marL="0" indent="0">
              <a:buNone/>
            </a:pPr>
            <a:endParaRPr lang="es-ES" sz="1800" dirty="0"/>
          </a:p>
          <a:p>
            <a:pPr marL="0" indent="0">
              <a:buNone/>
            </a:pPr>
            <a:endParaRPr lang="es-ES" sz="1800" dirty="0"/>
          </a:p>
        </p:txBody>
      </p:sp>
      <p:graphicFrame>
        <p:nvGraphicFramePr>
          <p:cNvPr id="6" name="Tabla 5">
            <a:extLst>
              <a:ext uri="{FF2B5EF4-FFF2-40B4-BE49-F238E27FC236}">
                <a16:creationId xmlns:a16="http://schemas.microsoft.com/office/drawing/2014/main" id="{E547BADE-BBA2-8022-67E6-BC26EE30BCC9}"/>
              </a:ext>
            </a:extLst>
          </p:cNvPr>
          <p:cNvGraphicFramePr>
            <a:graphicFrameLocks noGrp="1"/>
          </p:cNvGraphicFramePr>
          <p:nvPr>
            <p:extLst>
              <p:ext uri="{D42A27DB-BD31-4B8C-83A1-F6EECF244321}">
                <p14:modId xmlns:p14="http://schemas.microsoft.com/office/powerpoint/2010/main" val="4154346391"/>
              </p:ext>
            </p:extLst>
          </p:nvPr>
        </p:nvGraphicFramePr>
        <p:xfrm>
          <a:off x="725714" y="4383313"/>
          <a:ext cx="10058400" cy="1973944"/>
        </p:xfrm>
        <a:graphic>
          <a:graphicData uri="http://schemas.openxmlformats.org/drawingml/2006/table">
            <a:tbl>
              <a:tblPr/>
              <a:tblGrid>
                <a:gridCol w="3352800">
                  <a:extLst>
                    <a:ext uri="{9D8B030D-6E8A-4147-A177-3AD203B41FA5}">
                      <a16:colId xmlns:a16="http://schemas.microsoft.com/office/drawing/2014/main" val="3122892926"/>
                    </a:ext>
                  </a:extLst>
                </a:gridCol>
                <a:gridCol w="3352800">
                  <a:extLst>
                    <a:ext uri="{9D8B030D-6E8A-4147-A177-3AD203B41FA5}">
                      <a16:colId xmlns:a16="http://schemas.microsoft.com/office/drawing/2014/main" val="3703257976"/>
                    </a:ext>
                  </a:extLst>
                </a:gridCol>
                <a:gridCol w="3352800">
                  <a:extLst>
                    <a:ext uri="{9D8B030D-6E8A-4147-A177-3AD203B41FA5}">
                      <a16:colId xmlns:a16="http://schemas.microsoft.com/office/drawing/2014/main" val="140189290"/>
                    </a:ext>
                  </a:extLst>
                </a:gridCol>
              </a:tblGrid>
              <a:tr h="281992">
                <a:tc>
                  <a:txBody>
                    <a:bodyPr/>
                    <a:lstStyle/>
                    <a:p>
                      <a:pPr>
                        <a:buNone/>
                      </a:pPr>
                      <a:r>
                        <a:rPr lang="es-ES" sz="1100" b="1">
                          <a:solidFill>
                            <a:srgbClr val="000000"/>
                          </a:solidFill>
                          <a:effectLst/>
                          <a:latin typeface="Calibri" panose="020F0502020204030204" pitchFamily="34" charset="0"/>
                          <a:ea typeface="Calibri" panose="020F0502020204030204" pitchFamily="34" charset="0"/>
                        </a:rPr>
                        <a:t>Infinitivo</a:t>
                      </a:r>
                      <a:endParaRPr lang="es-ES" sz="1100">
                        <a:effectLst/>
                        <a:latin typeface="Calibri" panose="020F0502020204030204" pitchFamily="34" charset="0"/>
                        <a:ea typeface="Calibri" panose="020F0502020204030204" pitchFamily="34"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buNone/>
                      </a:pPr>
                      <a:r>
                        <a:rPr lang="es-ES" sz="1100">
                          <a:solidFill>
                            <a:srgbClr val="000000"/>
                          </a:solidFill>
                          <a:effectLst/>
                          <a:latin typeface="Calibri" panose="020F0502020204030204" pitchFamily="34" charset="0"/>
                          <a:ea typeface="Calibri" panose="020F0502020204030204" pitchFamily="34" charset="0"/>
                        </a:rPr>
                        <a:t>Persona </a:t>
                      </a:r>
                      <a:endParaRPr lang="es-ES" sz="1100">
                        <a:effectLst/>
                        <a:latin typeface="Calibri" panose="020F0502020204030204" pitchFamily="34" charset="0"/>
                        <a:ea typeface="Calibri" panose="020F0502020204030204" pitchFamily="34"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buNone/>
                      </a:pPr>
                      <a:r>
                        <a:rPr lang="es-ES" sz="1100">
                          <a:solidFill>
                            <a:srgbClr val="000000"/>
                          </a:solidFill>
                          <a:effectLst/>
                          <a:latin typeface="Calibri" panose="020F0502020204030204" pitchFamily="34" charset="0"/>
                          <a:ea typeface="Calibri" panose="020F0502020204030204" pitchFamily="34" charset="0"/>
                        </a:rPr>
                        <a:t>Indefinido </a:t>
                      </a:r>
                      <a:endParaRPr lang="es-ES" sz="1100">
                        <a:effectLst/>
                        <a:latin typeface="Calibri" panose="020F0502020204030204" pitchFamily="34" charset="0"/>
                        <a:ea typeface="Calibri" panose="020F0502020204030204" pitchFamily="34"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420939972"/>
                  </a:ext>
                </a:extLst>
              </a:tr>
              <a:tr h="281992">
                <a:tc>
                  <a:txBody>
                    <a:bodyPr/>
                    <a:lstStyle/>
                    <a:p>
                      <a:pPr>
                        <a:buNone/>
                      </a:pPr>
                      <a:r>
                        <a:rPr lang="es-ES" sz="1100">
                          <a:effectLst/>
                          <a:latin typeface="Calibri" panose="020F0502020204030204" pitchFamily="34" charset="0"/>
                          <a:ea typeface="Calibri" panose="020F0502020204030204" pitchFamily="34" charset="0"/>
                        </a:rPr>
                        <a:t>aparecer</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a:effectLst/>
                          <a:latin typeface="Calibri" panose="020F0502020204030204" pitchFamily="34" charset="0"/>
                          <a:ea typeface="Calibri" panose="020F0502020204030204" pitchFamily="34" charset="0"/>
                        </a:rPr>
                        <a:t>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a:effectLst/>
                          <a:latin typeface="Calibri" panose="020F0502020204030204" pitchFamily="34" charset="0"/>
                          <a:ea typeface="Calibri" panose="020F0502020204030204" pitchFamily="34" charset="0"/>
                        </a:rPr>
                        <a:t>apareció</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8898349"/>
                  </a:ext>
                </a:extLst>
              </a:tr>
              <a:tr h="281992">
                <a:tc>
                  <a:txBody>
                    <a:bodyPr/>
                    <a:lstStyle/>
                    <a:p>
                      <a:pPr>
                        <a:buNone/>
                      </a:pPr>
                      <a:r>
                        <a:rPr lang="es-ES" sz="1100">
                          <a:effectLst/>
                          <a:latin typeface="Calibri" panose="020F0502020204030204" pitchFamily="34" charset="0"/>
                          <a:ea typeface="Calibri" panose="020F0502020204030204" pitchFamily="34" charset="0"/>
                        </a:rPr>
                        <a:t>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a:effectLst/>
                          <a:latin typeface="Calibri" panose="020F0502020204030204" pitchFamily="34" charset="0"/>
                          <a:ea typeface="Calibri" panose="020F0502020204030204" pitchFamily="34" charset="0"/>
                        </a:rPr>
                        <a:t>Él (Ambrosio)</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a:effectLst/>
                          <a:latin typeface="Calibri" panose="020F0502020204030204" pitchFamily="34" charset="0"/>
                          <a:ea typeface="Calibri" panose="020F0502020204030204" pitchFamily="34" charset="0"/>
                        </a:rPr>
                        <a:t>dijo</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2318296"/>
                  </a:ext>
                </a:extLst>
              </a:tr>
              <a:tr h="281992">
                <a:tc>
                  <a:txBody>
                    <a:bodyPr/>
                    <a:lstStyle/>
                    <a:p>
                      <a:pPr>
                        <a:buNone/>
                      </a:pPr>
                      <a:r>
                        <a:rPr lang="es-ES" sz="1100">
                          <a:effectLst/>
                          <a:latin typeface="Calibri" panose="020F0502020204030204" pitchFamily="34" charset="0"/>
                          <a:ea typeface="Calibri" panose="020F0502020204030204" pitchFamily="34" charset="0"/>
                        </a:rPr>
                        <a:t>responder</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a:effectLst/>
                          <a:latin typeface="Calibri" panose="020F0502020204030204" pitchFamily="34" charset="0"/>
                          <a:ea typeface="Calibri" panose="020F0502020204030204" pitchFamily="34" charset="0"/>
                        </a:rPr>
                        <a:t>Ella (Marcela)</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a:effectLst/>
                          <a:latin typeface="Calibri" panose="020F0502020204030204" pitchFamily="34" charset="0"/>
                          <a:ea typeface="Calibri" panose="020F0502020204030204" pitchFamily="34" charset="0"/>
                        </a:rPr>
                        <a:t>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7455609"/>
                  </a:ext>
                </a:extLst>
              </a:tr>
              <a:tr h="281992">
                <a:tc>
                  <a:txBody>
                    <a:bodyPr/>
                    <a:lstStyle/>
                    <a:p>
                      <a:pPr>
                        <a:buNone/>
                      </a:pPr>
                      <a:r>
                        <a:rPr lang="es-ES" sz="1100">
                          <a:effectLst/>
                          <a:latin typeface="Calibri" panose="020F0502020204030204" pitchFamily="34" charset="0"/>
                          <a:ea typeface="Calibri" panose="020F0502020204030204" pitchFamily="34" charset="0"/>
                        </a:rPr>
                        <a:t>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a:effectLst/>
                          <a:latin typeface="Calibri" panose="020F0502020204030204" pitchFamily="34" charset="0"/>
                          <a:ea typeface="Calibri" panose="020F0502020204030204" pitchFamily="34" charset="0"/>
                        </a:rPr>
                        <a:t>Yo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a:effectLst/>
                          <a:latin typeface="Calibri" panose="020F0502020204030204" pitchFamily="34" charset="0"/>
                          <a:ea typeface="Calibri" panose="020F0502020204030204" pitchFamily="34" charset="0"/>
                        </a:rPr>
                        <a:t>elegí</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72091"/>
                  </a:ext>
                </a:extLst>
              </a:tr>
              <a:tr h="281992">
                <a:tc>
                  <a:txBody>
                    <a:bodyPr/>
                    <a:lstStyle/>
                    <a:p>
                      <a:pPr>
                        <a:buNone/>
                      </a:pPr>
                      <a:r>
                        <a:rPr lang="es-ES" sz="1100">
                          <a:effectLst/>
                          <a:latin typeface="Calibri" panose="020F0502020204030204" pitchFamily="34" charset="0"/>
                          <a:ea typeface="Calibri" panose="020F0502020204030204" pitchFamily="34" charset="0"/>
                        </a:rPr>
                        <a:t>continuar</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a:effectLst/>
                          <a:latin typeface="Calibri" panose="020F0502020204030204" pitchFamily="34" charset="0"/>
                          <a:ea typeface="Calibri" panose="020F0502020204030204" pitchFamily="34" charset="0"/>
                        </a:rPr>
                        <a:t>Él</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a:effectLst/>
                          <a:latin typeface="Calibri" panose="020F0502020204030204" pitchFamily="34" charset="0"/>
                          <a:ea typeface="Calibri" panose="020F0502020204030204" pitchFamily="34" charset="0"/>
                        </a:rPr>
                        <a:t>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6411593"/>
                  </a:ext>
                </a:extLst>
              </a:tr>
              <a:tr h="281992">
                <a:tc>
                  <a:txBody>
                    <a:bodyPr/>
                    <a:lstStyle/>
                    <a:p>
                      <a:pPr>
                        <a:buNone/>
                      </a:pPr>
                      <a:r>
                        <a:rPr lang="es-ES" sz="1100" dirty="0">
                          <a:effectLst/>
                          <a:latin typeface="Calibri" panose="020F0502020204030204" pitchFamily="34" charset="0"/>
                          <a:ea typeface="Calibri" panose="020F0502020204030204" pitchFamily="34" charset="0"/>
                        </a:rPr>
                        <a:t>destruir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s-ES" sz="1100" dirty="0">
                        <a:effectLst/>
                        <a:latin typeface="Calibri" panose="020F0502020204030204" pitchFamily="34" charset="0"/>
                        <a:ea typeface="Calibri" panose="020F0502020204030204" pitchFamily="34"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s-ES" sz="1100" dirty="0">
                          <a:effectLst/>
                          <a:latin typeface="Calibri" panose="020F0502020204030204" pitchFamily="34" charset="0"/>
                          <a:ea typeface="Calibri" panose="020F0502020204030204" pitchFamily="34" charset="0"/>
                        </a:rPr>
                        <a:t>destruyó </a:t>
                      </a: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2565821"/>
                  </a:ext>
                </a:extLst>
              </a:tr>
            </a:tbl>
          </a:graphicData>
        </a:graphic>
      </p:graphicFrame>
    </p:spTree>
    <p:extLst>
      <p:ext uri="{BB962C8B-B14F-4D97-AF65-F5344CB8AC3E}">
        <p14:creationId xmlns:p14="http://schemas.microsoft.com/office/powerpoint/2010/main" val="3140970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F15E11C1-4266-0E56-0A26-5D376D3910AC}"/>
              </a:ext>
            </a:extLst>
          </p:cNvPr>
          <p:cNvPicPr>
            <a:picLocks noChangeAspect="1"/>
          </p:cNvPicPr>
          <p:nvPr/>
        </p:nvPicPr>
        <p:blipFill>
          <a:blip r:embed="rId2"/>
          <a:srcRect t="15027" r="1" b="994"/>
          <a:stretch>
            <a:fillRect/>
          </a:stretch>
        </p:blipFill>
        <p:spPr>
          <a:xfrm>
            <a:off x="-1" y="-2"/>
            <a:ext cx="5109030" cy="6858002"/>
          </a:xfrm>
          <a:prstGeom prst="rect">
            <a:avLst/>
          </a:prstGeom>
        </p:spPr>
      </p:pic>
      <p:sp useBgFill="1">
        <p:nvSpPr>
          <p:cNvPr id="12"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1A6D7E1-8839-9446-0786-E0AF6647D32F}"/>
              </a:ext>
            </a:extLst>
          </p:cNvPr>
          <p:cNvSpPr>
            <a:spLocks noGrp="1"/>
          </p:cNvSpPr>
          <p:nvPr>
            <p:ph idx="1"/>
          </p:nvPr>
        </p:nvSpPr>
        <p:spPr>
          <a:xfrm>
            <a:off x="5239657" y="449943"/>
            <a:ext cx="6781801" cy="5790135"/>
          </a:xfrm>
        </p:spPr>
        <p:txBody>
          <a:bodyPr anchor="ctr">
            <a:normAutofit fontScale="92500"/>
          </a:bodyPr>
          <a:lstStyle/>
          <a:p>
            <a:pPr marL="0" indent="0">
              <a:buNone/>
            </a:pPr>
            <a:r>
              <a:rPr lang="es-ES" sz="1800" dirty="0"/>
              <a:t>7. Gramática. Transforma las frases del presente al pretérito indefinido.</a:t>
            </a:r>
          </a:p>
          <a:p>
            <a:pPr marL="0" indent="0">
              <a:buNone/>
            </a:pPr>
            <a:r>
              <a:rPr lang="es-ES" sz="1800" b="1" dirty="0"/>
              <a:t>     1. </a:t>
            </a:r>
            <a:r>
              <a:rPr lang="es-ES" sz="1800" dirty="0"/>
              <a:t>Marcela aparece sobre la roca. → _____________________________</a:t>
            </a:r>
          </a:p>
          <a:p>
            <a:pPr marL="0" indent="0">
              <a:buNone/>
            </a:pPr>
            <a:r>
              <a:rPr lang="es-ES" sz="1800" b="1" dirty="0"/>
              <a:t>     2. </a:t>
            </a:r>
            <a:r>
              <a:rPr lang="es-ES" sz="1800" dirty="0"/>
              <a:t>Ambrosio mira a Marcela con enfado. → _______________________</a:t>
            </a:r>
          </a:p>
          <a:p>
            <a:pPr marL="0" indent="0">
              <a:buNone/>
            </a:pPr>
            <a:r>
              <a:rPr lang="es-ES" sz="1800" b="1" dirty="0"/>
              <a:t>     3. </a:t>
            </a:r>
            <a:r>
              <a:rPr lang="es-ES" sz="1800" dirty="0"/>
              <a:t>Marcela responde con tranquilidad. → _________________________</a:t>
            </a:r>
          </a:p>
          <a:p>
            <a:pPr marL="0" indent="0">
              <a:buNone/>
            </a:pPr>
            <a:r>
              <a:rPr lang="es-ES" sz="1800" b="1" dirty="0"/>
              <a:t>     4. </a:t>
            </a:r>
            <a:r>
              <a:rPr lang="es-ES" sz="1800" dirty="0"/>
              <a:t>Ella elige vivir sola. → ______________________________</a:t>
            </a:r>
          </a:p>
          <a:p>
            <a:pPr marL="0" indent="0">
              <a:buNone/>
            </a:pPr>
            <a:r>
              <a:rPr lang="es-ES" sz="1800" b="1" dirty="0"/>
              <a:t>     5. </a:t>
            </a:r>
            <a:r>
              <a:rPr lang="es-ES" sz="1800" dirty="0" err="1"/>
              <a:t>Grisóstomo</a:t>
            </a:r>
            <a:r>
              <a:rPr lang="es-ES" sz="1800" dirty="0"/>
              <a:t> continúa con su obsesión. → ______________________</a:t>
            </a:r>
          </a:p>
          <a:p>
            <a:pPr marL="0" indent="0">
              <a:buNone/>
            </a:pPr>
            <a:endParaRPr lang="es-ES" sz="1800" dirty="0"/>
          </a:p>
          <a:p>
            <a:pPr marL="0" indent="0">
              <a:buNone/>
            </a:pPr>
            <a:r>
              <a:rPr lang="es-ES" sz="1800" dirty="0"/>
              <a:t>8. Gramática. Relaciona cada pronombre subrayado con la persona o cosa a la que se refiere.</a:t>
            </a:r>
          </a:p>
          <a:p>
            <a:pPr marL="0" indent="0">
              <a:buNone/>
            </a:pPr>
            <a:r>
              <a:rPr lang="es-ES" sz="1800" b="1" dirty="0"/>
              <a:t>    </a:t>
            </a:r>
            <a:r>
              <a:rPr lang="es-ES" sz="1800" dirty="0"/>
              <a:t>1.</a:t>
            </a:r>
            <a:r>
              <a:rPr lang="es-ES" sz="1800" b="1" dirty="0"/>
              <a:t> </a:t>
            </a:r>
            <a:r>
              <a:rPr lang="es-ES" sz="1800" dirty="0"/>
              <a:t>"El cielo ___</a:t>
            </a:r>
            <a:r>
              <a:rPr lang="es-ES" sz="1800" b="1" dirty="0"/>
              <a:t>me</a:t>
            </a:r>
            <a:r>
              <a:rPr lang="es-ES" sz="1800" dirty="0"/>
              <a:t>___ hizo hermosa" → me = Marcela</a:t>
            </a:r>
          </a:p>
          <a:p>
            <a:pPr marL="0" indent="0">
              <a:buNone/>
            </a:pPr>
            <a:r>
              <a:rPr lang="es-ES" sz="1800" b="1" dirty="0"/>
              <a:t>    </a:t>
            </a:r>
            <a:r>
              <a:rPr lang="es-ES" sz="1800" dirty="0"/>
              <a:t>2. "Ambrosio ___</a:t>
            </a:r>
            <a:r>
              <a:rPr lang="es-ES" sz="1800" b="1" dirty="0"/>
              <a:t>la</a:t>
            </a:r>
            <a:r>
              <a:rPr lang="es-ES" sz="1800" dirty="0"/>
              <a:t>___ mira con enfado" → la = _______________</a:t>
            </a:r>
          </a:p>
          <a:p>
            <a:pPr marL="0" indent="0">
              <a:buNone/>
            </a:pPr>
            <a:r>
              <a:rPr lang="es-ES" sz="1800" b="1" dirty="0"/>
              <a:t>    </a:t>
            </a:r>
            <a:r>
              <a:rPr lang="es-ES" sz="1800" dirty="0"/>
              <a:t>3.</a:t>
            </a:r>
            <a:r>
              <a:rPr lang="es-ES" sz="1800" b="1" dirty="0"/>
              <a:t> </a:t>
            </a:r>
            <a:r>
              <a:rPr lang="es-ES" sz="1800" dirty="0"/>
              <a:t>” </a:t>
            </a:r>
            <a:r>
              <a:rPr lang="es-ES" sz="1800" b="1" dirty="0"/>
              <a:t>Les</a:t>
            </a:r>
            <a:r>
              <a:rPr lang="es-ES" sz="1800" dirty="0"/>
              <a:t>___ digo con palabras sinceras" → les = _______________                                                                                                                                                                </a:t>
            </a:r>
          </a:p>
          <a:p>
            <a:pPr marL="0" indent="0">
              <a:buNone/>
            </a:pPr>
            <a:r>
              <a:rPr lang="es-ES" sz="1800" b="1" dirty="0"/>
              <a:t>    </a:t>
            </a:r>
            <a:r>
              <a:rPr lang="es-ES" sz="1800" dirty="0"/>
              <a:t>4.</a:t>
            </a:r>
            <a:r>
              <a:rPr lang="es-ES" sz="1800" b="1" dirty="0"/>
              <a:t> </a:t>
            </a:r>
            <a:r>
              <a:rPr lang="es-ES" sz="1800" dirty="0"/>
              <a:t>"A </a:t>
            </a:r>
            <a:r>
              <a:rPr lang="es-ES" sz="1800" dirty="0" err="1"/>
              <a:t>Grisóstomo</a:t>
            </a:r>
            <a:r>
              <a:rPr lang="es-ES" sz="1800" dirty="0"/>
              <a:t> también ___</a:t>
            </a:r>
            <a:r>
              <a:rPr lang="es-ES" sz="1800" b="1" dirty="0"/>
              <a:t>le</a:t>
            </a:r>
            <a:r>
              <a:rPr lang="es-ES" sz="1800" dirty="0"/>
              <a:t>___ dije la verdad" → le = ________</a:t>
            </a:r>
          </a:p>
          <a:p>
            <a:pPr marL="0" indent="0">
              <a:buNone/>
            </a:pPr>
            <a:r>
              <a:rPr lang="es-ES" sz="1800" dirty="0"/>
              <a:t>    5.  Don Quijote advierte que nadie _ </a:t>
            </a:r>
            <a:r>
              <a:rPr lang="es-ES" sz="1800" b="1" dirty="0"/>
              <a:t>la</a:t>
            </a:r>
            <a:r>
              <a:rPr lang="es-ES" sz="1800" dirty="0"/>
              <a:t> _ debe seguir → la ____________</a:t>
            </a:r>
          </a:p>
          <a:p>
            <a:pPr marL="0" indent="0">
              <a:buNone/>
            </a:pPr>
            <a:endParaRPr lang="es-ES" sz="1800" dirty="0"/>
          </a:p>
          <a:p>
            <a:pPr marL="0" indent="0">
              <a:buNone/>
            </a:pPr>
            <a:endParaRPr lang="es-ES" sz="800" dirty="0"/>
          </a:p>
        </p:txBody>
      </p:sp>
    </p:spTree>
    <p:extLst>
      <p:ext uri="{BB962C8B-B14F-4D97-AF65-F5344CB8AC3E}">
        <p14:creationId xmlns:p14="http://schemas.microsoft.com/office/powerpoint/2010/main" val="1119269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589559D-1ABE-ED54-5044-1703B29C3943}"/>
              </a:ext>
            </a:extLst>
          </p:cNvPr>
          <p:cNvSpPr>
            <a:spLocks noGrp="1"/>
          </p:cNvSpPr>
          <p:nvPr>
            <p:ph idx="1"/>
          </p:nvPr>
        </p:nvSpPr>
        <p:spPr>
          <a:xfrm>
            <a:off x="304800" y="348344"/>
            <a:ext cx="6552997" cy="6371770"/>
          </a:xfrm>
        </p:spPr>
        <p:txBody>
          <a:bodyPr anchor="ctr">
            <a:normAutofit/>
          </a:bodyPr>
          <a:lstStyle/>
          <a:p>
            <a:pPr marL="0" indent="0">
              <a:buNone/>
            </a:pPr>
            <a:r>
              <a:rPr lang="es-ES" sz="1800" dirty="0"/>
              <a:t>9.  Oral/escrita. Responde con frases completas.</a:t>
            </a:r>
          </a:p>
          <a:p>
            <a:pPr marL="0" indent="0">
              <a:buNone/>
            </a:pPr>
            <a:r>
              <a:rPr lang="es-ES" sz="1800" b="1" dirty="0"/>
              <a:t>     </a:t>
            </a:r>
            <a:r>
              <a:rPr lang="es-ES" sz="1800" dirty="0"/>
              <a:t>1</a:t>
            </a:r>
            <a:r>
              <a:rPr lang="es-ES" sz="1800" b="1" dirty="0"/>
              <a:t>. </a:t>
            </a:r>
            <a:r>
              <a:rPr lang="es-ES" sz="1800" dirty="0"/>
              <a:t>¿Dónde aparece Marcela?</a:t>
            </a:r>
          </a:p>
          <a:p>
            <a:pPr marL="0" indent="0">
              <a:buNone/>
            </a:pPr>
            <a:r>
              <a:rPr lang="es-ES" sz="1800" dirty="0"/>
              <a:t>     2. ¿Qué dice Ambrosio sobre Marcela?</a:t>
            </a:r>
          </a:p>
          <a:p>
            <a:pPr marL="0" indent="0">
              <a:buNone/>
            </a:pPr>
            <a:r>
              <a:rPr lang="es-ES" sz="1800" dirty="0"/>
              <a:t>     3. ¿Qué le dijo Marcela a </a:t>
            </a:r>
            <a:r>
              <a:rPr lang="es-ES" sz="1800" dirty="0" err="1"/>
              <a:t>Grisóstomo</a:t>
            </a:r>
            <a:r>
              <a:rPr lang="es-ES" sz="1800" dirty="0"/>
              <a:t>?</a:t>
            </a:r>
          </a:p>
          <a:p>
            <a:pPr marL="0" indent="0">
              <a:buNone/>
            </a:pPr>
            <a:r>
              <a:rPr lang="es-ES" sz="1800" dirty="0"/>
              <a:t>     4. Según Marcela, ¿por qué murió </a:t>
            </a:r>
            <a:r>
              <a:rPr lang="es-ES" sz="1800" dirty="0" err="1"/>
              <a:t>Grisóstomo</a:t>
            </a:r>
            <a:r>
              <a:rPr lang="es-ES" sz="1800" dirty="0"/>
              <a:t>?</a:t>
            </a:r>
          </a:p>
          <a:p>
            <a:pPr marL="0" indent="0">
              <a:buNone/>
            </a:pPr>
            <a:r>
              <a:rPr lang="es-ES" sz="1800" dirty="0"/>
              <a:t>     5. ¿Qué dice Don Quijote al final?</a:t>
            </a:r>
          </a:p>
          <a:p>
            <a:pPr marL="0" indent="0">
              <a:buNone/>
            </a:pPr>
            <a:endParaRPr lang="es-ES" sz="1800" dirty="0"/>
          </a:p>
          <a:p>
            <a:pPr marL="0" indent="0">
              <a:buNone/>
            </a:pPr>
            <a:r>
              <a:rPr lang="es-ES" sz="1800" dirty="0"/>
              <a:t>10. Tarea final. Escrita. Escribe primero un par de frases </a:t>
            </a:r>
          </a:p>
          <a:p>
            <a:pPr marL="0" indent="0">
              <a:buNone/>
            </a:pPr>
            <a:r>
              <a:rPr lang="es-ES" sz="1800" dirty="0"/>
              <a:t>        explicando la libertad para Marcela y otro par de frases           </a:t>
            </a:r>
          </a:p>
          <a:p>
            <a:pPr marL="0" indent="0">
              <a:buNone/>
            </a:pPr>
            <a:r>
              <a:rPr lang="es-ES" sz="1800" dirty="0"/>
              <a:t>       explicando que es la libertad para ti. </a:t>
            </a:r>
          </a:p>
          <a:p>
            <a:pPr marL="0" indent="0">
              <a:buNone/>
            </a:pPr>
            <a:r>
              <a:rPr lang="es-ES" sz="1800" dirty="0"/>
              <a:t>       Para Marcela la libertad es… </a:t>
            </a:r>
          </a:p>
          <a:p>
            <a:pPr marL="0" indent="0">
              <a:buNone/>
            </a:pPr>
            <a:r>
              <a:rPr lang="es-ES" sz="1800" dirty="0"/>
              <a:t>       Para mí la libertad es….</a:t>
            </a:r>
          </a:p>
          <a:p>
            <a:pPr marL="0" indent="0">
              <a:buNone/>
            </a:pPr>
            <a:endParaRPr lang="es-ES" sz="1800" dirty="0"/>
          </a:p>
          <a:p>
            <a:pPr marL="0" indent="0">
              <a:buNone/>
            </a:pPr>
            <a:endParaRPr lang="es-ES" sz="1400" dirty="0"/>
          </a:p>
        </p:txBody>
      </p:sp>
      <p:pic>
        <p:nvPicPr>
          <p:cNvPr id="5" name="Imagen 4">
            <a:extLst>
              <a:ext uri="{FF2B5EF4-FFF2-40B4-BE49-F238E27FC236}">
                <a16:creationId xmlns:a16="http://schemas.microsoft.com/office/drawing/2014/main" id="{22C4801C-8B22-9AF3-90EE-51B912AF58C7}"/>
              </a:ext>
            </a:extLst>
          </p:cNvPr>
          <p:cNvPicPr>
            <a:picLocks noChangeAspect="1"/>
          </p:cNvPicPr>
          <p:nvPr/>
        </p:nvPicPr>
        <p:blipFill>
          <a:blip r:embed="rId2"/>
          <a:srcRect t="7726" r="-1" b="15977"/>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578220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9C2348-5B0C-4275-9284-2DA02182084C}"/>
              </a:ext>
            </a:extLst>
          </p:cNvPr>
          <p:cNvSpPr>
            <a:spLocks noGrp="1"/>
          </p:cNvSpPr>
          <p:nvPr>
            <p:ph type="title"/>
          </p:nvPr>
        </p:nvSpPr>
        <p:spPr>
          <a:xfrm>
            <a:off x="116114" y="116115"/>
            <a:ext cx="6240297" cy="760577"/>
          </a:xfrm>
        </p:spPr>
        <p:txBody>
          <a:bodyPr anchor="b">
            <a:normAutofit/>
          </a:bodyPr>
          <a:lstStyle/>
          <a:p>
            <a:r>
              <a:rPr lang="es-ES" sz="2000" dirty="0"/>
              <a:t>La libertad texto 3, La historia del cautivo                                                  Antes de leer</a:t>
            </a:r>
          </a:p>
        </p:txBody>
      </p:sp>
      <p:sp>
        <p:nvSpPr>
          <p:cNvPr id="3" name="Marcador de contenido 2">
            <a:extLst>
              <a:ext uri="{FF2B5EF4-FFF2-40B4-BE49-F238E27FC236}">
                <a16:creationId xmlns:a16="http://schemas.microsoft.com/office/drawing/2014/main" id="{11EAF40F-0434-4C40-D67C-9EC139854AD9}"/>
              </a:ext>
            </a:extLst>
          </p:cNvPr>
          <p:cNvSpPr>
            <a:spLocks noGrp="1"/>
          </p:cNvSpPr>
          <p:nvPr>
            <p:ph idx="1"/>
          </p:nvPr>
        </p:nvSpPr>
        <p:spPr>
          <a:xfrm>
            <a:off x="116114" y="1640114"/>
            <a:ext cx="6720115" cy="4341194"/>
          </a:xfrm>
        </p:spPr>
        <p:txBody>
          <a:bodyPr anchor="t">
            <a:normAutofit/>
          </a:bodyPr>
          <a:lstStyle/>
          <a:p>
            <a:pPr marL="0" indent="0">
              <a:buNone/>
            </a:pPr>
            <a:r>
              <a:rPr lang="es-ES" sz="1700" dirty="0"/>
              <a:t> 1. Oral. En la historia del cautivo que crees que es más importante:    </a:t>
            </a:r>
          </a:p>
          <a:p>
            <a:pPr marL="0" indent="0">
              <a:buNone/>
            </a:pPr>
            <a:r>
              <a:rPr lang="es-ES" sz="1700" dirty="0"/>
              <a:t>     una hermosa mujer, la religión, una batalla, una prisión, un barco,    </a:t>
            </a:r>
          </a:p>
          <a:p>
            <a:pPr marL="0" indent="0">
              <a:buNone/>
            </a:pPr>
            <a:r>
              <a:rPr lang="es-ES" sz="1700" dirty="0"/>
              <a:t>     un pañuelo. </a:t>
            </a:r>
          </a:p>
          <a:p>
            <a:pPr marL="0" indent="0">
              <a:buNone/>
            </a:pPr>
            <a:r>
              <a:rPr lang="es-ES" sz="1700" dirty="0"/>
              <a:t> 2.  ¿Conoces es alguna película o novela con estos ingredientes? </a:t>
            </a:r>
          </a:p>
          <a:p>
            <a:pPr marL="0" indent="0">
              <a:buNone/>
            </a:pPr>
            <a:r>
              <a:rPr lang="es-ES" sz="1700" dirty="0"/>
              <a:t> 3. ¿Y para ti qué es más importante, la libertad, la familia, el amor, el  </a:t>
            </a:r>
          </a:p>
          <a:p>
            <a:pPr marL="0" indent="0">
              <a:buNone/>
            </a:pPr>
            <a:r>
              <a:rPr lang="es-ES" sz="1700" dirty="0"/>
              <a:t>      dinero...?</a:t>
            </a:r>
          </a:p>
          <a:p>
            <a:pPr marL="0" indent="0">
              <a:buNone/>
            </a:pPr>
            <a:r>
              <a:rPr lang="es-ES" sz="1700" dirty="0"/>
              <a:t> 4. ¿Cómo crees que termina la historia del cautivo? </a:t>
            </a:r>
          </a:p>
          <a:p>
            <a:pPr marL="0" indent="0">
              <a:buNone/>
            </a:pPr>
            <a:r>
              <a:rPr lang="es-ES" sz="1700" dirty="0"/>
              <a:t>   </a:t>
            </a:r>
          </a:p>
        </p:txBody>
      </p:sp>
      <p:pic>
        <p:nvPicPr>
          <p:cNvPr id="6" name="Imagen 5">
            <a:extLst>
              <a:ext uri="{FF2B5EF4-FFF2-40B4-BE49-F238E27FC236}">
                <a16:creationId xmlns:a16="http://schemas.microsoft.com/office/drawing/2014/main" id="{339B3E96-60EF-F904-3AF4-E01BE04E4204}"/>
              </a:ext>
            </a:extLst>
          </p:cNvPr>
          <p:cNvPicPr>
            <a:picLocks noChangeAspect="1"/>
          </p:cNvPicPr>
          <p:nvPr/>
        </p:nvPicPr>
        <p:blipFill>
          <a:blip r:embed="rId2"/>
          <a:srcRect l="7514" r="8064"/>
          <a:stretch>
            <a:fillRect/>
          </a:stretch>
        </p:blipFill>
        <p:spPr>
          <a:xfrm>
            <a:off x="6647544" y="10"/>
            <a:ext cx="5544456" cy="6857990"/>
          </a:xfrm>
          <a:prstGeom prst="rect">
            <a:avLst/>
          </a:prstGeom>
        </p:spPr>
      </p:pic>
      <p:grpSp>
        <p:nvGrpSpPr>
          <p:cNvPr id="11" name="Group 10">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49633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640A9C-172C-1C8C-B761-BEE10947E962}"/>
              </a:ext>
            </a:extLst>
          </p:cNvPr>
          <p:cNvSpPr>
            <a:spLocks noGrp="1"/>
          </p:cNvSpPr>
          <p:nvPr>
            <p:ph type="title"/>
          </p:nvPr>
        </p:nvSpPr>
        <p:spPr>
          <a:xfrm>
            <a:off x="319314" y="130630"/>
            <a:ext cx="11034486" cy="406400"/>
          </a:xfrm>
        </p:spPr>
        <p:txBody>
          <a:bodyPr>
            <a:normAutofit/>
          </a:bodyPr>
          <a:lstStyle/>
          <a:p>
            <a:r>
              <a:rPr lang="es-ES" sz="2000" dirty="0"/>
              <a:t>La libertad texto 3</a:t>
            </a:r>
          </a:p>
        </p:txBody>
      </p:sp>
      <p:sp>
        <p:nvSpPr>
          <p:cNvPr id="3" name="Marcador de contenido 2">
            <a:extLst>
              <a:ext uri="{FF2B5EF4-FFF2-40B4-BE49-F238E27FC236}">
                <a16:creationId xmlns:a16="http://schemas.microsoft.com/office/drawing/2014/main" id="{5A4C321F-C1AC-778B-A98B-9C22AEEEAA84}"/>
              </a:ext>
            </a:extLst>
          </p:cNvPr>
          <p:cNvSpPr>
            <a:spLocks noGrp="1"/>
          </p:cNvSpPr>
          <p:nvPr>
            <p:ph idx="1"/>
          </p:nvPr>
        </p:nvSpPr>
        <p:spPr>
          <a:xfrm>
            <a:off x="319314" y="682172"/>
            <a:ext cx="11771086" cy="6045198"/>
          </a:xfrm>
        </p:spPr>
        <p:txBody>
          <a:bodyPr>
            <a:normAutofit/>
          </a:bodyPr>
          <a:lstStyle/>
          <a:p>
            <a:pPr marL="0" indent="0">
              <a:buNone/>
            </a:pPr>
            <a:r>
              <a:rPr lang="es-ES" dirty="0"/>
              <a:t>	</a:t>
            </a:r>
            <a:r>
              <a:rPr lang="es-ES" sz="1900" dirty="0"/>
              <a:t>La historia del cautivo comienzo en las montañas de León cuando su padre quiere repartir su herencia entre sus tres hijos. También les propone seguir un famoso refrán: "Iglesia, mar o casa real", es decir, los estudios, el comercio o el ejército del Rey. El cautivo elige ser soldado.</a:t>
            </a:r>
            <a:r>
              <a:rPr lang="es-ES" sz="1900" b="1" dirty="0"/>
              <a:t>                                                                                                                    	</a:t>
            </a:r>
            <a:r>
              <a:rPr lang="es-ES" sz="1900" dirty="0"/>
              <a:t>Primero viaja a Italia y después a Flandes, y allí lucha en muchas batallas. Con el tiempo, llega a ser capitán del ejército y participa en la famosa batalla de Lepanto, contra los turcos. Los cristianos ganan la batalla, pero los turcos capturan al capitán y se convierte en su prisionero.</a:t>
            </a:r>
            <a:r>
              <a:rPr lang="es-ES" sz="1900" b="1" dirty="0"/>
              <a:t>                                                                                                       	</a:t>
            </a:r>
            <a:r>
              <a:rPr lang="es-ES" sz="1900" dirty="0"/>
              <a:t>Los turcos llevan al capitán primero a Constantinopla, y después a Argel. Allí, el capitán vive muchos años como cautivo, junto con otros cristianos, en unos lugares que se llaman "baños". El amo del capitán es muy cruel con los prisioneros. Sin embargo, nunca hace daño a un soldado español que se llama Miguel de Cervantes, aunque Cervantes intenta escapar muchas veces.</a:t>
            </a:r>
            <a:r>
              <a:rPr lang="es-ES" sz="1900" b="1" dirty="0"/>
              <a:t>                                                            	                             	</a:t>
            </a:r>
            <a:r>
              <a:rPr lang="es-ES" sz="1900" dirty="0"/>
              <a:t>Un día, el capitán y sus compañeros ven una caña con un pañuelo, que sale por la ventana de una casa cerca de allí. Dentro del pañuelo hay muchas monedas de oro. Una mano muy blanca abre y cierra la ventana. Esta escena se repite varias veces, y siempre las monedas son para el capitán.   	  	                                                                                                                              	 Después, aparece un papel escrito en árabe. Un compañero traduce la carta que es de una joven mora que se llama Zoraida, hija de un hombre muy rico. En la carta, Zoraida explica que ella es cristiana en secreto, y que por eso quiere escapar a España con el capitán, y casarse con él. Zoraida da mucho dinero al capitán para comprar su libertad y una barca con la que escapar.                                                           	                               	Finalmente, una noche, el capitán y sus compañeros van a la casa de verano de Zoraida para recogerla, pero el padre de Zoraida los descubre, así que tienen que llevarlo con ellos. Durante el viaje en la barca, el padre se entera que su hija es cristiana, y se pone furioso. Al final, dejan al padre en una playa. El padre pide a Zoraida que vuelva con él, pero ella, llorando, decide continuar el viaje a España con el capitán. Zoraida piensa que hace lo correcto.</a:t>
            </a:r>
          </a:p>
          <a:p>
            <a:endParaRPr lang="es-ES" dirty="0"/>
          </a:p>
          <a:p>
            <a:pPr marL="0" indent="0">
              <a:buNone/>
            </a:pPr>
            <a:endParaRPr lang="es-ES" dirty="0"/>
          </a:p>
        </p:txBody>
      </p:sp>
    </p:spTree>
    <p:extLst>
      <p:ext uri="{BB962C8B-B14F-4D97-AF65-F5344CB8AC3E}">
        <p14:creationId xmlns:p14="http://schemas.microsoft.com/office/powerpoint/2010/main" val="1646416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E76F678-E096-BC64-4E5D-FC9311B7B018}"/>
              </a:ext>
            </a:extLst>
          </p:cNvPr>
          <p:cNvSpPr>
            <a:spLocks noGrp="1"/>
          </p:cNvSpPr>
          <p:nvPr>
            <p:ph idx="1"/>
          </p:nvPr>
        </p:nvSpPr>
        <p:spPr>
          <a:xfrm>
            <a:off x="145143" y="261257"/>
            <a:ext cx="9042400" cy="6596743"/>
          </a:xfrm>
        </p:spPr>
        <p:txBody>
          <a:bodyPr anchor="t">
            <a:noAutofit/>
          </a:bodyPr>
          <a:lstStyle/>
          <a:p>
            <a:pPr marL="342900" indent="-342900">
              <a:buAutoNum type="arabicPeriod"/>
            </a:pPr>
            <a:r>
              <a:rPr lang="es-ES" sz="1800" dirty="0"/>
              <a:t>Léxico. Coloca las siguientes palabras extraídas del texto en la categoría correspondiente:                                  </a:t>
            </a:r>
          </a:p>
          <a:p>
            <a:pPr marL="0" indent="0">
              <a:buNone/>
            </a:pPr>
            <a:r>
              <a:rPr lang="es-ES" sz="1800" dirty="0"/>
              <a:t>       cautivo, herencia, soldado, batalla, ejercito, capturar, prisionero, escapar, liberar,    </a:t>
            </a:r>
          </a:p>
          <a:p>
            <a:pPr marL="0" indent="0">
              <a:buNone/>
            </a:pPr>
            <a:r>
              <a:rPr lang="es-ES" sz="1800" dirty="0"/>
              <a:t>       monedas de oro, rico, libertad</a:t>
            </a:r>
          </a:p>
          <a:p>
            <a:pPr marL="0" indent="0">
              <a:buNone/>
            </a:pPr>
            <a:r>
              <a:rPr lang="es-ES" sz="1800" dirty="0"/>
              <a:t>         Guerra                                      Prisión                             Dinero                                                                            </a:t>
            </a:r>
          </a:p>
          <a:p>
            <a:pPr marL="0" indent="0">
              <a:buNone/>
            </a:pPr>
            <a:r>
              <a:rPr lang="es-ES" sz="1800" dirty="0"/>
              <a:t>                                                              cautivo</a:t>
            </a:r>
          </a:p>
          <a:p>
            <a:pPr marL="0" indent="0">
              <a:buNone/>
            </a:pPr>
            <a:endParaRPr lang="es-ES" sz="1800" dirty="0"/>
          </a:p>
          <a:p>
            <a:pPr marL="342900" indent="-342900">
              <a:buAutoNum type="arabicPeriod" startAt="2"/>
            </a:pPr>
            <a:r>
              <a:rPr lang="es-ES" sz="1800" dirty="0"/>
              <a:t>Léxico. Relaciona las siguientes palabras con su opuesto: </a:t>
            </a:r>
          </a:p>
          <a:p>
            <a:pPr marL="0" indent="0">
              <a:buNone/>
            </a:pPr>
            <a:r>
              <a:rPr lang="es-ES" sz="1800" dirty="0"/>
              <a:t>        1. cautivo 2. guerra 3. capturar 4. cruel 5. rico 6.furioso 7. llorando 8. hacer lo correcto  </a:t>
            </a:r>
          </a:p>
          <a:p>
            <a:pPr marL="0" indent="0">
              <a:buNone/>
            </a:pPr>
            <a:r>
              <a:rPr lang="es-ES" sz="1800" dirty="0"/>
              <a:t>        a. paz b. equivocarse c. bueno d. libre e. escapar f. pobre g. riendo h. tranquilo </a:t>
            </a:r>
          </a:p>
          <a:p>
            <a:pPr marL="0" indent="0">
              <a:buNone/>
            </a:pPr>
            <a:endParaRPr lang="es-ES" sz="1800" dirty="0"/>
          </a:p>
          <a:p>
            <a:pPr marL="342900" indent="-342900">
              <a:buAutoNum type="arabicPeriod" startAt="3"/>
            </a:pPr>
            <a:r>
              <a:rPr lang="es-ES" sz="1800" dirty="0"/>
              <a:t>Léxico. Relaciona las palabras con su definición: </a:t>
            </a:r>
          </a:p>
          <a:p>
            <a:pPr marL="0" indent="0">
              <a:buNone/>
            </a:pPr>
            <a:r>
              <a:rPr lang="es-ES" sz="1800" dirty="0"/>
              <a:t>         herencia                                   </a:t>
            </a:r>
            <a:r>
              <a:rPr lang="es-ES" sz="1800" b="0" i="0" u="none" strike="noStrike" dirty="0">
                <a:effectLst/>
                <a:latin typeface="Times New Roman" panose="02020603050405020304" pitchFamily="18" charset="0"/>
                <a:ea typeface="Times New Roman" panose="02020603050405020304" pitchFamily="18" charset="0"/>
              </a:rPr>
              <a:t>tallo hueco y largo de plantas como el bambú</a:t>
            </a:r>
            <a:endParaRPr lang="es-ES" sz="1800" dirty="0"/>
          </a:p>
          <a:p>
            <a:pPr marL="0" indent="0">
              <a:buNone/>
            </a:pPr>
            <a:r>
              <a:rPr lang="es-ES" sz="1800" dirty="0"/>
              <a:t>         refrán                                         persona mala que hace daño a la gente</a:t>
            </a:r>
          </a:p>
          <a:p>
            <a:pPr marL="0" indent="0">
              <a:buNone/>
            </a:pPr>
            <a:r>
              <a:rPr lang="es-ES" sz="1800" dirty="0"/>
              <a:t>         cruel                                           frase popular que transmite una enseñanza o consejo                        </a:t>
            </a:r>
          </a:p>
          <a:p>
            <a:pPr marL="0" indent="0">
              <a:buNone/>
            </a:pPr>
            <a:r>
              <a:rPr lang="es-ES" sz="1800" dirty="0"/>
              <a:t>         caña                                           persona muy enfada o con ira </a:t>
            </a:r>
          </a:p>
          <a:p>
            <a:pPr marL="0" indent="0">
              <a:buNone/>
            </a:pPr>
            <a:r>
              <a:rPr lang="es-ES" sz="1800" dirty="0"/>
              <a:t>         furioso                                      Dinero o bienes que se reciben cuando muere un familiar </a:t>
            </a:r>
          </a:p>
        </p:txBody>
      </p:sp>
      <p:pic>
        <p:nvPicPr>
          <p:cNvPr id="5" name="Imagen 4">
            <a:extLst>
              <a:ext uri="{FF2B5EF4-FFF2-40B4-BE49-F238E27FC236}">
                <a16:creationId xmlns:a16="http://schemas.microsoft.com/office/drawing/2014/main" id="{96CDEBA2-F1E2-A197-5642-03C8D3FC73D9}"/>
              </a:ext>
            </a:extLst>
          </p:cNvPr>
          <p:cNvPicPr>
            <a:picLocks noChangeAspect="1"/>
          </p:cNvPicPr>
          <p:nvPr/>
        </p:nvPicPr>
        <p:blipFill>
          <a:blip r:embed="rId2"/>
          <a:stretch>
            <a:fillRect/>
          </a:stretch>
        </p:blipFill>
        <p:spPr>
          <a:xfrm>
            <a:off x="9071429" y="-1"/>
            <a:ext cx="3120571" cy="6857999"/>
          </a:xfrm>
          <a:prstGeom prst="rect">
            <a:avLst/>
          </a:prstGeom>
        </p:spPr>
      </p:pic>
      <p:grpSp>
        <p:nvGrpSpPr>
          <p:cNvPr id="10" name="Group 9">
            <a:extLst>
              <a:ext uri="{FF2B5EF4-FFF2-40B4-BE49-F238E27FC236}">
                <a16:creationId xmlns:a16="http://schemas.microsoft.com/office/drawing/2014/main" id="{C54A2A4D-19EF-3552-F383-6AD9587C8A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1" name="Rectangle 10">
              <a:extLst>
                <a:ext uri="{FF2B5EF4-FFF2-40B4-BE49-F238E27FC236}">
                  <a16:creationId xmlns:a16="http://schemas.microsoft.com/office/drawing/2014/main" id="{A9208F0F-2734-3945-8FD0-EEB19CF41A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2CFF5D9-43B9-9D58-6F3F-25041716D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32163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D36305B-8619-067F-8D90-4EE78807157D}"/>
              </a:ext>
            </a:extLst>
          </p:cNvPr>
          <p:cNvPicPr>
            <a:picLocks noChangeAspect="1"/>
          </p:cNvPicPr>
          <p:nvPr/>
        </p:nvPicPr>
        <p:blipFill>
          <a:blip r:embed="rId2"/>
          <a:srcRect l="13290" r="13010" b="-1"/>
          <a:stretch>
            <a:fillRect/>
          </a:stretch>
        </p:blipFill>
        <p:spPr>
          <a:xfrm>
            <a:off x="3" y="1587"/>
            <a:ext cx="4122054"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Marcador de contenido 2">
            <a:extLst>
              <a:ext uri="{FF2B5EF4-FFF2-40B4-BE49-F238E27FC236}">
                <a16:creationId xmlns:a16="http://schemas.microsoft.com/office/drawing/2014/main" id="{2EF4F2A3-ADAA-83BC-6209-80CC6F4A3260}"/>
              </a:ext>
            </a:extLst>
          </p:cNvPr>
          <p:cNvSpPr>
            <a:spLocks noGrp="1"/>
          </p:cNvSpPr>
          <p:nvPr>
            <p:ph idx="1"/>
          </p:nvPr>
        </p:nvSpPr>
        <p:spPr>
          <a:xfrm>
            <a:off x="4122057" y="188686"/>
            <a:ext cx="8069940" cy="6178775"/>
          </a:xfrm>
        </p:spPr>
        <p:txBody>
          <a:bodyPr>
            <a:normAutofit lnSpcReduction="10000"/>
          </a:bodyPr>
          <a:lstStyle/>
          <a:p>
            <a:pPr marL="0" indent="0">
              <a:buNone/>
            </a:pPr>
            <a:r>
              <a:rPr lang="es-ES" sz="1800" dirty="0"/>
              <a:t>4. Oral/ escrita. Completa las frases con la persona adecuada que hace las siguientes acciones: </a:t>
            </a:r>
          </a:p>
          <a:p>
            <a:pPr marL="0" indent="0">
              <a:buNone/>
            </a:pPr>
            <a:r>
              <a:rPr lang="es-ES" sz="1800" b="1" dirty="0"/>
              <a:t>      el padre – el capitán – Zoraida – Miguel de Cervantes</a:t>
            </a:r>
            <a:endParaRPr lang="es-ES" sz="1800" dirty="0"/>
          </a:p>
          <a:p>
            <a:pPr marL="0" lvl="0" indent="0">
              <a:buNone/>
            </a:pPr>
            <a:r>
              <a:rPr lang="es-ES" sz="1800" dirty="0"/>
              <a:t>    1. __________ elige ser soldado.</a:t>
            </a:r>
          </a:p>
          <a:p>
            <a:pPr marL="0" lvl="0" indent="0">
              <a:buNone/>
            </a:pPr>
            <a:r>
              <a:rPr lang="es-ES" sz="1800" dirty="0"/>
              <a:t>    2. __________ es una joven mora.</a:t>
            </a:r>
          </a:p>
          <a:p>
            <a:pPr marL="0" lvl="0" indent="0">
              <a:buNone/>
            </a:pPr>
            <a:r>
              <a:rPr lang="es-ES" sz="1800" dirty="0"/>
              <a:t>    3. __________ es muy cruel con los prisioneros.</a:t>
            </a:r>
          </a:p>
          <a:p>
            <a:pPr marL="0" lvl="0" indent="0">
              <a:buNone/>
            </a:pPr>
            <a:r>
              <a:rPr lang="es-ES" sz="1800" dirty="0"/>
              <a:t>    4. __________ intenta escapar muchas veces.</a:t>
            </a:r>
          </a:p>
          <a:p>
            <a:pPr marL="0" lvl="0" indent="0">
              <a:buNone/>
            </a:pPr>
            <a:r>
              <a:rPr lang="es-ES" sz="1800" dirty="0"/>
              <a:t>    5. __________ quiere ir a España con el capitán.</a:t>
            </a:r>
          </a:p>
          <a:p>
            <a:pPr marL="0" lvl="0" indent="0">
              <a:buNone/>
            </a:pPr>
            <a:r>
              <a:rPr lang="es-ES" sz="1800" dirty="0"/>
              <a:t>    6. __________ descubre que su hija es cristiana.</a:t>
            </a:r>
          </a:p>
          <a:p>
            <a:pPr marL="0" lvl="0" indent="0">
              <a:buNone/>
            </a:pPr>
            <a:endParaRPr lang="es-ES" sz="1800" dirty="0"/>
          </a:p>
          <a:p>
            <a:pPr marL="0" indent="0">
              <a:buNone/>
            </a:pPr>
            <a:r>
              <a:rPr lang="es-ES" sz="1800" dirty="0"/>
              <a:t>5. Oral/ Audio. Ordena los sucesos de la vida del cautivo del 1 al 5 según el orden en que ocurren en la historia. Escucha y comprueba (Audio): </a:t>
            </a:r>
          </a:p>
          <a:p>
            <a:pPr marL="0" indent="0">
              <a:buNone/>
            </a:pPr>
            <a:r>
              <a:rPr lang="es-ES" sz="1800" dirty="0"/>
              <a:t>a. Un compañero traduce una carta en árabe de una joven llamada Zoraida.</a:t>
            </a:r>
          </a:p>
          <a:p>
            <a:pPr marL="0" indent="0">
              <a:buNone/>
            </a:pPr>
            <a:r>
              <a:rPr lang="es-ES" sz="1800" dirty="0"/>
              <a:t>b. El cautivo elige ser soldado y viaja a Italia y Flandes.</a:t>
            </a:r>
          </a:p>
          <a:p>
            <a:pPr marL="0" indent="0">
              <a:buNone/>
            </a:pPr>
            <a:r>
              <a:rPr lang="es-ES" sz="1800" dirty="0"/>
              <a:t>c. Dejan al padre de Zoraida en una playa y continúan el viaje en barca a España.</a:t>
            </a:r>
          </a:p>
          <a:p>
            <a:pPr marL="0" indent="0">
              <a:buNone/>
            </a:pPr>
            <a:r>
              <a:rPr lang="es-ES" sz="1800" dirty="0"/>
              <a:t>d. Los turcos lo capturan en la batalla de Lepanto y lo llevan a Constantinopla y </a:t>
            </a:r>
          </a:p>
          <a:p>
            <a:pPr marL="0" indent="0">
              <a:buNone/>
            </a:pPr>
            <a:r>
              <a:rPr lang="es-ES" sz="1800" dirty="0"/>
              <a:t>   Argel.</a:t>
            </a:r>
          </a:p>
          <a:p>
            <a:pPr marL="0" indent="0">
              <a:buNone/>
            </a:pPr>
            <a:r>
              <a:rPr lang="es-ES" sz="1800" dirty="0"/>
              <a:t>e. Sale una caña con un pañuelo y monedas de oro por una ventana.</a:t>
            </a:r>
          </a:p>
          <a:p>
            <a:pPr marL="0" lvl="0" indent="0">
              <a:buNone/>
            </a:pPr>
            <a:endParaRPr lang="es-ES" sz="700" dirty="0"/>
          </a:p>
          <a:p>
            <a:pPr marL="0" indent="0">
              <a:buNone/>
            </a:pPr>
            <a:endParaRPr lang="es-ES" sz="700" dirty="0"/>
          </a:p>
        </p:txBody>
      </p:sp>
    </p:spTree>
    <p:extLst>
      <p:ext uri="{BB962C8B-B14F-4D97-AF65-F5344CB8AC3E}">
        <p14:creationId xmlns:p14="http://schemas.microsoft.com/office/powerpoint/2010/main" val="1777576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661B167-500C-A2FD-88D9-5AA7D7FF5319}"/>
              </a:ext>
            </a:extLst>
          </p:cNvPr>
          <p:cNvSpPr>
            <a:spLocks noGrp="1"/>
          </p:cNvSpPr>
          <p:nvPr>
            <p:ph idx="1"/>
          </p:nvPr>
        </p:nvSpPr>
        <p:spPr>
          <a:xfrm>
            <a:off x="159657" y="362857"/>
            <a:ext cx="6270171" cy="5814106"/>
          </a:xfrm>
        </p:spPr>
        <p:txBody>
          <a:bodyPr>
            <a:normAutofit fontScale="85000" lnSpcReduction="20000"/>
          </a:bodyPr>
          <a:lstStyle/>
          <a:p>
            <a:pPr marL="0" indent="0">
              <a:buNone/>
            </a:pPr>
            <a:r>
              <a:rPr lang="es-ES" sz="1800" dirty="0"/>
              <a:t>6. Oral/ escrita. Responde con frases completas las siguientes  preguntas </a:t>
            </a:r>
          </a:p>
          <a:p>
            <a:pPr marL="0" indent="0">
              <a:buNone/>
            </a:pPr>
            <a:r>
              <a:rPr lang="es-ES" sz="1800" dirty="0"/>
              <a:t>     1. ¿Qué tres caminos propone el refrán a los tres hermanos? </a:t>
            </a:r>
          </a:p>
          <a:p>
            <a:pPr marL="0" indent="0">
              <a:buNone/>
            </a:pPr>
            <a:endParaRPr lang="es-ES" sz="1800" dirty="0"/>
          </a:p>
          <a:p>
            <a:pPr marL="0" indent="0">
              <a:buNone/>
            </a:pPr>
            <a:r>
              <a:rPr lang="es-ES" sz="1800" dirty="0"/>
              <a:t>     2. ¿Cual eliges tú?</a:t>
            </a:r>
          </a:p>
          <a:p>
            <a:pPr marL="0" indent="0">
              <a:buNone/>
            </a:pPr>
            <a:endParaRPr lang="es-ES" sz="1800" dirty="0"/>
          </a:p>
          <a:p>
            <a:pPr marL="0" indent="0">
              <a:buNone/>
            </a:pPr>
            <a:r>
              <a:rPr lang="es-ES" sz="1800" dirty="0"/>
              <a:t>     3. ¿En que famosa batalla participa el cautivo? </a:t>
            </a:r>
          </a:p>
          <a:p>
            <a:pPr marL="0" indent="0">
              <a:buNone/>
            </a:pPr>
            <a:endParaRPr lang="es-ES" sz="1800" dirty="0"/>
          </a:p>
          <a:p>
            <a:pPr marL="0" indent="0">
              <a:buNone/>
            </a:pPr>
            <a:r>
              <a:rPr lang="es-ES" sz="1800" dirty="0"/>
              <a:t>     4. ¿Qué le pasa al capitán después de la batalla? </a:t>
            </a:r>
          </a:p>
          <a:p>
            <a:pPr marL="0" indent="0">
              <a:buNone/>
            </a:pPr>
            <a:endParaRPr lang="es-ES" sz="1800" dirty="0"/>
          </a:p>
          <a:p>
            <a:pPr marL="0" indent="0">
              <a:buNone/>
            </a:pPr>
            <a:r>
              <a:rPr lang="es-ES" sz="1800" dirty="0"/>
              <a:t>     5. ¿Qué son los baños en el texto?</a:t>
            </a:r>
          </a:p>
          <a:p>
            <a:pPr marL="0" indent="0">
              <a:buNone/>
            </a:pPr>
            <a:endParaRPr lang="es-ES" sz="1800" dirty="0"/>
          </a:p>
          <a:p>
            <a:pPr marL="0" indent="0">
              <a:buNone/>
            </a:pPr>
            <a:r>
              <a:rPr lang="es-ES" sz="1800" dirty="0"/>
              <a:t>     6. ¿Cómo es el amo del cautivo y como trata a Miguel de Cervantes?</a:t>
            </a:r>
          </a:p>
          <a:p>
            <a:pPr marL="0" indent="0">
              <a:buNone/>
            </a:pPr>
            <a:endParaRPr lang="es-ES" sz="1800" dirty="0"/>
          </a:p>
          <a:p>
            <a:pPr marL="0" indent="0">
              <a:buNone/>
            </a:pPr>
            <a:r>
              <a:rPr lang="es-ES" sz="1800" dirty="0"/>
              <a:t>     7. ¿Qué ve el cautivo y sus compañeros en una ventana?</a:t>
            </a:r>
          </a:p>
          <a:p>
            <a:pPr marL="0" indent="0">
              <a:buNone/>
            </a:pPr>
            <a:endParaRPr lang="es-ES" sz="1800" dirty="0"/>
          </a:p>
          <a:p>
            <a:pPr marL="0" indent="0">
              <a:buNone/>
            </a:pPr>
            <a:r>
              <a:rPr lang="es-ES" sz="1800" dirty="0"/>
              <a:t>     8. ¿Quién es Zoraida y que quiere hacer? </a:t>
            </a:r>
          </a:p>
          <a:p>
            <a:pPr marL="0" indent="0">
              <a:buNone/>
            </a:pPr>
            <a:endParaRPr lang="es-ES" sz="1800" dirty="0"/>
          </a:p>
          <a:p>
            <a:pPr marL="0" indent="0">
              <a:buNone/>
            </a:pPr>
            <a:r>
              <a:rPr lang="es-ES" sz="1800" dirty="0"/>
              <a:t>     9. ¿Qué pasa con el padre de Zoraida? </a:t>
            </a:r>
          </a:p>
          <a:p>
            <a:pPr marL="0" indent="0">
              <a:buNone/>
            </a:pPr>
            <a:endParaRPr lang="es-ES" sz="1800" dirty="0"/>
          </a:p>
          <a:p>
            <a:pPr marL="0" indent="0">
              <a:buNone/>
            </a:pPr>
            <a:r>
              <a:rPr lang="es-ES" sz="1800" dirty="0"/>
              <a:t>     10. ¿Qué opinas de Zoraida? </a:t>
            </a:r>
          </a:p>
          <a:p>
            <a:pPr marL="0" indent="0">
              <a:buNone/>
            </a:pPr>
            <a:endParaRPr lang="es-ES" sz="500" dirty="0"/>
          </a:p>
          <a:p>
            <a:pPr marL="0" indent="0">
              <a:buNone/>
            </a:pPr>
            <a:endParaRPr lang="es-ES" sz="500" dirty="0"/>
          </a:p>
        </p:txBody>
      </p:sp>
      <p:pic>
        <p:nvPicPr>
          <p:cNvPr id="5" name="Imagen 4">
            <a:extLst>
              <a:ext uri="{FF2B5EF4-FFF2-40B4-BE49-F238E27FC236}">
                <a16:creationId xmlns:a16="http://schemas.microsoft.com/office/drawing/2014/main" id="{8F7B24F6-FD23-4D17-2D1D-FFD21A85FD79}"/>
              </a:ext>
            </a:extLst>
          </p:cNvPr>
          <p:cNvPicPr>
            <a:picLocks noChangeAspect="1"/>
          </p:cNvPicPr>
          <p:nvPr/>
        </p:nvPicPr>
        <p:blipFill>
          <a:blip r:embed="rId2"/>
          <a:srcRect t="12969" r="-1" b="786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353120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FE7B019-5970-A114-4FBA-F63700C9AF65}"/>
              </a:ext>
            </a:extLst>
          </p:cNvPr>
          <p:cNvPicPr>
            <a:picLocks noChangeAspect="1"/>
          </p:cNvPicPr>
          <p:nvPr/>
        </p:nvPicPr>
        <p:blipFill>
          <a:blip r:embed="rId2"/>
          <a:srcRect t="24122" r="-2" b="-2"/>
          <a:stretch>
            <a:fillRect/>
          </a:stretch>
        </p:blipFill>
        <p:spPr>
          <a:xfrm>
            <a:off x="-377369" y="1587"/>
            <a:ext cx="5776683"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Marcador de contenido 2">
            <a:extLst>
              <a:ext uri="{FF2B5EF4-FFF2-40B4-BE49-F238E27FC236}">
                <a16:creationId xmlns:a16="http://schemas.microsoft.com/office/drawing/2014/main" id="{4D822918-5A08-CA74-80FE-96667DAACB3D}"/>
              </a:ext>
            </a:extLst>
          </p:cNvPr>
          <p:cNvSpPr>
            <a:spLocks noGrp="1"/>
          </p:cNvSpPr>
          <p:nvPr>
            <p:ph idx="1"/>
          </p:nvPr>
        </p:nvSpPr>
        <p:spPr>
          <a:xfrm>
            <a:off x="5399314" y="145143"/>
            <a:ext cx="6691086" cy="6222319"/>
          </a:xfrm>
        </p:spPr>
        <p:txBody>
          <a:bodyPr>
            <a:normAutofit fontScale="55000" lnSpcReduction="20000"/>
          </a:bodyPr>
          <a:lstStyle/>
          <a:p>
            <a:pPr marL="0" indent="0">
              <a:buNone/>
            </a:pPr>
            <a:endParaRPr lang="es-ES" sz="2600" dirty="0"/>
          </a:p>
          <a:p>
            <a:pPr marL="0" indent="0">
              <a:buNone/>
            </a:pPr>
            <a:r>
              <a:rPr lang="es-ES" sz="2900" dirty="0"/>
              <a:t>7. Gramática. Rellena los espacios vacíos con las preposiciones adecuadas (a, de, en con):</a:t>
            </a:r>
          </a:p>
          <a:p>
            <a:pPr marL="0" indent="0">
              <a:buNone/>
            </a:pPr>
            <a:r>
              <a:rPr lang="es-ES" sz="2900" dirty="0"/>
              <a:t>     1. La historia comienza _____ las montañas _____ León.</a:t>
            </a:r>
          </a:p>
          <a:p>
            <a:pPr marL="0" indent="0">
              <a:buNone/>
            </a:pPr>
            <a:r>
              <a:rPr lang="es-ES" sz="2900" dirty="0"/>
              <a:t>     2. El capitán lucha _____ muchas batallas _____ Flandes e Italia.</a:t>
            </a:r>
          </a:p>
          <a:p>
            <a:pPr marL="0" indent="0">
              <a:buNone/>
            </a:pPr>
            <a:r>
              <a:rPr lang="es-ES" sz="2900" dirty="0"/>
              <a:t>     3. El capitán vive muchos años cautivo ______Argel.</a:t>
            </a:r>
          </a:p>
          <a:p>
            <a:pPr marL="0" indent="0">
              <a:buNone/>
            </a:pPr>
            <a:r>
              <a:rPr lang="es-ES" sz="2900" dirty="0"/>
              <a:t>     4. Zoraida es hija ________ un hombre muy rico.</a:t>
            </a:r>
          </a:p>
          <a:p>
            <a:pPr marL="0" indent="0">
              <a:buNone/>
            </a:pPr>
            <a:r>
              <a:rPr lang="es-ES" sz="2900" dirty="0"/>
              <a:t>     5. Zoraida quiere escapar ________ España ________ el capitán</a:t>
            </a:r>
          </a:p>
          <a:p>
            <a:pPr marL="0" indent="0">
              <a:buNone/>
            </a:pPr>
            <a:r>
              <a:rPr lang="es-ES" sz="2900" dirty="0"/>
              <a:t>    6. Zoraida envía dinero para escapar _____ barca _____ España.</a:t>
            </a:r>
          </a:p>
          <a:p>
            <a:pPr marL="0" indent="0">
              <a:buNone/>
            </a:pPr>
            <a:r>
              <a:rPr lang="es-ES" sz="2900" dirty="0"/>
              <a:t>    7. El padre ________ Zoraida se pone furioso.</a:t>
            </a:r>
          </a:p>
          <a:p>
            <a:pPr marL="0" indent="0">
              <a:buNone/>
            </a:pPr>
            <a:r>
              <a:rPr lang="es-ES" sz="2900" dirty="0"/>
              <a:t>    8. Al final, dejan al padre _____ una playa.</a:t>
            </a:r>
          </a:p>
          <a:p>
            <a:pPr marL="0" indent="0">
              <a:buNone/>
            </a:pPr>
            <a:endParaRPr lang="es-ES" sz="2900" dirty="0"/>
          </a:p>
          <a:p>
            <a:pPr marL="0" indent="0">
              <a:buNone/>
            </a:pPr>
            <a:r>
              <a:rPr lang="es-ES" sz="2900" dirty="0"/>
              <a:t>8. Gramática. En el texto aparece una serie de conectores, clasifícalos en el siguiente cuadro: </a:t>
            </a:r>
          </a:p>
          <a:p>
            <a:pPr marL="0" indent="0">
              <a:buNone/>
            </a:pPr>
            <a:r>
              <a:rPr lang="es-ES" sz="2900" dirty="0"/>
              <a:t>     Primero, con el tiempo, pero, después, sin embargo, aunque, un día, finalmente, al final.</a:t>
            </a:r>
          </a:p>
          <a:p>
            <a:pPr marL="0" indent="0">
              <a:buNone/>
            </a:pPr>
            <a:r>
              <a:rPr lang="es-ES" sz="2900" dirty="0"/>
              <a:t>     </a:t>
            </a:r>
          </a:p>
          <a:p>
            <a:pPr marL="0" indent="0">
              <a:buNone/>
            </a:pPr>
            <a:r>
              <a:rPr lang="es-ES" sz="2900" dirty="0"/>
              <a:t>     Ordenadores: primero</a:t>
            </a:r>
          </a:p>
          <a:p>
            <a:pPr marL="0" indent="0">
              <a:buNone/>
            </a:pPr>
            <a:r>
              <a:rPr lang="es-ES" sz="2900" dirty="0"/>
              <a:t>     Temporales</a:t>
            </a:r>
          </a:p>
          <a:p>
            <a:pPr marL="0" indent="0">
              <a:buNone/>
            </a:pPr>
            <a:r>
              <a:rPr lang="es-ES" sz="2900" dirty="0"/>
              <a:t>      Contraste</a:t>
            </a:r>
          </a:p>
          <a:p>
            <a:pPr marL="0" indent="0">
              <a:buNone/>
            </a:pPr>
            <a:endParaRPr lang="es-ES" sz="2900" dirty="0"/>
          </a:p>
          <a:p>
            <a:pPr marL="0" indent="0">
              <a:buNone/>
            </a:pPr>
            <a:r>
              <a:rPr lang="es-ES" sz="2900" dirty="0"/>
              <a:t> </a:t>
            </a:r>
          </a:p>
        </p:txBody>
      </p:sp>
    </p:spTree>
    <p:extLst>
      <p:ext uri="{BB962C8B-B14F-4D97-AF65-F5344CB8AC3E}">
        <p14:creationId xmlns:p14="http://schemas.microsoft.com/office/powerpoint/2010/main" val="596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2F78302-8CD6-49A2-216B-2546CCD272C1}"/>
              </a:ext>
            </a:extLst>
          </p:cNvPr>
          <p:cNvSpPr>
            <a:spLocks noGrp="1"/>
          </p:cNvSpPr>
          <p:nvPr>
            <p:ph idx="1"/>
          </p:nvPr>
        </p:nvSpPr>
        <p:spPr>
          <a:xfrm>
            <a:off x="333829" y="537029"/>
            <a:ext cx="6862562" cy="5597072"/>
          </a:xfrm>
        </p:spPr>
        <p:txBody>
          <a:bodyPr>
            <a:normAutofit/>
          </a:bodyPr>
          <a:lstStyle/>
          <a:p>
            <a:pPr marL="0" indent="0">
              <a:buNone/>
            </a:pPr>
            <a:r>
              <a:rPr lang="es-ES" sz="1800" dirty="0"/>
              <a:t>9. Escrita. ¿Crees que Zoraida hace lo correcto al dejar a su padre en la playa? Escribe 5-7 frases con tu opinión. Usa los conectores anteriores. </a:t>
            </a:r>
          </a:p>
          <a:p>
            <a:pPr marL="0" indent="0">
              <a:buNone/>
            </a:pPr>
            <a:endParaRPr lang="es-ES" sz="1800" dirty="0"/>
          </a:p>
          <a:p>
            <a:pPr marL="0" indent="0">
              <a:buNone/>
            </a:pPr>
            <a:r>
              <a:rPr lang="es-ES" sz="1800" dirty="0"/>
              <a:t>10. Tarea final. Oral/ escrita. En parejas: una persona es periodista y la otra es el capitán, que ya está en España. El periodista prepara 5 preguntas sobre su vida (el viaje, la batalla, la prisión, Zoraida...)  y el compañero responde en el papel del capitán. Ejemplo de pregunta: ¿Por qué eligió usted ser soldado? </a:t>
            </a:r>
          </a:p>
        </p:txBody>
      </p:sp>
      <p:pic>
        <p:nvPicPr>
          <p:cNvPr id="5" name="Imagen 4">
            <a:extLst>
              <a:ext uri="{FF2B5EF4-FFF2-40B4-BE49-F238E27FC236}">
                <a16:creationId xmlns:a16="http://schemas.microsoft.com/office/drawing/2014/main" id="{E66E4E49-427F-0730-5A2E-4F9450338006}"/>
              </a:ext>
            </a:extLst>
          </p:cNvPr>
          <p:cNvPicPr>
            <a:picLocks noChangeAspect="1"/>
          </p:cNvPicPr>
          <p:nvPr/>
        </p:nvPicPr>
        <p:blipFill>
          <a:blip r:embed="rId2"/>
          <a:srcRect t="9339" r="3" b="3"/>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236566324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23155</TotalTime>
  <Words>3806</Words>
  <Application>Microsoft Macintosh PowerPoint</Application>
  <PresentationFormat>Panorámica</PresentationFormat>
  <Paragraphs>280</Paragraphs>
  <Slides>22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Aptos</vt:lpstr>
      <vt:lpstr>Aptos Display</vt:lpstr>
      <vt:lpstr>Arial</vt:lpstr>
      <vt:lpstr>Calibri</vt:lpstr>
      <vt:lpstr>Times New Roman</vt:lpstr>
      <vt:lpstr>Tema de Office</vt:lpstr>
      <vt:lpstr>Presentación de PowerPoint</vt:lpstr>
      <vt:lpstr>Tema 3 — La libertad  </vt:lpstr>
      <vt:lpstr>Texto 1 Intermedio  Antes de leer </vt:lpstr>
      <vt:lpstr>La libertad, texto 1</vt:lpstr>
      <vt:lpstr>Presentación de PowerPoint</vt:lpstr>
      <vt:lpstr>Presentación de PowerPoint</vt:lpstr>
      <vt:lpstr>Presentación de PowerPoint</vt:lpstr>
      <vt:lpstr>Presentación de PowerPoint</vt:lpstr>
      <vt:lpstr> Inicial, texto 2 </vt:lpstr>
      <vt:lpstr>La libertad texto 2</vt:lpstr>
      <vt:lpstr>Presentación de PowerPoint</vt:lpstr>
      <vt:lpstr>Presentación de PowerPoint</vt:lpstr>
      <vt:lpstr>5. Gramática. Marcela defiende que no tiene que amar a los que la adoran y también afirma que “el amor verdadero       debe ser libre”. Tener que + infinitivo expresa obligación y deber + infinitivo expresa una recomendación. Completa       las frases con estas estructuras: tener que + infinitivo o deber + infinitivo.  </vt:lpstr>
      <vt:lpstr>Presentación de PowerPoint</vt:lpstr>
      <vt:lpstr>Presentación de PowerPoint</vt:lpstr>
      <vt:lpstr>La libertad texto 3, La historia del cautivo                                                  Antes de leer</vt:lpstr>
      <vt:lpstr>La libertad texto 3</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11</cp:revision>
  <dcterms:created xsi:type="dcterms:W3CDTF">2026-08-24T14:31:34Z</dcterms:created>
  <dcterms:modified xsi:type="dcterms:W3CDTF">2026-09-09T16:26:59Z</dcterms:modified>
</cp:coreProperties>
</file>