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24" r:id="rId2"/>
    <p:sldId id="325" r:id="rId3"/>
    <p:sldId id="273" r:id="rId4"/>
    <p:sldId id="281" r:id="rId5"/>
    <p:sldId id="326" r:id="rId6"/>
    <p:sldId id="275" r:id="rId7"/>
    <p:sldId id="327" r:id="rId8"/>
    <p:sldId id="322" r:id="rId9"/>
    <p:sldId id="274" r:id="rId10"/>
    <p:sldId id="276" r:id="rId11"/>
    <p:sldId id="323" r:id="rId12"/>
    <p:sldId id="292" r:id="rId13"/>
    <p:sldId id="293" r:id="rId14"/>
    <p:sldId id="328" r:id="rId15"/>
    <p:sldId id="294" r:id="rId16"/>
    <p:sldId id="329" r:id="rId17"/>
    <p:sldId id="330" r:id="rId18"/>
    <p:sldId id="331" r:id="rId19"/>
    <p:sldId id="332" r:id="rId20"/>
    <p:sldId id="297" r:id="rId21"/>
    <p:sldId id="333" r:id="rId22"/>
    <p:sldId id="312" r:id="rId23"/>
    <p:sldId id="316" r:id="rId24"/>
    <p:sldId id="334" r:id="rId25"/>
    <p:sldId id="317" r:id="rId26"/>
    <p:sldId id="318" r:id="rId27"/>
    <p:sldId id="319" r:id="rId28"/>
    <p:sldId id="320" r:id="rId2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78"/>
    <p:restoredTop sz="94535"/>
  </p:normalViewPr>
  <p:slideViewPr>
    <p:cSldViewPr snapToGrid="0">
      <p:cViewPr>
        <p:scale>
          <a:sx n="97" d="100"/>
          <a:sy n="97" d="100"/>
        </p:scale>
        <p:origin x="824"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D9B7B-36B3-49DF-A715-C7EE7D5CFFB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66F4410-D434-4F97-8AFE-2029A18DF0E5}">
      <dgm:prSet/>
      <dgm:spPr/>
      <dgm:t>
        <a:bodyPr/>
        <a:lstStyle/>
        <a:p>
          <a:r>
            <a:rPr lang="es-ES"/>
            <a:t>a. Persona que pertenecía al estamento más bajo de la nobleza y generalmente pobre. </a:t>
          </a:r>
          <a:endParaRPr lang="en-US"/>
        </a:p>
      </dgm:t>
    </dgm:pt>
    <dgm:pt modelId="{73C5AB69-DCA9-45B9-801A-F7E761502C8D}" type="parTrans" cxnId="{98ADB41E-7A8F-4A34-BB08-1E95BC415CA3}">
      <dgm:prSet/>
      <dgm:spPr/>
      <dgm:t>
        <a:bodyPr/>
        <a:lstStyle/>
        <a:p>
          <a:endParaRPr lang="en-US"/>
        </a:p>
      </dgm:t>
    </dgm:pt>
    <dgm:pt modelId="{108728C7-F443-45B3-B161-37AC80BC4FF0}" type="sibTrans" cxnId="{98ADB41E-7A8F-4A34-BB08-1E95BC415CA3}">
      <dgm:prSet/>
      <dgm:spPr/>
      <dgm:t>
        <a:bodyPr/>
        <a:lstStyle/>
        <a:p>
          <a:endParaRPr lang="en-US"/>
        </a:p>
      </dgm:t>
    </dgm:pt>
    <dgm:pt modelId="{3B0F621C-3F51-40C8-B98F-DA21FC780FEE}">
      <dgm:prSet/>
      <dgm:spPr/>
      <dgm:t>
        <a:bodyPr/>
        <a:lstStyle/>
        <a:p>
          <a:r>
            <a:rPr lang="es-ES"/>
            <a:t>b. El astillero era un estante o soporte donde se colocaban lanzas y otras armas. Lanza en ristre, preparada para ser usada</a:t>
          </a:r>
          <a:endParaRPr lang="en-US"/>
        </a:p>
      </dgm:t>
    </dgm:pt>
    <dgm:pt modelId="{66B8237A-C016-42C3-9CA5-971963057497}" type="parTrans" cxnId="{C5036C34-5E7D-4DA8-8257-19604356C003}">
      <dgm:prSet/>
      <dgm:spPr/>
      <dgm:t>
        <a:bodyPr/>
        <a:lstStyle/>
        <a:p>
          <a:endParaRPr lang="en-US"/>
        </a:p>
      </dgm:t>
    </dgm:pt>
    <dgm:pt modelId="{29C21B78-B013-4F4B-B492-7008D7DA9694}" type="sibTrans" cxnId="{C5036C34-5E7D-4DA8-8257-19604356C003}">
      <dgm:prSet/>
      <dgm:spPr/>
      <dgm:t>
        <a:bodyPr/>
        <a:lstStyle/>
        <a:p>
          <a:endParaRPr lang="en-US"/>
        </a:p>
      </dgm:t>
    </dgm:pt>
    <dgm:pt modelId="{AF9A3CE6-99B9-4363-9FCD-849C1061FB7F}">
      <dgm:prSet/>
      <dgm:spPr/>
      <dgm:t>
        <a:bodyPr/>
        <a:lstStyle/>
        <a:p>
          <a:r>
            <a:rPr lang="es-ES"/>
            <a:t>c. Es un escudo ovalado o en forma de corazón, hecho de varias capas de cuero curtido y cosido, muy usado en la Península Ibérica por la caballería musulmana y luego cristiana, </a:t>
          </a:r>
          <a:endParaRPr lang="en-US"/>
        </a:p>
      </dgm:t>
    </dgm:pt>
    <dgm:pt modelId="{E53424E2-252F-4952-9D52-02530A6E2CF8}" type="parTrans" cxnId="{9459F0A5-F376-4D4B-8A83-DBC3F4C677C1}">
      <dgm:prSet/>
      <dgm:spPr/>
      <dgm:t>
        <a:bodyPr/>
        <a:lstStyle/>
        <a:p>
          <a:endParaRPr lang="en-US"/>
        </a:p>
      </dgm:t>
    </dgm:pt>
    <dgm:pt modelId="{01E21E44-2CEA-44CB-8127-2C3040786760}" type="sibTrans" cxnId="{9459F0A5-F376-4D4B-8A83-DBC3F4C677C1}">
      <dgm:prSet/>
      <dgm:spPr/>
      <dgm:t>
        <a:bodyPr/>
        <a:lstStyle/>
        <a:p>
          <a:endParaRPr lang="en-US"/>
        </a:p>
      </dgm:t>
    </dgm:pt>
    <dgm:pt modelId="{2ED71FD6-0999-4796-8609-B8521A7CAFB0}">
      <dgm:prSet/>
      <dgm:spPr/>
      <dgm:t>
        <a:bodyPr/>
        <a:lstStyle/>
        <a:p>
          <a:r>
            <a:rPr lang="es-ES"/>
            <a:t>d. Caballo de trabajo no muy grande, descrito como pobre, delgado y de poca fuerza.</a:t>
          </a:r>
          <a:endParaRPr lang="en-US"/>
        </a:p>
      </dgm:t>
    </dgm:pt>
    <dgm:pt modelId="{61AB022C-1D34-4590-BC27-44156F036BD2}" type="parTrans" cxnId="{CD16242A-2740-4AA6-BAE4-DC6E748F08F7}">
      <dgm:prSet/>
      <dgm:spPr/>
      <dgm:t>
        <a:bodyPr/>
        <a:lstStyle/>
        <a:p>
          <a:endParaRPr lang="en-US"/>
        </a:p>
      </dgm:t>
    </dgm:pt>
    <dgm:pt modelId="{4FF33EE6-365A-4E34-858E-4D4FE0E9998C}" type="sibTrans" cxnId="{CD16242A-2740-4AA6-BAE4-DC6E748F08F7}">
      <dgm:prSet/>
      <dgm:spPr/>
      <dgm:t>
        <a:bodyPr/>
        <a:lstStyle/>
        <a:p>
          <a:endParaRPr lang="en-US"/>
        </a:p>
      </dgm:t>
    </dgm:pt>
    <dgm:pt modelId="{1026FC29-9698-4322-BF6A-3A55A9A4C845}">
      <dgm:prSet/>
      <dgm:spPr/>
      <dgm:t>
        <a:bodyPr/>
        <a:lstStyle/>
        <a:p>
          <a:r>
            <a:rPr lang="es-ES"/>
            <a:t>e. Un perro de la raza galgo, conocido por su gran velocidad y aptitud para correr, especialmente en la caza o en carreras. </a:t>
          </a:r>
          <a:endParaRPr lang="en-US"/>
        </a:p>
      </dgm:t>
    </dgm:pt>
    <dgm:pt modelId="{6EEED0C0-5EA8-4B20-9903-3D9903C5DEAA}" type="parTrans" cxnId="{20D2BAEB-E5FC-4E52-AE60-2CB95803798F}">
      <dgm:prSet/>
      <dgm:spPr/>
      <dgm:t>
        <a:bodyPr/>
        <a:lstStyle/>
        <a:p>
          <a:endParaRPr lang="en-US"/>
        </a:p>
      </dgm:t>
    </dgm:pt>
    <dgm:pt modelId="{40C3D881-F883-4E85-82F7-4B7D3F473B87}" type="sibTrans" cxnId="{20D2BAEB-E5FC-4E52-AE60-2CB95803798F}">
      <dgm:prSet/>
      <dgm:spPr/>
      <dgm:t>
        <a:bodyPr/>
        <a:lstStyle/>
        <a:p>
          <a:endParaRPr lang="en-US"/>
        </a:p>
      </dgm:t>
    </dgm:pt>
    <dgm:pt modelId="{0B51CA92-2344-42D1-8799-C4F1DB5E473F}">
      <dgm:prSet/>
      <dgm:spPr/>
      <dgm:t>
        <a:bodyPr/>
        <a:lstStyle/>
        <a:p>
          <a:r>
            <a:rPr lang="es-ES"/>
            <a:t>f.  Un fiambre que se hacía con la carne que había sobrado de la olla, aderezado con vinagre pimienta y sal. </a:t>
          </a:r>
          <a:endParaRPr lang="en-US"/>
        </a:p>
      </dgm:t>
    </dgm:pt>
    <dgm:pt modelId="{ED166ABB-603F-419A-A7F0-E1422E3CEADB}" type="parTrans" cxnId="{96C32FA9-BAF4-4574-A871-3360E290F6D4}">
      <dgm:prSet/>
      <dgm:spPr/>
      <dgm:t>
        <a:bodyPr/>
        <a:lstStyle/>
        <a:p>
          <a:endParaRPr lang="en-US"/>
        </a:p>
      </dgm:t>
    </dgm:pt>
    <dgm:pt modelId="{94A4C7F2-706C-44CB-8924-CD70D78326CB}" type="sibTrans" cxnId="{96C32FA9-BAF4-4574-A871-3360E290F6D4}">
      <dgm:prSet/>
      <dgm:spPr/>
      <dgm:t>
        <a:bodyPr/>
        <a:lstStyle/>
        <a:p>
          <a:endParaRPr lang="en-US"/>
        </a:p>
      </dgm:t>
    </dgm:pt>
    <dgm:pt modelId="{2C469C78-1C90-4DF8-9FFB-C7D39F7689CA}">
      <dgm:prSet/>
      <dgm:spPr/>
      <dgm:t>
        <a:bodyPr/>
        <a:lstStyle/>
        <a:p>
          <a:r>
            <a:rPr lang="es-ES"/>
            <a:t>g. Prenda de vestir holgada y sin botones que cubría el cuerpo hasta la rodilla. </a:t>
          </a:r>
          <a:endParaRPr lang="en-US"/>
        </a:p>
      </dgm:t>
    </dgm:pt>
    <dgm:pt modelId="{2DA72E03-9EBC-4C66-81C8-7CD20201AF79}" type="parTrans" cxnId="{8CADCBA0-9720-438C-8FAD-36D542B8A940}">
      <dgm:prSet/>
      <dgm:spPr/>
      <dgm:t>
        <a:bodyPr/>
        <a:lstStyle/>
        <a:p>
          <a:endParaRPr lang="en-US"/>
        </a:p>
      </dgm:t>
    </dgm:pt>
    <dgm:pt modelId="{2CDF1DE3-C32E-402C-ABD9-F5D67DD8BD83}" type="sibTrans" cxnId="{8CADCBA0-9720-438C-8FAD-36D542B8A940}">
      <dgm:prSet/>
      <dgm:spPr/>
      <dgm:t>
        <a:bodyPr/>
        <a:lstStyle/>
        <a:p>
          <a:endParaRPr lang="en-US"/>
        </a:p>
      </dgm:t>
    </dgm:pt>
    <dgm:pt modelId="{CD47210C-8B1A-43AD-9AFE-0208081D869B}">
      <dgm:prSet/>
      <dgm:spPr/>
      <dgm:t>
        <a:bodyPr/>
        <a:lstStyle/>
        <a:p>
          <a:r>
            <a:rPr lang="es-ES"/>
            <a:t>h. Derivada de «vellón», un paño negro muy fino de lana de gran calidad</a:t>
          </a:r>
          <a:endParaRPr lang="en-US"/>
        </a:p>
      </dgm:t>
    </dgm:pt>
    <dgm:pt modelId="{7D467840-EE46-4D9A-8ED4-E65F8330A5B8}" type="parTrans" cxnId="{3A11F961-9F6A-4859-93C0-EAF2A3D8837D}">
      <dgm:prSet/>
      <dgm:spPr/>
      <dgm:t>
        <a:bodyPr/>
        <a:lstStyle/>
        <a:p>
          <a:endParaRPr lang="en-US"/>
        </a:p>
      </dgm:t>
    </dgm:pt>
    <dgm:pt modelId="{79DD9839-8F1D-4A97-B311-6BB58E8F51E2}" type="sibTrans" cxnId="{3A11F961-9F6A-4859-93C0-EAF2A3D8837D}">
      <dgm:prSet/>
      <dgm:spPr/>
      <dgm:t>
        <a:bodyPr/>
        <a:lstStyle/>
        <a:p>
          <a:endParaRPr lang="en-US"/>
        </a:p>
      </dgm:t>
    </dgm:pt>
    <dgm:pt modelId="{FCE0506D-84E3-4803-9F62-648D16791021}">
      <dgm:prSet/>
      <dgm:spPr/>
      <dgm:t>
        <a:bodyPr/>
        <a:lstStyle/>
        <a:p>
          <a:r>
            <a:rPr lang="es-ES"/>
            <a:t>i. Medias que cubrían las piernas </a:t>
          </a:r>
          <a:endParaRPr lang="en-US"/>
        </a:p>
      </dgm:t>
    </dgm:pt>
    <dgm:pt modelId="{DB4CD609-E552-4997-8D5D-D240CDBEAA30}" type="parTrans" cxnId="{54CE3A25-30D3-47D9-B19A-ABA4AB675020}">
      <dgm:prSet/>
      <dgm:spPr/>
      <dgm:t>
        <a:bodyPr/>
        <a:lstStyle/>
        <a:p>
          <a:endParaRPr lang="en-US"/>
        </a:p>
      </dgm:t>
    </dgm:pt>
    <dgm:pt modelId="{AD5A0235-61E6-429B-B901-A4BEF400B387}" type="sibTrans" cxnId="{54CE3A25-30D3-47D9-B19A-ABA4AB675020}">
      <dgm:prSet/>
      <dgm:spPr/>
      <dgm:t>
        <a:bodyPr/>
        <a:lstStyle/>
        <a:p>
          <a:endParaRPr lang="en-US"/>
        </a:p>
      </dgm:t>
    </dgm:pt>
    <dgm:pt modelId="{4106AE57-BAB9-46A8-8DF1-332D6A1B8DBE}">
      <dgm:prSet/>
      <dgm:spPr/>
      <dgm:t>
        <a:bodyPr/>
        <a:lstStyle/>
        <a:p>
          <a:r>
            <a:rPr lang="es-ES"/>
            <a:t>j. Tejido fino y suave como el terciopelo de color pardo</a:t>
          </a:r>
          <a:endParaRPr lang="en-US"/>
        </a:p>
      </dgm:t>
    </dgm:pt>
    <dgm:pt modelId="{A2BF18B9-8C05-426F-B17C-52595C57D2D3}" type="parTrans" cxnId="{34CAC71D-BEF7-4DF3-B089-387B9D7B5419}">
      <dgm:prSet/>
      <dgm:spPr/>
      <dgm:t>
        <a:bodyPr/>
        <a:lstStyle/>
        <a:p>
          <a:endParaRPr lang="en-US"/>
        </a:p>
      </dgm:t>
    </dgm:pt>
    <dgm:pt modelId="{5F882C53-AB4C-4B5C-B865-6405EA167298}" type="sibTrans" cxnId="{34CAC71D-BEF7-4DF3-B089-387B9D7B5419}">
      <dgm:prSet/>
      <dgm:spPr/>
      <dgm:t>
        <a:bodyPr/>
        <a:lstStyle/>
        <a:p>
          <a:endParaRPr lang="en-US"/>
        </a:p>
      </dgm:t>
    </dgm:pt>
    <dgm:pt modelId="{BA524D8D-8DFF-45AB-B55E-A54A25FB54B9}">
      <dgm:prSet/>
      <dgm:spPr/>
      <dgm:t>
        <a:bodyPr/>
        <a:lstStyle/>
        <a:p>
          <a:r>
            <a:rPr lang="es-ES"/>
            <a:t>k. Calzado que se ponía sobre otros zapatos para abrigarse o para cubrirlos con un tejido más fino. </a:t>
          </a:r>
          <a:endParaRPr lang="en-US"/>
        </a:p>
      </dgm:t>
    </dgm:pt>
    <dgm:pt modelId="{267C96FA-3CC7-4B74-B4E9-BD0FFE50D382}" type="parTrans" cxnId="{0C4F29F2-44AC-44BF-A570-A4D343BF3674}">
      <dgm:prSet/>
      <dgm:spPr/>
      <dgm:t>
        <a:bodyPr/>
        <a:lstStyle/>
        <a:p>
          <a:endParaRPr lang="en-US"/>
        </a:p>
      </dgm:t>
    </dgm:pt>
    <dgm:pt modelId="{072CF0AB-1713-4E93-BAA8-8E62164B24C6}" type="sibTrans" cxnId="{0C4F29F2-44AC-44BF-A570-A4D343BF3674}">
      <dgm:prSet/>
      <dgm:spPr/>
      <dgm:t>
        <a:bodyPr/>
        <a:lstStyle/>
        <a:p>
          <a:endParaRPr lang="en-US"/>
        </a:p>
      </dgm:t>
    </dgm:pt>
    <dgm:pt modelId="{7E1F0AC1-745C-4396-B9F9-306827A46A54}">
      <dgm:prSet/>
      <dgm:spPr/>
      <dgm:t>
        <a:bodyPr/>
        <a:lstStyle/>
        <a:p>
          <a:r>
            <a:rPr lang="es-ES"/>
            <a:t>l.  Paño entrefino, de color crema claro o de lana sin teñir</a:t>
          </a:r>
          <a:endParaRPr lang="en-US"/>
        </a:p>
      </dgm:t>
    </dgm:pt>
    <dgm:pt modelId="{0487F883-A4E1-41D3-ADEE-5FB5E299566A}" type="parTrans" cxnId="{C6B15FC4-0528-4A76-AE14-47F630735A89}">
      <dgm:prSet/>
      <dgm:spPr/>
      <dgm:t>
        <a:bodyPr/>
        <a:lstStyle/>
        <a:p>
          <a:endParaRPr lang="en-US"/>
        </a:p>
      </dgm:t>
    </dgm:pt>
    <dgm:pt modelId="{08041C16-1E7E-4FDC-B942-AC1233085F54}" type="sibTrans" cxnId="{C6B15FC4-0528-4A76-AE14-47F630735A89}">
      <dgm:prSet/>
      <dgm:spPr/>
      <dgm:t>
        <a:bodyPr/>
        <a:lstStyle/>
        <a:p>
          <a:endParaRPr lang="en-US"/>
        </a:p>
      </dgm:t>
    </dgm:pt>
    <dgm:pt modelId="{18806BAE-E1AC-42C0-8BD3-4C09A83E8B5E}">
      <dgm:prSet/>
      <dgm:spPr/>
      <dgm:t>
        <a:bodyPr/>
        <a:lstStyle/>
        <a:p>
          <a:r>
            <a:rPr lang="es-ES"/>
            <a:t>m. Herramienta metálica de forma curvada que se usa para podar las ramas o plantas</a:t>
          </a:r>
          <a:endParaRPr lang="en-US"/>
        </a:p>
      </dgm:t>
    </dgm:pt>
    <dgm:pt modelId="{6957A756-FCF5-4537-9452-CE466247C921}" type="parTrans" cxnId="{0BD447CF-A0D7-4699-9EA4-5C5BA60EDF2E}">
      <dgm:prSet/>
      <dgm:spPr/>
      <dgm:t>
        <a:bodyPr/>
        <a:lstStyle/>
        <a:p>
          <a:endParaRPr lang="en-US"/>
        </a:p>
      </dgm:t>
    </dgm:pt>
    <dgm:pt modelId="{F6D75018-7B11-4BA4-A0B4-FE03896B401B}" type="sibTrans" cxnId="{0BD447CF-A0D7-4699-9EA4-5C5BA60EDF2E}">
      <dgm:prSet/>
      <dgm:spPr/>
      <dgm:t>
        <a:bodyPr/>
        <a:lstStyle/>
        <a:p>
          <a:endParaRPr lang="en-US"/>
        </a:p>
      </dgm:t>
    </dgm:pt>
    <dgm:pt modelId="{DECE3683-9D1A-4D0F-B15E-8A0CA7E13074}">
      <dgm:prSet/>
      <dgm:spPr/>
      <dgm:t>
        <a:bodyPr/>
        <a:lstStyle/>
        <a:p>
          <a:r>
            <a:rPr lang="es-ES"/>
            <a:t>n. Estar próximo a algo, normalmente a una edad</a:t>
          </a:r>
          <a:endParaRPr lang="en-US"/>
        </a:p>
      </dgm:t>
    </dgm:pt>
    <dgm:pt modelId="{53338C4B-40DE-41EB-A045-8D7B055C0342}" type="parTrans" cxnId="{400B388D-5880-461F-96B2-3F5566EEC3A4}">
      <dgm:prSet/>
      <dgm:spPr/>
      <dgm:t>
        <a:bodyPr/>
        <a:lstStyle/>
        <a:p>
          <a:endParaRPr lang="en-US"/>
        </a:p>
      </dgm:t>
    </dgm:pt>
    <dgm:pt modelId="{1A9EE6CD-9296-45BD-A496-F9C0F0B8006B}" type="sibTrans" cxnId="{400B388D-5880-461F-96B2-3F5566EEC3A4}">
      <dgm:prSet/>
      <dgm:spPr/>
      <dgm:t>
        <a:bodyPr/>
        <a:lstStyle/>
        <a:p>
          <a:endParaRPr lang="en-US"/>
        </a:p>
      </dgm:t>
    </dgm:pt>
    <dgm:pt modelId="{E033CB6D-A239-4A46-89FC-70960A5AF998}">
      <dgm:prSet/>
      <dgm:spPr/>
      <dgm:t>
        <a:bodyPr/>
        <a:lstStyle/>
        <a:p>
          <a:r>
            <a:rPr lang="es-ES"/>
            <a:t>0. Delgado, seco o de pocas carnes</a:t>
          </a:r>
          <a:endParaRPr lang="en-US"/>
        </a:p>
      </dgm:t>
    </dgm:pt>
    <dgm:pt modelId="{A77909F9-CA42-4E35-84B3-A78C3D4734E4}" type="parTrans" cxnId="{DB4EB9CB-6E80-40A8-9368-1EC3C35145ED}">
      <dgm:prSet/>
      <dgm:spPr/>
      <dgm:t>
        <a:bodyPr/>
        <a:lstStyle/>
        <a:p>
          <a:endParaRPr lang="en-US"/>
        </a:p>
      </dgm:t>
    </dgm:pt>
    <dgm:pt modelId="{72163C6F-81F3-4A22-A60B-681396269F76}" type="sibTrans" cxnId="{DB4EB9CB-6E80-40A8-9368-1EC3C35145ED}">
      <dgm:prSet/>
      <dgm:spPr/>
      <dgm:t>
        <a:bodyPr/>
        <a:lstStyle/>
        <a:p>
          <a:endParaRPr lang="en-US"/>
        </a:p>
      </dgm:t>
    </dgm:pt>
    <dgm:pt modelId="{828C69FE-57F6-F347-9AEB-03B2B3A40B80}" type="pres">
      <dgm:prSet presAssocID="{64AD9B7B-36B3-49DF-A715-C7EE7D5CFFB3}" presName="diagram" presStyleCnt="0">
        <dgm:presLayoutVars>
          <dgm:dir/>
          <dgm:resizeHandles val="exact"/>
        </dgm:presLayoutVars>
      </dgm:prSet>
      <dgm:spPr/>
    </dgm:pt>
    <dgm:pt modelId="{E714EFB7-965F-1946-BBBF-4F8127EA4515}" type="pres">
      <dgm:prSet presAssocID="{E66F4410-D434-4F97-8AFE-2029A18DF0E5}" presName="node" presStyleLbl="node1" presStyleIdx="0" presStyleCnt="15">
        <dgm:presLayoutVars>
          <dgm:bulletEnabled val="1"/>
        </dgm:presLayoutVars>
      </dgm:prSet>
      <dgm:spPr/>
    </dgm:pt>
    <dgm:pt modelId="{7A01D3BB-D92A-8F44-80F6-AA57FACB337E}" type="pres">
      <dgm:prSet presAssocID="{108728C7-F443-45B3-B161-37AC80BC4FF0}" presName="sibTrans" presStyleCnt="0"/>
      <dgm:spPr/>
    </dgm:pt>
    <dgm:pt modelId="{9A50FD8B-D240-7346-B4C6-89B1B34EDA37}" type="pres">
      <dgm:prSet presAssocID="{3B0F621C-3F51-40C8-B98F-DA21FC780FEE}" presName="node" presStyleLbl="node1" presStyleIdx="1" presStyleCnt="15">
        <dgm:presLayoutVars>
          <dgm:bulletEnabled val="1"/>
        </dgm:presLayoutVars>
      </dgm:prSet>
      <dgm:spPr/>
    </dgm:pt>
    <dgm:pt modelId="{1152C0C0-22E5-D249-9324-A3764B2FE9D0}" type="pres">
      <dgm:prSet presAssocID="{29C21B78-B013-4F4B-B492-7008D7DA9694}" presName="sibTrans" presStyleCnt="0"/>
      <dgm:spPr/>
    </dgm:pt>
    <dgm:pt modelId="{719DD776-89D3-D346-9682-258A7D3C91CB}" type="pres">
      <dgm:prSet presAssocID="{AF9A3CE6-99B9-4363-9FCD-849C1061FB7F}" presName="node" presStyleLbl="node1" presStyleIdx="2" presStyleCnt="15">
        <dgm:presLayoutVars>
          <dgm:bulletEnabled val="1"/>
        </dgm:presLayoutVars>
      </dgm:prSet>
      <dgm:spPr/>
    </dgm:pt>
    <dgm:pt modelId="{492FD01F-6778-8046-BA36-4B173A30746F}" type="pres">
      <dgm:prSet presAssocID="{01E21E44-2CEA-44CB-8127-2C3040786760}" presName="sibTrans" presStyleCnt="0"/>
      <dgm:spPr/>
    </dgm:pt>
    <dgm:pt modelId="{183240B6-ED96-E847-AF5B-BACF7DCE4F83}" type="pres">
      <dgm:prSet presAssocID="{2ED71FD6-0999-4796-8609-B8521A7CAFB0}" presName="node" presStyleLbl="node1" presStyleIdx="3" presStyleCnt="15">
        <dgm:presLayoutVars>
          <dgm:bulletEnabled val="1"/>
        </dgm:presLayoutVars>
      </dgm:prSet>
      <dgm:spPr/>
    </dgm:pt>
    <dgm:pt modelId="{1B29348A-413B-0246-B93C-6DF8BE1DD447}" type="pres">
      <dgm:prSet presAssocID="{4FF33EE6-365A-4E34-858E-4D4FE0E9998C}" presName="sibTrans" presStyleCnt="0"/>
      <dgm:spPr/>
    </dgm:pt>
    <dgm:pt modelId="{1E4C62C0-F63E-D249-A6A3-4B4EAEEA64DF}" type="pres">
      <dgm:prSet presAssocID="{1026FC29-9698-4322-BF6A-3A55A9A4C845}" presName="node" presStyleLbl="node1" presStyleIdx="4" presStyleCnt="15">
        <dgm:presLayoutVars>
          <dgm:bulletEnabled val="1"/>
        </dgm:presLayoutVars>
      </dgm:prSet>
      <dgm:spPr/>
    </dgm:pt>
    <dgm:pt modelId="{37DEAD1E-A14A-E14E-B19F-6CCFB9E43932}" type="pres">
      <dgm:prSet presAssocID="{40C3D881-F883-4E85-82F7-4B7D3F473B87}" presName="sibTrans" presStyleCnt="0"/>
      <dgm:spPr/>
    </dgm:pt>
    <dgm:pt modelId="{93C0DDFB-88B5-884D-AADE-6273AB551784}" type="pres">
      <dgm:prSet presAssocID="{0B51CA92-2344-42D1-8799-C4F1DB5E473F}" presName="node" presStyleLbl="node1" presStyleIdx="5" presStyleCnt="15">
        <dgm:presLayoutVars>
          <dgm:bulletEnabled val="1"/>
        </dgm:presLayoutVars>
      </dgm:prSet>
      <dgm:spPr/>
    </dgm:pt>
    <dgm:pt modelId="{46366EDD-C838-5840-A922-E8A52799A33A}" type="pres">
      <dgm:prSet presAssocID="{94A4C7F2-706C-44CB-8924-CD70D78326CB}" presName="sibTrans" presStyleCnt="0"/>
      <dgm:spPr/>
    </dgm:pt>
    <dgm:pt modelId="{46D1F825-91BD-F946-8208-C272DC71E477}" type="pres">
      <dgm:prSet presAssocID="{2C469C78-1C90-4DF8-9FFB-C7D39F7689CA}" presName="node" presStyleLbl="node1" presStyleIdx="6" presStyleCnt="15">
        <dgm:presLayoutVars>
          <dgm:bulletEnabled val="1"/>
        </dgm:presLayoutVars>
      </dgm:prSet>
      <dgm:spPr/>
    </dgm:pt>
    <dgm:pt modelId="{08793F20-C7E4-8141-9BCF-CF3C6AC12716}" type="pres">
      <dgm:prSet presAssocID="{2CDF1DE3-C32E-402C-ABD9-F5D67DD8BD83}" presName="sibTrans" presStyleCnt="0"/>
      <dgm:spPr/>
    </dgm:pt>
    <dgm:pt modelId="{FDD193DF-B74C-B840-84EB-BA157096AE10}" type="pres">
      <dgm:prSet presAssocID="{CD47210C-8B1A-43AD-9AFE-0208081D869B}" presName="node" presStyleLbl="node1" presStyleIdx="7" presStyleCnt="15">
        <dgm:presLayoutVars>
          <dgm:bulletEnabled val="1"/>
        </dgm:presLayoutVars>
      </dgm:prSet>
      <dgm:spPr/>
    </dgm:pt>
    <dgm:pt modelId="{A9DDFE12-AF32-AB4A-81E1-BAF89C196686}" type="pres">
      <dgm:prSet presAssocID="{79DD9839-8F1D-4A97-B311-6BB58E8F51E2}" presName="sibTrans" presStyleCnt="0"/>
      <dgm:spPr/>
    </dgm:pt>
    <dgm:pt modelId="{901A491D-E308-904A-80BC-A8F5B03E8B32}" type="pres">
      <dgm:prSet presAssocID="{FCE0506D-84E3-4803-9F62-648D16791021}" presName="node" presStyleLbl="node1" presStyleIdx="8" presStyleCnt="15">
        <dgm:presLayoutVars>
          <dgm:bulletEnabled val="1"/>
        </dgm:presLayoutVars>
      </dgm:prSet>
      <dgm:spPr/>
    </dgm:pt>
    <dgm:pt modelId="{252E75FA-3FA0-D945-920C-6D969CFA8C5E}" type="pres">
      <dgm:prSet presAssocID="{AD5A0235-61E6-429B-B901-A4BEF400B387}" presName="sibTrans" presStyleCnt="0"/>
      <dgm:spPr/>
    </dgm:pt>
    <dgm:pt modelId="{080142D1-4A77-2943-9AD8-DD31910D7578}" type="pres">
      <dgm:prSet presAssocID="{4106AE57-BAB9-46A8-8DF1-332D6A1B8DBE}" presName="node" presStyleLbl="node1" presStyleIdx="9" presStyleCnt="15">
        <dgm:presLayoutVars>
          <dgm:bulletEnabled val="1"/>
        </dgm:presLayoutVars>
      </dgm:prSet>
      <dgm:spPr/>
    </dgm:pt>
    <dgm:pt modelId="{0433F645-C0F3-5349-9579-AB973E2E2C97}" type="pres">
      <dgm:prSet presAssocID="{5F882C53-AB4C-4B5C-B865-6405EA167298}" presName="sibTrans" presStyleCnt="0"/>
      <dgm:spPr/>
    </dgm:pt>
    <dgm:pt modelId="{AE12B9BA-2C43-484A-8E06-D9375A0D66EC}" type="pres">
      <dgm:prSet presAssocID="{BA524D8D-8DFF-45AB-B55E-A54A25FB54B9}" presName="node" presStyleLbl="node1" presStyleIdx="10" presStyleCnt="15">
        <dgm:presLayoutVars>
          <dgm:bulletEnabled val="1"/>
        </dgm:presLayoutVars>
      </dgm:prSet>
      <dgm:spPr/>
    </dgm:pt>
    <dgm:pt modelId="{800B300C-787B-6947-9F52-A56C7F0DAF59}" type="pres">
      <dgm:prSet presAssocID="{072CF0AB-1713-4E93-BAA8-8E62164B24C6}" presName="sibTrans" presStyleCnt="0"/>
      <dgm:spPr/>
    </dgm:pt>
    <dgm:pt modelId="{71D4FDCF-356B-DB43-983B-04E1EF6112A8}" type="pres">
      <dgm:prSet presAssocID="{7E1F0AC1-745C-4396-B9F9-306827A46A54}" presName="node" presStyleLbl="node1" presStyleIdx="11" presStyleCnt="15">
        <dgm:presLayoutVars>
          <dgm:bulletEnabled val="1"/>
        </dgm:presLayoutVars>
      </dgm:prSet>
      <dgm:spPr/>
    </dgm:pt>
    <dgm:pt modelId="{7A0BFA07-9E05-B447-9F62-BE93D031CAAA}" type="pres">
      <dgm:prSet presAssocID="{08041C16-1E7E-4FDC-B942-AC1233085F54}" presName="sibTrans" presStyleCnt="0"/>
      <dgm:spPr/>
    </dgm:pt>
    <dgm:pt modelId="{3C383702-8F28-3642-94E6-F7CBD648EE83}" type="pres">
      <dgm:prSet presAssocID="{18806BAE-E1AC-42C0-8BD3-4C09A83E8B5E}" presName="node" presStyleLbl="node1" presStyleIdx="12" presStyleCnt="15">
        <dgm:presLayoutVars>
          <dgm:bulletEnabled val="1"/>
        </dgm:presLayoutVars>
      </dgm:prSet>
      <dgm:spPr/>
    </dgm:pt>
    <dgm:pt modelId="{E4B6F039-051C-8845-A60A-BBF4A49D564C}" type="pres">
      <dgm:prSet presAssocID="{F6D75018-7B11-4BA4-A0B4-FE03896B401B}" presName="sibTrans" presStyleCnt="0"/>
      <dgm:spPr/>
    </dgm:pt>
    <dgm:pt modelId="{B444977D-30DB-634E-A8E9-2BC29B3B9AA4}" type="pres">
      <dgm:prSet presAssocID="{DECE3683-9D1A-4D0F-B15E-8A0CA7E13074}" presName="node" presStyleLbl="node1" presStyleIdx="13" presStyleCnt="15">
        <dgm:presLayoutVars>
          <dgm:bulletEnabled val="1"/>
        </dgm:presLayoutVars>
      </dgm:prSet>
      <dgm:spPr/>
    </dgm:pt>
    <dgm:pt modelId="{97E69930-385F-7547-B360-04E2683F02ED}" type="pres">
      <dgm:prSet presAssocID="{1A9EE6CD-9296-45BD-A496-F9C0F0B8006B}" presName="sibTrans" presStyleCnt="0"/>
      <dgm:spPr/>
    </dgm:pt>
    <dgm:pt modelId="{07D58893-E27F-504B-B34F-623105EFC722}" type="pres">
      <dgm:prSet presAssocID="{E033CB6D-A239-4A46-89FC-70960A5AF998}" presName="node" presStyleLbl="node1" presStyleIdx="14" presStyleCnt="15">
        <dgm:presLayoutVars>
          <dgm:bulletEnabled val="1"/>
        </dgm:presLayoutVars>
      </dgm:prSet>
      <dgm:spPr/>
    </dgm:pt>
  </dgm:ptLst>
  <dgm:cxnLst>
    <dgm:cxn modelId="{D59A720C-6F1F-1A41-B31C-F1DA8BE6BB78}" type="presOf" srcId="{7E1F0AC1-745C-4396-B9F9-306827A46A54}" destId="{71D4FDCF-356B-DB43-983B-04E1EF6112A8}" srcOrd="0" destOrd="0" presId="urn:microsoft.com/office/officeart/2005/8/layout/default"/>
    <dgm:cxn modelId="{0E98AB18-3EED-F240-948B-1E4F1806224B}" type="presOf" srcId="{E033CB6D-A239-4A46-89FC-70960A5AF998}" destId="{07D58893-E27F-504B-B34F-623105EFC722}" srcOrd="0" destOrd="0" presId="urn:microsoft.com/office/officeart/2005/8/layout/default"/>
    <dgm:cxn modelId="{34CAC71D-BEF7-4DF3-B089-387B9D7B5419}" srcId="{64AD9B7B-36B3-49DF-A715-C7EE7D5CFFB3}" destId="{4106AE57-BAB9-46A8-8DF1-332D6A1B8DBE}" srcOrd="9" destOrd="0" parTransId="{A2BF18B9-8C05-426F-B17C-52595C57D2D3}" sibTransId="{5F882C53-AB4C-4B5C-B865-6405EA167298}"/>
    <dgm:cxn modelId="{98ADB41E-7A8F-4A34-BB08-1E95BC415CA3}" srcId="{64AD9B7B-36B3-49DF-A715-C7EE7D5CFFB3}" destId="{E66F4410-D434-4F97-8AFE-2029A18DF0E5}" srcOrd="0" destOrd="0" parTransId="{73C5AB69-DCA9-45B9-801A-F7E761502C8D}" sibTransId="{108728C7-F443-45B3-B161-37AC80BC4FF0}"/>
    <dgm:cxn modelId="{54CE3A25-30D3-47D9-B19A-ABA4AB675020}" srcId="{64AD9B7B-36B3-49DF-A715-C7EE7D5CFFB3}" destId="{FCE0506D-84E3-4803-9F62-648D16791021}" srcOrd="8" destOrd="0" parTransId="{DB4CD609-E552-4997-8D5D-D240CDBEAA30}" sibTransId="{AD5A0235-61E6-429B-B901-A4BEF400B387}"/>
    <dgm:cxn modelId="{CD16242A-2740-4AA6-BAE4-DC6E748F08F7}" srcId="{64AD9B7B-36B3-49DF-A715-C7EE7D5CFFB3}" destId="{2ED71FD6-0999-4796-8609-B8521A7CAFB0}" srcOrd="3" destOrd="0" parTransId="{61AB022C-1D34-4590-BC27-44156F036BD2}" sibTransId="{4FF33EE6-365A-4E34-858E-4D4FE0E9998C}"/>
    <dgm:cxn modelId="{C5036C34-5E7D-4DA8-8257-19604356C003}" srcId="{64AD9B7B-36B3-49DF-A715-C7EE7D5CFFB3}" destId="{3B0F621C-3F51-40C8-B98F-DA21FC780FEE}" srcOrd="1" destOrd="0" parTransId="{66B8237A-C016-42C3-9CA5-971963057497}" sibTransId="{29C21B78-B013-4F4B-B492-7008D7DA9694}"/>
    <dgm:cxn modelId="{7954D73D-AAD0-FD4F-ADD5-10FDC6463926}" type="presOf" srcId="{0B51CA92-2344-42D1-8799-C4F1DB5E473F}" destId="{93C0DDFB-88B5-884D-AADE-6273AB551784}" srcOrd="0" destOrd="0" presId="urn:microsoft.com/office/officeart/2005/8/layout/default"/>
    <dgm:cxn modelId="{E0C5F859-CB4C-3249-B03C-F310BECE2B66}" type="presOf" srcId="{1026FC29-9698-4322-BF6A-3A55A9A4C845}" destId="{1E4C62C0-F63E-D249-A6A3-4B4EAEEA64DF}" srcOrd="0" destOrd="0" presId="urn:microsoft.com/office/officeart/2005/8/layout/default"/>
    <dgm:cxn modelId="{62F22D5E-E28B-244F-9078-DF7E52E2D165}" type="presOf" srcId="{3B0F621C-3F51-40C8-B98F-DA21FC780FEE}" destId="{9A50FD8B-D240-7346-B4C6-89B1B34EDA37}" srcOrd="0" destOrd="0" presId="urn:microsoft.com/office/officeart/2005/8/layout/default"/>
    <dgm:cxn modelId="{3A11F961-9F6A-4859-93C0-EAF2A3D8837D}" srcId="{64AD9B7B-36B3-49DF-A715-C7EE7D5CFFB3}" destId="{CD47210C-8B1A-43AD-9AFE-0208081D869B}" srcOrd="7" destOrd="0" parTransId="{7D467840-EE46-4D9A-8ED4-E65F8330A5B8}" sibTransId="{79DD9839-8F1D-4A97-B311-6BB58E8F51E2}"/>
    <dgm:cxn modelId="{FEDF0E66-5A95-1442-8B1A-CCB5B1E1ED33}" type="presOf" srcId="{BA524D8D-8DFF-45AB-B55E-A54A25FB54B9}" destId="{AE12B9BA-2C43-484A-8E06-D9375A0D66EC}" srcOrd="0" destOrd="0" presId="urn:microsoft.com/office/officeart/2005/8/layout/default"/>
    <dgm:cxn modelId="{A099BB7B-B289-9B42-BB32-2CD71284817B}" type="presOf" srcId="{DECE3683-9D1A-4D0F-B15E-8A0CA7E13074}" destId="{B444977D-30DB-634E-A8E9-2BC29B3B9AA4}" srcOrd="0" destOrd="0" presId="urn:microsoft.com/office/officeart/2005/8/layout/default"/>
    <dgm:cxn modelId="{6078B481-552C-B746-9996-470DFDEDDF44}" type="presOf" srcId="{18806BAE-E1AC-42C0-8BD3-4C09A83E8B5E}" destId="{3C383702-8F28-3642-94E6-F7CBD648EE83}" srcOrd="0" destOrd="0" presId="urn:microsoft.com/office/officeart/2005/8/layout/default"/>
    <dgm:cxn modelId="{7EA9F88C-C686-D446-A637-EB98A0C4C748}" type="presOf" srcId="{AF9A3CE6-99B9-4363-9FCD-849C1061FB7F}" destId="{719DD776-89D3-D346-9682-258A7D3C91CB}" srcOrd="0" destOrd="0" presId="urn:microsoft.com/office/officeart/2005/8/layout/default"/>
    <dgm:cxn modelId="{400B388D-5880-461F-96B2-3F5566EEC3A4}" srcId="{64AD9B7B-36B3-49DF-A715-C7EE7D5CFFB3}" destId="{DECE3683-9D1A-4D0F-B15E-8A0CA7E13074}" srcOrd="13" destOrd="0" parTransId="{53338C4B-40DE-41EB-A045-8D7B055C0342}" sibTransId="{1A9EE6CD-9296-45BD-A496-F9C0F0B8006B}"/>
    <dgm:cxn modelId="{E830F393-4B10-C24C-A261-497F99D24528}" type="presOf" srcId="{64AD9B7B-36B3-49DF-A715-C7EE7D5CFFB3}" destId="{828C69FE-57F6-F347-9AEB-03B2B3A40B80}" srcOrd="0" destOrd="0" presId="urn:microsoft.com/office/officeart/2005/8/layout/default"/>
    <dgm:cxn modelId="{53DC889A-0B88-F64A-A7EA-021D6D2291FF}" type="presOf" srcId="{FCE0506D-84E3-4803-9F62-648D16791021}" destId="{901A491D-E308-904A-80BC-A8F5B03E8B32}" srcOrd="0" destOrd="0" presId="urn:microsoft.com/office/officeart/2005/8/layout/default"/>
    <dgm:cxn modelId="{8CADCBA0-9720-438C-8FAD-36D542B8A940}" srcId="{64AD9B7B-36B3-49DF-A715-C7EE7D5CFFB3}" destId="{2C469C78-1C90-4DF8-9FFB-C7D39F7689CA}" srcOrd="6" destOrd="0" parTransId="{2DA72E03-9EBC-4C66-81C8-7CD20201AF79}" sibTransId="{2CDF1DE3-C32E-402C-ABD9-F5D67DD8BD83}"/>
    <dgm:cxn modelId="{4B6629A5-3AB2-A646-B7DF-C1AAE9A3BEC9}" type="presOf" srcId="{4106AE57-BAB9-46A8-8DF1-332D6A1B8DBE}" destId="{080142D1-4A77-2943-9AD8-DD31910D7578}" srcOrd="0" destOrd="0" presId="urn:microsoft.com/office/officeart/2005/8/layout/default"/>
    <dgm:cxn modelId="{9459F0A5-F376-4D4B-8A83-DBC3F4C677C1}" srcId="{64AD9B7B-36B3-49DF-A715-C7EE7D5CFFB3}" destId="{AF9A3CE6-99B9-4363-9FCD-849C1061FB7F}" srcOrd="2" destOrd="0" parTransId="{E53424E2-252F-4952-9D52-02530A6E2CF8}" sibTransId="{01E21E44-2CEA-44CB-8127-2C3040786760}"/>
    <dgm:cxn modelId="{96C32FA9-BAF4-4574-A871-3360E290F6D4}" srcId="{64AD9B7B-36B3-49DF-A715-C7EE7D5CFFB3}" destId="{0B51CA92-2344-42D1-8799-C4F1DB5E473F}" srcOrd="5" destOrd="0" parTransId="{ED166ABB-603F-419A-A7F0-E1422E3CEADB}" sibTransId="{94A4C7F2-706C-44CB-8924-CD70D78326CB}"/>
    <dgm:cxn modelId="{2412EFB3-C553-A54E-9396-E06A0270AECE}" type="presOf" srcId="{2C469C78-1C90-4DF8-9FFB-C7D39F7689CA}" destId="{46D1F825-91BD-F946-8208-C272DC71E477}" srcOrd="0" destOrd="0" presId="urn:microsoft.com/office/officeart/2005/8/layout/default"/>
    <dgm:cxn modelId="{3733CDB4-2E74-0147-AFC2-90EAB93077DC}" type="presOf" srcId="{2ED71FD6-0999-4796-8609-B8521A7CAFB0}" destId="{183240B6-ED96-E847-AF5B-BACF7DCE4F83}" srcOrd="0" destOrd="0" presId="urn:microsoft.com/office/officeart/2005/8/layout/default"/>
    <dgm:cxn modelId="{AB5CCABA-2E85-C340-B82F-ADE03531C064}" type="presOf" srcId="{E66F4410-D434-4F97-8AFE-2029A18DF0E5}" destId="{E714EFB7-965F-1946-BBBF-4F8127EA4515}" srcOrd="0" destOrd="0" presId="urn:microsoft.com/office/officeart/2005/8/layout/default"/>
    <dgm:cxn modelId="{C6B15FC4-0528-4A76-AE14-47F630735A89}" srcId="{64AD9B7B-36B3-49DF-A715-C7EE7D5CFFB3}" destId="{7E1F0AC1-745C-4396-B9F9-306827A46A54}" srcOrd="11" destOrd="0" parTransId="{0487F883-A4E1-41D3-ADEE-5FB5E299566A}" sibTransId="{08041C16-1E7E-4FDC-B942-AC1233085F54}"/>
    <dgm:cxn modelId="{DB4EB9CB-6E80-40A8-9368-1EC3C35145ED}" srcId="{64AD9B7B-36B3-49DF-A715-C7EE7D5CFFB3}" destId="{E033CB6D-A239-4A46-89FC-70960A5AF998}" srcOrd="14" destOrd="0" parTransId="{A77909F9-CA42-4E35-84B3-A78C3D4734E4}" sibTransId="{72163C6F-81F3-4A22-A60B-681396269F76}"/>
    <dgm:cxn modelId="{0BD447CF-A0D7-4699-9EA4-5C5BA60EDF2E}" srcId="{64AD9B7B-36B3-49DF-A715-C7EE7D5CFFB3}" destId="{18806BAE-E1AC-42C0-8BD3-4C09A83E8B5E}" srcOrd="12" destOrd="0" parTransId="{6957A756-FCF5-4537-9452-CE466247C921}" sibTransId="{F6D75018-7B11-4BA4-A0B4-FE03896B401B}"/>
    <dgm:cxn modelId="{CE35EEE0-308C-0545-95F7-00B517DF9154}" type="presOf" srcId="{CD47210C-8B1A-43AD-9AFE-0208081D869B}" destId="{FDD193DF-B74C-B840-84EB-BA157096AE10}" srcOrd="0" destOrd="0" presId="urn:microsoft.com/office/officeart/2005/8/layout/default"/>
    <dgm:cxn modelId="{20D2BAEB-E5FC-4E52-AE60-2CB95803798F}" srcId="{64AD9B7B-36B3-49DF-A715-C7EE7D5CFFB3}" destId="{1026FC29-9698-4322-BF6A-3A55A9A4C845}" srcOrd="4" destOrd="0" parTransId="{6EEED0C0-5EA8-4B20-9903-3D9903C5DEAA}" sibTransId="{40C3D881-F883-4E85-82F7-4B7D3F473B87}"/>
    <dgm:cxn modelId="{0C4F29F2-44AC-44BF-A570-A4D343BF3674}" srcId="{64AD9B7B-36B3-49DF-A715-C7EE7D5CFFB3}" destId="{BA524D8D-8DFF-45AB-B55E-A54A25FB54B9}" srcOrd="10" destOrd="0" parTransId="{267C96FA-3CC7-4B74-B4E9-BD0FFE50D382}" sibTransId="{072CF0AB-1713-4E93-BAA8-8E62164B24C6}"/>
    <dgm:cxn modelId="{005FCEB5-8009-F64E-B24F-98EC6033896B}" type="presParOf" srcId="{828C69FE-57F6-F347-9AEB-03B2B3A40B80}" destId="{E714EFB7-965F-1946-BBBF-4F8127EA4515}" srcOrd="0" destOrd="0" presId="urn:microsoft.com/office/officeart/2005/8/layout/default"/>
    <dgm:cxn modelId="{35B51E10-487A-894A-A404-193AB394439D}" type="presParOf" srcId="{828C69FE-57F6-F347-9AEB-03B2B3A40B80}" destId="{7A01D3BB-D92A-8F44-80F6-AA57FACB337E}" srcOrd="1" destOrd="0" presId="urn:microsoft.com/office/officeart/2005/8/layout/default"/>
    <dgm:cxn modelId="{1112366D-F61B-834A-B355-463EA4F7DBFC}" type="presParOf" srcId="{828C69FE-57F6-F347-9AEB-03B2B3A40B80}" destId="{9A50FD8B-D240-7346-B4C6-89B1B34EDA37}" srcOrd="2" destOrd="0" presId="urn:microsoft.com/office/officeart/2005/8/layout/default"/>
    <dgm:cxn modelId="{3CC63DF7-8676-B649-93DE-571F0C4A27FA}" type="presParOf" srcId="{828C69FE-57F6-F347-9AEB-03B2B3A40B80}" destId="{1152C0C0-22E5-D249-9324-A3764B2FE9D0}" srcOrd="3" destOrd="0" presId="urn:microsoft.com/office/officeart/2005/8/layout/default"/>
    <dgm:cxn modelId="{018D22D8-5905-744B-9746-5FDC4C50D5CF}" type="presParOf" srcId="{828C69FE-57F6-F347-9AEB-03B2B3A40B80}" destId="{719DD776-89D3-D346-9682-258A7D3C91CB}" srcOrd="4" destOrd="0" presId="urn:microsoft.com/office/officeart/2005/8/layout/default"/>
    <dgm:cxn modelId="{894DCC94-051F-974C-87BD-238EFF1E19FA}" type="presParOf" srcId="{828C69FE-57F6-F347-9AEB-03B2B3A40B80}" destId="{492FD01F-6778-8046-BA36-4B173A30746F}" srcOrd="5" destOrd="0" presId="urn:microsoft.com/office/officeart/2005/8/layout/default"/>
    <dgm:cxn modelId="{BD3FEE32-1DBE-144C-B7A3-85365FB34E76}" type="presParOf" srcId="{828C69FE-57F6-F347-9AEB-03B2B3A40B80}" destId="{183240B6-ED96-E847-AF5B-BACF7DCE4F83}" srcOrd="6" destOrd="0" presId="urn:microsoft.com/office/officeart/2005/8/layout/default"/>
    <dgm:cxn modelId="{0F684B07-21A5-AF45-A466-FFA13C76BFB6}" type="presParOf" srcId="{828C69FE-57F6-F347-9AEB-03B2B3A40B80}" destId="{1B29348A-413B-0246-B93C-6DF8BE1DD447}" srcOrd="7" destOrd="0" presId="urn:microsoft.com/office/officeart/2005/8/layout/default"/>
    <dgm:cxn modelId="{EFCFC0FD-B471-6A4C-B90A-EC017656CD04}" type="presParOf" srcId="{828C69FE-57F6-F347-9AEB-03B2B3A40B80}" destId="{1E4C62C0-F63E-D249-A6A3-4B4EAEEA64DF}" srcOrd="8" destOrd="0" presId="urn:microsoft.com/office/officeart/2005/8/layout/default"/>
    <dgm:cxn modelId="{9E811B9C-8F9D-304A-ABE8-18AD9A8A2632}" type="presParOf" srcId="{828C69FE-57F6-F347-9AEB-03B2B3A40B80}" destId="{37DEAD1E-A14A-E14E-B19F-6CCFB9E43932}" srcOrd="9" destOrd="0" presId="urn:microsoft.com/office/officeart/2005/8/layout/default"/>
    <dgm:cxn modelId="{D6466889-52BF-2447-9BCC-AD6DEB4F5AE0}" type="presParOf" srcId="{828C69FE-57F6-F347-9AEB-03B2B3A40B80}" destId="{93C0DDFB-88B5-884D-AADE-6273AB551784}" srcOrd="10" destOrd="0" presId="urn:microsoft.com/office/officeart/2005/8/layout/default"/>
    <dgm:cxn modelId="{EE60CE2D-837F-784F-AD63-28C11E32CE1A}" type="presParOf" srcId="{828C69FE-57F6-F347-9AEB-03B2B3A40B80}" destId="{46366EDD-C838-5840-A922-E8A52799A33A}" srcOrd="11" destOrd="0" presId="urn:microsoft.com/office/officeart/2005/8/layout/default"/>
    <dgm:cxn modelId="{3DD79D24-F3AB-594F-9DF4-3FBEB63E8925}" type="presParOf" srcId="{828C69FE-57F6-F347-9AEB-03B2B3A40B80}" destId="{46D1F825-91BD-F946-8208-C272DC71E477}" srcOrd="12" destOrd="0" presId="urn:microsoft.com/office/officeart/2005/8/layout/default"/>
    <dgm:cxn modelId="{990BD751-5316-964E-A7A0-8EA0562D8477}" type="presParOf" srcId="{828C69FE-57F6-F347-9AEB-03B2B3A40B80}" destId="{08793F20-C7E4-8141-9BCF-CF3C6AC12716}" srcOrd="13" destOrd="0" presId="urn:microsoft.com/office/officeart/2005/8/layout/default"/>
    <dgm:cxn modelId="{B8F84AF9-F917-CC40-9EE7-31CD11AD5A42}" type="presParOf" srcId="{828C69FE-57F6-F347-9AEB-03B2B3A40B80}" destId="{FDD193DF-B74C-B840-84EB-BA157096AE10}" srcOrd="14" destOrd="0" presId="urn:microsoft.com/office/officeart/2005/8/layout/default"/>
    <dgm:cxn modelId="{505ED78D-2641-E24E-844B-06086F35A3B0}" type="presParOf" srcId="{828C69FE-57F6-F347-9AEB-03B2B3A40B80}" destId="{A9DDFE12-AF32-AB4A-81E1-BAF89C196686}" srcOrd="15" destOrd="0" presId="urn:microsoft.com/office/officeart/2005/8/layout/default"/>
    <dgm:cxn modelId="{C661480F-F87D-F54E-B8E1-F71EBCBBFF7C}" type="presParOf" srcId="{828C69FE-57F6-F347-9AEB-03B2B3A40B80}" destId="{901A491D-E308-904A-80BC-A8F5B03E8B32}" srcOrd="16" destOrd="0" presId="urn:microsoft.com/office/officeart/2005/8/layout/default"/>
    <dgm:cxn modelId="{FB282DE2-D101-3041-95D2-96AD2E0F5146}" type="presParOf" srcId="{828C69FE-57F6-F347-9AEB-03B2B3A40B80}" destId="{252E75FA-3FA0-D945-920C-6D969CFA8C5E}" srcOrd="17" destOrd="0" presId="urn:microsoft.com/office/officeart/2005/8/layout/default"/>
    <dgm:cxn modelId="{BA78DD55-F6DD-8A44-B618-5A000449B35A}" type="presParOf" srcId="{828C69FE-57F6-F347-9AEB-03B2B3A40B80}" destId="{080142D1-4A77-2943-9AD8-DD31910D7578}" srcOrd="18" destOrd="0" presId="urn:microsoft.com/office/officeart/2005/8/layout/default"/>
    <dgm:cxn modelId="{43C8E6D2-9C4B-3C4C-B544-793505DA763E}" type="presParOf" srcId="{828C69FE-57F6-F347-9AEB-03B2B3A40B80}" destId="{0433F645-C0F3-5349-9579-AB973E2E2C97}" srcOrd="19" destOrd="0" presId="urn:microsoft.com/office/officeart/2005/8/layout/default"/>
    <dgm:cxn modelId="{D11CE2FB-4A28-CF4C-A758-A875CA896295}" type="presParOf" srcId="{828C69FE-57F6-F347-9AEB-03B2B3A40B80}" destId="{AE12B9BA-2C43-484A-8E06-D9375A0D66EC}" srcOrd="20" destOrd="0" presId="urn:microsoft.com/office/officeart/2005/8/layout/default"/>
    <dgm:cxn modelId="{D47F2E75-4333-AF4C-B4FC-7ED0D2BAB4F2}" type="presParOf" srcId="{828C69FE-57F6-F347-9AEB-03B2B3A40B80}" destId="{800B300C-787B-6947-9F52-A56C7F0DAF59}" srcOrd="21" destOrd="0" presId="urn:microsoft.com/office/officeart/2005/8/layout/default"/>
    <dgm:cxn modelId="{5FB0D404-E125-0341-BC5C-994BF00A834D}" type="presParOf" srcId="{828C69FE-57F6-F347-9AEB-03B2B3A40B80}" destId="{71D4FDCF-356B-DB43-983B-04E1EF6112A8}" srcOrd="22" destOrd="0" presId="urn:microsoft.com/office/officeart/2005/8/layout/default"/>
    <dgm:cxn modelId="{90B275B5-197B-0F40-BC82-BDA30D36DB76}" type="presParOf" srcId="{828C69FE-57F6-F347-9AEB-03B2B3A40B80}" destId="{7A0BFA07-9E05-B447-9F62-BE93D031CAAA}" srcOrd="23" destOrd="0" presId="urn:microsoft.com/office/officeart/2005/8/layout/default"/>
    <dgm:cxn modelId="{111ACF1A-7826-6845-8CA2-6755A1C94E63}" type="presParOf" srcId="{828C69FE-57F6-F347-9AEB-03B2B3A40B80}" destId="{3C383702-8F28-3642-94E6-F7CBD648EE83}" srcOrd="24" destOrd="0" presId="urn:microsoft.com/office/officeart/2005/8/layout/default"/>
    <dgm:cxn modelId="{356F5D70-695C-9045-BC01-A5DB8E784B0B}" type="presParOf" srcId="{828C69FE-57F6-F347-9AEB-03B2B3A40B80}" destId="{E4B6F039-051C-8845-A60A-BBF4A49D564C}" srcOrd="25" destOrd="0" presId="urn:microsoft.com/office/officeart/2005/8/layout/default"/>
    <dgm:cxn modelId="{404B8AD5-8F5F-1544-A59A-C942AA178DF2}" type="presParOf" srcId="{828C69FE-57F6-F347-9AEB-03B2B3A40B80}" destId="{B444977D-30DB-634E-A8E9-2BC29B3B9AA4}" srcOrd="26" destOrd="0" presId="urn:microsoft.com/office/officeart/2005/8/layout/default"/>
    <dgm:cxn modelId="{66520BF1-6CB5-0A4D-96D7-D03246988DAF}" type="presParOf" srcId="{828C69FE-57F6-F347-9AEB-03B2B3A40B80}" destId="{97E69930-385F-7547-B360-04E2683F02ED}" srcOrd="27" destOrd="0" presId="urn:microsoft.com/office/officeart/2005/8/layout/default"/>
    <dgm:cxn modelId="{7FB088A0-F90D-6D47-B21A-2363FB0B8E52}" type="presParOf" srcId="{828C69FE-57F6-F347-9AEB-03B2B3A40B80}" destId="{07D58893-E27F-504B-B34F-623105EFC722}" srcOrd="2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3A6952-0588-4143-9A83-6B2C3C9B2E9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C06093FC-08D1-4D3C-906A-C76D019E53F7}">
      <dgm:prSet/>
      <dgm:spPr/>
      <dgm:t>
        <a:bodyPr/>
        <a:lstStyle/>
        <a:p>
          <a:pPr algn="l"/>
          <a:r>
            <a:rPr lang="es-ES"/>
            <a:t>A. En un lugar de la Mancha, de cuyo nombre no quiero acordarme, no ha mucho tiempo que </a:t>
          </a:r>
          <a:r>
            <a:rPr lang="es-ES" err="1"/>
            <a:t>vivía</a:t>
          </a:r>
          <a:r>
            <a:rPr lang="es-ES"/>
            <a:t> un hidalgo de los de </a:t>
          </a:r>
          <a:r>
            <a:rPr lang="es-ES" u="sng"/>
            <a:t>lanza en astillero</a:t>
          </a:r>
          <a:r>
            <a:rPr lang="es-ES"/>
            <a:t>, </a:t>
          </a:r>
          <a:r>
            <a:rPr lang="es-ES" u="sng"/>
            <a:t>adarga antigua</a:t>
          </a:r>
          <a:r>
            <a:rPr lang="es-ES"/>
            <a:t>, </a:t>
          </a:r>
          <a:r>
            <a:rPr lang="es-ES" u="sng" err="1"/>
            <a:t>rocín</a:t>
          </a:r>
          <a:r>
            <a:rPr lang="es-ES" u="sng"/>
            <a:t> flaco</a:t>
          </a:r>
          <a:r>
            <a:rPr lang="es-ES"/>
            <a:t> y galgo corredor. </a:t>
          </a:r>
          <a:r>
            <a:rPr lang="es-ES" u="sng"/>
            <a:t>Una olla</a:t>
          </a:r>
          <a:r>
            <a:rPr lang="es-ES"/>
            <a:t> de algo </a:t>
          </a:r>
          <a:r>
            <a:rPr lang="es-ES" err="1"/>
            <a:t>más</a:t>
          </a:r>
          <a:r>
            <a:rPr lang="es-ES"/>
            <a:t> vaca que carnero, </a:t>
          </a:r>
          <a:r>
            <a:rPr lang="es-ES" u="sng" err="1"/>
            <a:t>salpicón</a:t>
          </a:r>
          <a:r>
            <a:rPr lang="es-ES"/>
            <a:t> las </a:t>
          </a:r>
          <a:r>
            <a:rPr lang="es-ES" err="1"/>
            <a:t>más</a:t>
          </a:r>
          <a:r>
            <a:rPr lang="es-ES"/>
            <a:t> noches, </a:t>
          </a:r>
          <a:r>
            <a:rPr lang="es-ES" u="sng"/>
            <a:t>duelos y quebrantos</a:t>
          </a:r>
          <a:r>
            <a:rPr lang="es-ES"/>
            <a:t> los </a:t>
          </a:r>
          <a:r>
            <a:rPr lang="es-ES" err="1"/>
            <a:t>sábados</a:t>
          </a:r>
          <a:r>
            <a:rPr lang="es-ES"/>
            <a:t>, lentejas los viernes, </a:t>
          </a:r>
          <a:r>
            <a:rPr lang="es-ES" err="1"/>
            <a:t>algún</a:t>
          </a:r>
          <a:r>
            <a:rPr lang="es-ES"/>
            <a:t> palomino de </a:t>
          </a:r>
          <a:r>
            <a:rPr lang="es-ES" err="1"/>
            <a:t>añadidura</a:t>
          </a:r>
          <a:r>
            <a:rPr lang="es-ES"/>
            <a:t> los domingos, </a:t>
          </a:r>
          <a:r>
            <a:rPr lang="es-ES" err="1"/>
            <a:t>consumían</a:t>
          </a:r>
          <a:r>
            <a:rPr lang="es-ES"/>
            <a:t> las tres partes de su hacienda. El resto </a:t>
          </a:r>
          <a:r>
            <a:rPr lang="es-ES" err="1"/>
            <a:t>della</a:t>
          </a:r>
          <a:r>
            <a:rPr lang="es-ES"/>
            <a:t> </a:t>
          </a:r>
          <a:r>
            <a:rPr lang="es-ES" err="1"/>
            <a:t>concluían</a:t>
          </a:r>
          <a:r>
            <a:rPr lang="es-ES"/>
            <a:t> </a:t>
          </a:r>
          <a:r>
            <a:rPr lang="es-ES" u="sng"/>
            <a:t>sayo de velarte</a:t>
          </a:r>
          <a:r>
            <a:rPr lang="es-ES"/>
            <a:t>, </a:t>
          </a:r>
          <a:r>
            <a:rPr lang="es-ES" u="sng"/>
            <a:t>calzas de velludo</a:t>
          </a:r>
          <a:r>
            <a:rPr lang="es-ES"/>
            <a:t> para las fiestas, con sus </a:t>
          </a:r>
          <a:r>
            <a:rPr lang="es-ES" u="sng"/>
            <a:t>pantuflos</a:t>
          </a:r>
          <a:r>
            <a:rPr lang="es-ES"/>
            <a:t> de lo mesmo, y los </a:t>
          </a:r>
          <a:r>
            <a:rPr lang="es-ES" err="1"/>
            <a:t>días</a:t>
          </a:r>
          <a:r>
            <a:rPr lang="es-ES"/>
            <a:t> de entre semana se honraba con su </a:t>
          </a:r>
          <a:r>
            <a:rPr lang="es-ES" u="sng" err="1"/>
            <a:t>vellori</a:t>
          </a:r>
          <a:r>
            <a:rPr lang="es-ES" u="sng"/>
            <a:t>́</a:t>
          </a:r>
          <a:r>
            <a:rPr lang="es-ES"/>
            <a:t> de lo </a:t>
          </a:r>
          <a:r>
            <a:rPr lang="es-ES" err="1"/>
            <a:t>más</a:t>
          </a:r>
          <a:r>
            <a:rPr lang="es-ES"/>
            <a:t> fino. </a:t>
          </a:r>
          <a:r>
            <a:rPr lang="es-ES" err="1"/>
            <a:t>Tenía</a:t>
          </a:r>
          <a:r>
            <a:rPr lang="es-ES"/>
            <a:t> en su casa una ama que pasaba de los cuarenta y una sobrina que no llegaba a los veinte, y un mozo de campo y plaza que </a:t>
          </a:r>
          <a:r>
            <a:rPr lang="es-ES" err="1"/>
            <a:t>asi</a:t>
          </a:r>
          <a:r>
            <a:rPr lang="es-ES"/>
            <a:t>́ ensillaba el </a:t>
          </a:r>
          <a:r>
            <a:rPr lang="es-ES" err="1"/>
            <a:t>rocín</a:t>
          </a:r>
          <a:r>
            <a:rPr lang="es-ES"/>
            <a:t> como tomaba la podadera. Frisaba la edad de nuestro hidalgo con los cincuenta </a:t>
          </a:r>
          <a:r>
            <a:rPr lang="es-ES" err="1"/>
            <a:t>años</a:t>
          </a:r>
          <a:r>
            <a:rPr lang="es-ES"/>
            <a:t>. Era de </a:t>
          </a:r>
          <a:r>
            <a:rPr lang="es-ES" err="1"/>
            <a:t>complexión</a:t>
          </a:r>
          <a:r>
            <a:rPr lang="es-ES"/>
            <a:t> recia, seco de carnes, enjuto de rostro, gran madrugador y amigo de la caza. </a:t>
          </a:r>
          <a:endParaRPr lang="en-US"/>
        </a:p>
      </dgm:t>
    </dgm:pt>
    <dgm:pt modelId="{BB605AE2-C305-440C-A19E-0AFDAE8A8933}" type="parTrans" cxnId="{E29691E0-A3ED-4148-A4E2-3A3188FB673B}">
      <dgm:prSet/>
      <dgm:spPr/>
      <dgm:t>
        <a:bodyPr/>
        <a:lstStyle/>
        <a:p>
          <a:endParaRPr lang="en-US"/>
        </a:p>
      </dgm:t>
    </dgm:pt>
    <dgm:pt modelId="{E6BEA47B-03B4-4A7D-B031-2F921121A54B}" type="sibTrans" cxnId="{E29691E0-A3ED-4148-A4E2-3A3188FB673B}">
      <dgm:prSet/>
      <dgm:spPr/>
      <dgm:t>
        <a:bodyPr/>
        <a:lstStyle/>
        <a:p>
          <a:endParaRPr lang="en-US"/>
        </a:p>
      </dgm:t>
    </dgm:pt>
    <dgm:pt modelId="{4F9B444B-DE8F-46F3-A8F3-F3F4D1E14EDE}">
      <dgm:prSet/>
      <dgm:spPr/>
      <dgm:t>
        <a:bodyPr/>
        <a:lstStyle/>
        <a:p>
          <a:pPr algn="l"/>
          <a:r>
            <a:rPr lang="es-ES"/>
            <a:t>B. </a:t>
          </a:r>
          <a:r>
            <a:rPr lang="es-ES">
              <a:latin typeface="Futura Medium" panose="020B0602020204020303" pitchFamily="34" charset="-79"/>
              <a:cs typeface="Futura Medium" panose="020B0602020204020303" pitchFamily="34" charset="-79"/>
            </a:rPr>
            <a:t>En un lugar de la Mancha, de cuyo nombre no quiero acordarme, </a:t>
          </a:r>
          <a:r>
            <a:rPr lang="es-ES" err="1">
              <a:latin typeface="Futura Medium" panose="020B0602020204020303" pitchFamily="34" charset="-79"/>
              <a:cs typeface="Futura Medium" panose="020B0602020204020303" pitchFamily="34" charset="-79"/>
            </a:rPr>
            <a:t>vivía</a:t>
          </a:r>
          <a:r>
            <a:rPr lang="es-ES">
              <a:latin typeface="Futura Medium" panose="020B0602020204020303" pitchFamily="34" charset="-79"/>
              <a:cs typeface="Futura Medium" panose="020B0602020204020303" pitchFamily="34" charset="-79"/>
            </a:rPr>
            <a:t> no hace mucho un hidalgo de los de lanza en ristre, escudo antiguo, </a:t>
          </a:r>
          <a:r>
            <a:rPr lang="es-ES" err="1">
              <a:latin typeface="Futura Medium" panose="020B0602020204020303" pitchFamily="34" charset="-79"/>
              <a:cs typeface="Futura Medium" panose="020B0602020204020303" pitchFamily="34" charset="-79"/>
            </a:rPr>
            <a:t>rocín</a:t>
          </a:r>
          <a:r>
            <a:rPr lang="es-ES">
              <a:latin typeface="Futura Medium" panose="020B0602020204020303" pitchFamily="34" charset="-79"/>
              <a:cs typeface="Futura Medium" panose="020B0602020204020303" pitchFamily="34" charset="-79"/>
            </a:rPr>
            <a:t> flaco y galgo corredor. </a:t>
          </a:r>
          <a:r>
            <a:rPr lang="es-ES" err="1">
              <a:latin typeface="Futura Medium" panose="020B0602020204020303" pitchFamily="34" charset="-79"/>
              <a:cs typeface="Futura Medium" panose="020B0602020204020303" pitchFamily="34" charset="-79"/>
            </a:rPr>
            <a:t>Consumían</a:t>
          </a:r>
          <a:r>
            <a:rPr lang="es-ES">
              <a:latin typeface="Futura Medium" panose="020B0602020204020303" pitchFamily="34" charset="-79"/>
              <a:cs typeface="Futura Medium" panose="020B0602020204020303" pitchFamily="34" charset="-79"/>
            </a:rPr>
            <a:t> tres partes de su hacienda una olla con algo </a:t>
          </a:r>
          <a:r>
            <a:rPr lang="es-ES" err="1">
              <a:latin typeface="Futura Medium" panose="020B0602020204020303" pitchFamily="34" charset="-79"/>
              <a:cs typeface="Futura Medium" panose="020B0602020204020303" pitchFamily="34" charset="-79"/>
            </a:rPr>
            <a:t>más</a:t>
          </a:r>
          <a:r>
            <a:rPr lang="es-ES">
              <a:latin typeface="Futura Medium" panose="020B0602020204020303" pitchFamily="34" charset="-79"/>
              <a:cs typeface="Futura Medium" panose="020B0602020204020303" pitchFamily="34" charset="-79"/>
            </a:rPr>
            <a:t> de vaca que carnero, ropa vieja casi todas las noches, huevos con torreznos los </a:t>
          </a:r>
          <a:r>
            <a:rPr lang="es-ES" err="1">
              <a:latin typeface="Futura Medium" panose="020B0602020204020303" pitchFamily="34" charset="-79"/>
              <a:cs typeface="Futura Medium" panose="020B0602020204020303" pitchFamily="34" charset="-79"/>
            </a:rPr>
            <a:t>sábados</a:t>
          </a:r>
          <a:r>
            <a:rPr lang="es-ES">
              <a:latin typeface="Futura Medium" panose="020B0602020204020303" pitchFamily="34" charset="-79"/>
              <a:cs typeface="Futura Medium" panose="020B0602020204020303" pitchFamily="34" charset="-79"/>
            </a:rPr>
            <a:t>, lentejas los viernes y </a:t>
          </a:r>
          <a:r>
            <a:rPr lang="es-ES" err="1">
              <a:latin typeface="Futura Medium" panose="020B0602020204020303" pitchFamily="34" charset="-79"/>
              <a:cs typeface="Futura Medium" panose="020B0602020204020303" pitchFamily="34" charset="-79"/>
            </a:rPr>
            <a:t>algún</a:t>
          </a:r>
          <a:r>
            <a:rPr lang="es-ES">
              <a:latin typeface="Futura Medium" panose="020B0602020204020303" pitchFamily="34" charset="-79"/>
              <a:cs typeface="Futura Medium" panose="020B0602020204020303" pitchFamily="34" charset="-79"/>
            </a:rPr>
            <a:t> palomino de </a:t>
          </a:r>
          <a:r>
            <a:rPr lang="es-ES" err="1">
              <a:latin typeface="Futura Medium" panose="020B0602020204020303" pitchFamily="34" charset="-79"/>
              <a:cs typeface="Futura Medium" panose="020B0602020204020303" pitchFamily="34" charset="-79"/>
            </a:rPr>
            <a:t>añadidura</a:t>
          </a:r>
          <a:r>
            <a:rPr lang="es-ES">
              <a:latin typeface="Futura Medium" panose="020B0602020204020303" pitchFamily="34" charset="-79"/>
              <a:cs typeface="Futura Medium" panose="020B0602020204020303" pitchFamily="34" charset="-79"/>
            </a:rPr>
            <a:t> los domingos. El resto de ella lo </a:t>
          </a:r>
          <a:r>
            <a:rPr lang="es-ES" err="1">
              <a:latin typeface="Futura Medium" panose="020B0602020204020303" pitchFamily="34" charset="-79"/>
              <a:cs typeface="Futura Medium" panose="020B0602020204020303" pitchFamily="34" charset="-79"/>
            </a:rPr>
            <a:t>concluían</a:t>
          </a:r>
          <a:r>
            <a:rPr lang="es-ES">
              <a:latin typeface="Futura Medium" panose="020B0602020204020303" pitchFamily="34" charset="-79"/>
              <a:cs typeface="Futura Medium" panose="020B0602020204020303" pitchFamily="34" charset="-79"/>
            </a:rPr>
            <a:t> un sayo de velarte negro y, para las fiestas, calzas de terciopelo con sus pantuflos a juego, </a:t>
          </a:r>
          <a:r>
            <a:rPr lang="es-ES" err="1">
              <a:latin typeface="Futura Medium" panose="020B0602020204020303" pitchFamily="34" charset="-79"/>
              <a:cs typeface="Futura Medium" panose="020B0602020204020303" pitchFamily="34" charset="-79"/>
            </a:rPr>
            <a:t>honrándose</a:t>
          </a:r>
          <a:r>
            <a:rPr lang="es-ES">
              <a:latin typeface="Futura Medium" panose="020B0602020204020303" pitchFamily="34" charset="-79"/>
              <a:cs typeface="Futura Medium" panose="020B0602020204020303" pitchFamily="34" charset="-79"/>
            </a:rPr>
            <a:t> entre semana con un traje pardo de lo </a:t>
          </a:r>
          <a:r>
            <a:rPr lang="es-ES" err="1">
              <a:latin typeface="Futura Medium" panose="020B0602020204020303" pitchFamily="34" charset="-79"/>
              <a:cs typeface="Futura Medium" panose="020B0602020204020303" pitchFamily="34" charset="-79"/>
            </a:rPr>
            <a:t>más</a:t>
          </a:r>
          <a:r>
            <a:rPr lang="es-ES">
              <a:latin typeface="Futura Medium" panose="020B0602020204020303" pitchFamily="34" charset="-79"/>
              <a:cs typeface="Futura Medium" panose="020B0602020204020303" pitchFamily="34" charset="-79"/>
            </a:rPr>
            <a:t> fino.                                                    </a:t>
          </a:r>
          <a:r>
            <a:rPr lang="es-ES" err="1">
              <a:latin typeface="Futura Medium" panose="020B0602020204020303" pitchFamily="34" charset="-79"/>
              <a:cs typeface="Futura Medium" panose="020B0602020204020303" pitchFamily="34" charset="-79"/>
            </a:rPr>
            <a:t>Tenía</a:t>
          </a:r>
          <a:r>
            <a:rPr lang="es-ES">
              <a:latin typeface="Futura Medium" panose="020B0602020204020303" pitchFamily="34" charset="-79"/>
              <a:cs typeface="Futura Medium" panose="020B0602020204020303" pitchFamily="34" charset="-79"/>
            </a:rPr>
            <a:t> en su casa un ama que pasaba de los cuarenta y una sobrina que no llegaba a los veinte, y un mozo de campo y cuadra que lo mismo ensillaba el </a:t>
          </a:r>
          <a:r>
            <a:rPr lang="es-ES" err="1">
              <a:latin typeface="Futura Medium" panose="020B0602020204020303" pitchFamily="34" charset="-79"/>
              <a:cs typeface="Futura Medium" panose="020B0602020204020303" pitchFamily="34" charset="-79"/>
            </a:rPr>
            <a:t>rocín</a:t>
          </a:r>
          <a:r>
            <a:rPr lang="es-ES">
              <a:latin typeface="Futura Medium" panose="020B0602020204020303" pitchFamily="34" charset="-79"/>
              <a:cs typeface="Futura Medium" panose="020B0602020204020303" pitchFamily="34" charset="-79"/>
            </a:rPr>
            <a:t> que tomaba la podadera. Frisaba la edad de nuestro hidalgo los cincuenta </a:t>
          </a:r>
          <a:r>
            <a:rPr lang="es-ES" err="1">
              <a:latin typeface="Futura Medium" panose="020B0602020204020303" pitchFamily="34" charset="-79"/>
              <a:cs typeface="Futura Medium" panose="020B0602020204020303" pitchFamily="34" charset="-79"/>
            </a:rPr>
            <a:t>años</a:t>
          </a:r>
          <a:r>
            <a:rPr lang="es-ES">
              <a:latin typeface="Futura Medium" panose="020B0602020204020303" pitchFamily="34" charset="-79"/>
              <a:cs typeface="Futura Medium" panose="020B0602020204020303" pitchFamily="34" charset="-79"/>
            </a:rPr>
            <a:t>. Era de </a:t>
          </a:r>
          <a:r>
            <a:rPr lang="es-ES" err="1">
              <a:latin typeface="Futura Medium" panose="020B0602020204020303" pitchFamily="34" charset="-79"/>
              <a:cs typeface="Futura Medium" panose="020B0602020204020303" pitchFamily="34" charset="-79"/>
            </a:rPr>
            <a:t>complexión</a:t>
          </a:r>
          <a:r>
            <a:rPr lang="es-ES">
              <a:latin typeface="Futura Medium" panose="020B0602020204020303" pitchFamily="34" charset="-79"/>
              <a:cs typeface="Futura Medium" panose="020B0602020204020303" pitchFamily="34" charset="-79"/>
            </a:rPr>
            <a:t> recia, seco de carnes, enjuto de rostro, gran madrugador y amigo de la caza. (Destino, Trapiello, 2015)</a:t>
          </a:r>
          <a:endParaRPr lang="en-US">
            <a:latin typeface="Futura Medium" panose="020B0602020204020303" pitchFamily="34" charset="-79"/>
            <a:cs typeface="Futura Medium" panose="020B0602020204020303" pitchFamily="34" charset="-79"/>
          </a:endParaRPr>
        </a:p>
      </dgm:t>
    </dgm:pt>
    <dgm:pt modelId="{9E7EA898-CD3A-40C1-BAB3-64B14186A92C}" type="parTrans" cxnId="{EC2616D0-7A1C-43C1-BCAC-3FA0F987FC07}">
      <dgm:prSet/>
      <dgm:spPr/>
      <dgm:t>
        <a:bodyPr/>
        <a:lstStyle/>
        <a:p>
          <a:endParaRPr lang="en-US"/>
        </a:p>
      </dgm:t>
    </dgm:pt>
    <dgm:pt modelId="{19AFFA3B-FBA5-438A-8516-41CEA59556D3}" type="sibTrans" cxnId="{EC2616D0-7A1C-43C1-BCAC-3FA0F987FC07}">
      <dgm:prSet/>
      <dgm:spPr/>
      <dgm:t>
        <a:bodyPr/>
        <a:lstStyle/>
        <a:p>
          <a:endParaRPr lang="en-US"/>
        </a:p>
      </dgm:t>
    </dgm:pt>
    <dgm:pt modelId="{416D2597-76DA-9D48-AF9A-F7B2806ED90F}" type="pres">
      <dgm:prSet presAssocID="{163A6952-0588-4143-9A83-6B2C3C9B2E9D}" presName="Name0" presStyleCnt="0">
        <dgm:presLayoutVars>
          <dgm:dir/>
          <dgm:resizeHandles val="exact"/>
        </dgm:presLayoutVars>
      </dgm:prSet>
      <dgm:spPr/>
    </dgm:pt>
    <dgm:pt modelId="{ED961773-3702-C444-BCA4-02DF1784E032}" type="pres">
      <dgm:prSet presAssocID="{C06093FC-08D1-4D3C-906A-C76D019E53F7}" presName="node" presStyleLbl="node1" presStyleIdx="0" presStyleCnt="2" custLinFactNeighborX="-5569" custLinFactNeighborY="-542">
        <dgm:presLayoutVars>
          <dgm:bulletEnabled val="1"/>
        </dgm:presLayoutVars>
      </dgm:prSet>
      <dgm:spPr/>
    </dgm:pt>
    <dgm:pt modelId="{D397D8AA-545A-2446-B838-39875F2D62DF}" type="pres">
      <dgm:prSet presAssocID="{E6BEA47B-03B4-4A7D-B031-2F921121A54B}" presName="sibTrans" presStyleLbl="sibTrans2D1" presStyleIdx="0" presStyleCnt="1"/>
      <dgm:spPr/>
    </dgm:pt>
    <dgm:pt modelId="{C407490F-7B8F-FA4A-95D7-B8325F5F24B9}" type="pres">
      <dgm:prSet presAssocID="{E6BEA47B-03B4-4A7D-B031-2F921121A54B}" presName="connectorText" presStyleLbl="sibTrans2D1" presStyleIdx="0" presStyleCnt="1"/>
      <dgm:spPr/>
    </dgm:pt>
    <dgm:pt modelId="{97FAB93D-7EE2-2948-B70C-7A8994E2D155}" type="pres">
      <dgm:prSet presAssocID="{4F9B444B-DE8F-46F3-A8F3-F3F4D1E14EDE}" presName="node" presStyleLbl="node1" presStyleIdx="1" presStyleCnt="2">
        <dgm:presLayoutVars>
          <dgm:bulletEnabled val="1"/>
        </dgm:presLayoutVars>
      </dgm:prSet>
      <dgm:spPr/>
    </dgm:pt>
  </dgm:ptLst>
  <dgm:cxnLst>
    <dgm:cxn modelId="{D8598D0A-8D16-5746-B581-128D881F904B}" type="presOf" srcId="{163A6952-0588-4143-9A83-6B2C3C9B2E9D}" destId="{416D2597-76DA-9D48-AF9A-F7B2806ED90F}" srcOrd="0" destOrd="0" presId="urn:microsoft.com/office/officeart/2005/8/layout/process1"/>
    <dgm:cxn modelId="{9C65BF63-BF4F-434D-9D82-B7C76AC04953}" type="presOf" srcId="{E6BEA47B-03B4-4A7D-B031-2F921121A54B}" destId="{C407490F-7B8F-FA4A-95D7-B8325F5F24B9}" srcOrd="1" destOrd="0" presId="urn:microsoft.com/office/officeart/2005/8/layout/process1"/>
    <dgm:cxn modelId="{2370B99B-7550-6444-96F9-D6CF16E06DDE}" type="presOf" srcId="{E6BEA47B-03B4-4A7D-B031-2F921121A54B}" destId="{D397D8AA-545A-2446-B838-39875F2D62DF}" srcOrd="0" destOrd="0" presId="urn:microsoft.com/office/officeart/2005/8/layout/process1"/>
    <dgm:cxn modelId="{9DFFB5BC-1AFB-674F-935D-93B34041D553}" type="presOf" srcId="{C06093FC-08D1-4D3C-906A-C76D019E53F7}" destId="{ED961773-3702-C444-BCA4-02DF1784E032}" srcOrd="0" destOrd="0" presId="urn:microsoft.com/office/officeart/2005/8/layout/process1"/>
    <dgm:cxn modelId="{EC2616D0-7A1C-43C1-BCAC-3FA0F987FC07}" srcId="{163A6952-0588-4143-9A83-6B2C3C9B2E9D}" destId="{4F9B444B-DE8F-46F3-A8F3-F3F4D1E14EDE}" srcOrd="1" destOrd="0" parTransId="{9E7EA898-CD3A-40C1-BAB3-64B14186A92C}" sibTransId="{19AFFA3B-FBA5-438A-8516-41CEA59556D3}"/>
    <dgm:cxn modelId="{E29691E0-A3ED-4148-A4E2-3A3188FB673B}" srcId="{163A6952-0588-4143-9A83-6B2C3C9B2E9D}" destId="{C06093FC-08D1-4D3C-906A-C76D019E53F7}" srcOrd="0" destOrd="0" parTransId="{BB605AE2-C305-440C-A19E-0AFDAE8A8933}" sibTransId="{E6BEA47B-03B4-4A7D-B031-2F921121A54B}"/>
    <dgm:cxn modelId="{AC7A87EA-F517-AB4F-8DF6-B1B642CB3D77}" type="presOf" srcId="{4F9B444B-DE8F-46F3-A8F3-F3F4D1E14EDE}" destId="{97FAB93D-7EE2-2948-B70C-7A8994E2D155}" srcOrd="0" destOrd="0" presId="urn:microsoft.com/office/officeart/2005/8/layout/process1"/>
    <dgm:cxn modelId="{685355D9-893A-724B-AF88-FC4CDE6C14C7}" type="presParOf" srcId="{416D2597-76DA-9D48-AF9A-F7B2806ED90F}" destId="{ED961773-3702-C444-BCA4-02DF1784E032}" srcOrd="0" destOrd="0" presId="urn:microsoft.com/office/officeart/2005/8/layout/process1"/>
    <dgm:cxn modelId="{7965F645-2EDE-AE40-AEB2-AC5CAA0117D0}" type="presParOf" srcId="{416D2597-76DA-9D48-AF9A-F7B2806ED90F}" destId="{D397D8AA-545A-2446-B838-39875F2D62DF}" srcOrd="1" destOrd="0" presId="urn:microsoft.com/office/officeart/2005/8/layout/process1"/>
    <dgm:cxn modelId="{402F37E2-2564-0A4A-9A5B-D789A98488E3}" type="presParOf" srcId="{D397D8AA-545A-2446-B838-39875F2D62DF}" destId="{C407490F-7B8F-FA4A-95D7-B8325F5F24B9}" srcOrd="0" destOrd="0" presId="urn:microsoft.com/office/officeart/2005/8/layout/process1"/>
    <dgm:cxn modelId="{CFCB5F3B-92D3-154F-B201-2031B74CF615}" type="presParOf" srcId="{416D2597-76DA-9D48-AF9A-F7B2806ED90F}" destId="{97FAB93D-7EE2-2948-B70C-7A8994E2D155}"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4EFB7-965F-1946-BBBF-4F8127EA4515}">
      <dsp:nvSpPr>
        <dsp:cNvPr id="0" name=""/>
        <dsp:cNvSpPr/>
      </dsp:nvSpPr>
      <dsp:spPr>
        <a:xfrm>
          <a:off x="4085" y="194041"/>
          <a:ext cx="2212070" cy="132724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a. Persona que pertenecía al estamento más bajo de la nobleza y generalmente pobre. </a:t>
          </a:r>
          <a:endParaRPr lang="en-US" sz="1200" kern="1200"/>
        </a:p>
      </dsp:txBody>
      <dsp:txXfrm>
        <a:off x="4085" y="194041"/>
        <a:ext cx="2212070" cy="1327242"/>
      </dsp:txXfrm>
    </dsp:sp>
    <dsp:sp modelId="{9A50FD8B-D240-7346-B4C6-89B1B34EDA37}">
      <dsp:nvSpPr>
        <dsp:cNvPr id="0" name=""/>
        <dsp:cNvSpPr/>
      </dsp:nvSpPr>
      <dsp:spPr>
        <a:xfrm>
          <a:off x="2437363" y="194041"/>
          <a:ext cx="2212070" cy="132724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b. El astillero era un estante o soporte donde se colocaban lanzas y otras armas. Lanza en ristre, preparada para ser usada</a:t>
          </a:r>
          <a:endParaRPr lang="en-US" sz="1200" kern="1200"/>
        </a:p>
      </dsp:txBody>
      <dsp:txXfrm>
        <a:off x="2437363" y="194041"/>
        <a:ext cx="2212070" cy="1327242"/>
      </dsp:txXfrm>
    </dsp:sp>
    <dsp:sp modelId="{719DD776-89D3-D346-9682-258A7D3C91CB}">
      <dsp:nvSpPr>
        <dsp:cNvPr id="0" name=""/>
        <dsp:cNvSpPr/>
      </dsp:nvSpPr>
      <dsp:spPr>
        <a:xfrm>
          <a:off x="4870641" y="194041"/>
          <a:ext cx="2212070" cy="132724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c. Es un escudo ovalado o en forma de corazón, hecho de varias capas de cuero curtido y cosido, muy usado en la Península Ibérica por la caballería musulmana y luego cristiana, </a:t>
          </a:r>
          <a:endParaRPr lang="en-US" sz="1200" kern="1200"/>
        </a:p>
      </dsp:txBody>
      <dsp:txXfrm>
        <a:off x="4870641" y="194041"/>
        <a:ext cx="2212070" cy="1327242"/>
      </dsp:txXfrm>
    </dsp:sp>
    <dsp:sp modelId="{183240B6-ED96-E847-AF5B-BACF7DCE4F83}">
      <dsp:nvSpPr>
        <dsp:cNvPr id="0" name=""/>
        <dsp:cNvSpPr/>
      </dsp:nvSpPr>
      <dsp:spPr>
        <a:xfrm>
          <a:off x="7303919" y="194041"/>
          <a:ext cx="2212070" cy="132724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d. Caballo de trabajo no muy grande, descrito como pobre, delgado y de poca fuerza.</a:t>
          </a:r>
          <a:endParaRPr lang="en-US" sz="1200" kern="1200"/>
        </a:p>
      </dsp:txBody>
      <dsp:txXfrm>
        <a:off x="7303919" y="194041"/>
        <a:ext cx="2212070" cy="1327242"/>
      </dsp:txXfrm>
    </dsp:sp>
    <dsp:sp modelId="{1E4C62C0-F63E-D249-A6A3-4B4EAEEA64DF}">
      <dsp:nvSpPr>
        <dsp:cNvPr id="0" name=""/>
        <dsp:cNvSpPr/>
      </dsp:nvSpPr>
      <dsp:spPr>
        <a:xfrm>
          <a:off x="9737197" y="194041"/>
          <a:ext cx="2212070" cy="132724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e. Un perro de la raza galgo, conocido por su gran velocidad y aptitud para correr, especialmente en la caza o en carreras. </a:t>
          </a:r>
          <a:endParaRPr lang="en-US" sz="1200" kern="1200"/>
        </a:p>
      </dsp:txBody>
      <dsp:txXfrm>
        <a:off x="9737197" y="194041"/>
        <a:ext cx="2212070" cy="1327242"/>
      </dsp:txXfrm>
    </dsp:sp>
    <dsp:sp modelId="{93C0DDFB-88B5-884D-AADE-6273AB551784}">
      <dsp:nvSpPr>
        <dsp:cNvPr id="0" name=""/>
        <dsp:cNvSpPr/>
      </dsp:nvSpPr>
      <dsp:spPr>
        <a:xfrm>
          <a:off x="4085" y="1742490"/>
          <a:ext cx="2212070" cy="132724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f.  Un fiambre que se hacía con la carne que había sobrado de la olla, aderezado con vinagre pimienta y sal. </a:t>
          </a:r>
          <a:endParaRPr lang="en-US" sz="1200" kern="1200"/>
        </a:p>
      </dsp:txBody>
      <dsp:txXfrm>
        <a:off x="4085" y="1742490"/>
        <a:ext cx="2212070" cy="1327242"/>
      </dsp:txXfrm>
    </dsp:sp>
    <dsp:sp modelId="{46D1F825-91BD-F946-8208-C272DC71E477}">
      <dsp:nvSpPr>
        <dsp:cNvPr id="0" name=""/>
        <dsp:cNvSpPr/>
      </dsp:nvSpPr>
      <dsp:spPr>
        <a:xfrm>
          <a:off x="2437363" y="1742490"/>
          <a:ext cx="2212070" cy="132724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g. Prenda de vestir holgada y sin botones que cubría el cuerpo hasta la rodilla. </a:t>
          </a:r>
          <a:endParaRPr lang="en-US" sz="1200" kern="1200"/>
        </a:p>
      </dsp:txBody>
      <dsp:txXfrm>
        <a:off x="2437363" y="1742490"/>
        <a:ext cx="2212070" cy="1327242"/>
      </dsp:txXfrm>
    </dsp:sp>
    <dsp:sp modelId="{FDD193DF-B74C-B840-84EB-BA157096AE10}">
      <dsp:nvSpPr>
        <dsp:cNvPr id="0" name=""/>
        <dsp:cNvSpPr/>
      </dsp:nvSpPr>
      <dsp:spPr>
        <a:xfrm>
          <a:off x="4870641" y="1742490"/>
          <a:ext cx="2212070" cy="132724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h. Derivada de «vellón», un paño negro muy fino de lana de gran calidad</a:t>
          </a:r>
          <a:endParaRPr lang="en-US" sz="1200" kern="1200"/>
        </a:p>
      </dsp:txBody>
      <dsp:txXfrm>
        <a:off x="4870641" y="1742490"/>
        <a:ext cx="2212070" cy="1327242"/>
      </dsp:txXfrm>
    </dsp:sp>
    <dsp:sp modelId="{901A491D-E308-904A-80BC-A8F5B03E8B32}">
      <dsp:nvSpPr>
        <dsp:cNvPr id="0" name=""/>
        <dsp:cNvSpPr/>
      </dsp:nvSpPr>
      <dsp:spPr>
        <a:xfrm>
          <a:off x="7303919" y="1742490"/>
          <a:ext cx="2212070" cy="132724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i. Medias que cubrían las piernas </a:t>
          </a:r>
          <a:endParaRPr lang="en-US" sz="1200" kern="1200"/>
        </a:p>
      </dsp:txBody>
      <dsp:txXfrm>
        <a:off x="7303919" y="1742490"/>
        <a:ext cx="2212070" cy="1327242"/>
      </dsp:txXfrm>
    </dsp:sp>
    <dsp:sp modelId="{080142D1-4A77-2943-9AD8-DD31910D7578}">
      <dsp:nvSpPr>
        <dsp:cNvPr id="0" name=""/>
        <dsp:cNvSpPr/>
      </dsp:nvSpPr>
      <dsp:spPr>
        <a:xfrm>
          <a:off x="9737197" y="1742490"/>
          <a:ext cx="2212070" cy="132724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j. Tejido fino y suave como el terciopelo de color pardo</a:t>
          </a:r>
          <a:endParaRPr lang="en-US" sz="1200" kern="1200"/>
        </a:p>
      </dsp:txBody>
      <dsp:txXfrm>
        <a:off x="9737197" y="1742490"/>
        <a:ext cx="2212070" cy="1327242"/>
      </dsp:txXfrm>
    </dsp:sp>
    <dsp:sp modelId="{AE12B9BA-2C43-484A-8E06-D9375A0D66EC}">
      <dsp:nvSpPr>
        <dsp:cNvPr id="0" name=""/>
        <dsp:cNvSpPr/>
      </dsp:nvSpPr>
      <dsp:spPr>
        <a:xfrm>
          <a:off x="4085" y="3290940"/>
          <a:ext cx="2212070" cy="1327242"/>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k. Calzado que se ponía sobre otros zapatos para abrigarse o para cubrirlos con un tejido más fino. </a:t>
          </a:r>
          <a:endParaRPr lang="en-US" sz="1200" kern="1200"/>
        </a:p>
      </dsp:txBody>
      <dsp:txXfrm>
        <a:off x="4085" y="3290940"/>
        <a:ext cx="2212070" cy="1327242"/>
      </dsp:txXfrm>
    </dsp:sp>
    <dsp:sp modelId="{71D4FDCF-356B-DB43-983B-04E1EF6112A8}">
      <dsp:nvSpPr>
        <dsp:cNvPr id="0" name=""/>
        <dsp:cNvSpPr/>
      </dsp:nvSpPr>
      <dsp:spPr>
        <a:xfrm>
          <a:off x="2437363" y="3290940"/>
          <a:ext cx="2212070" cy="132724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l.  Paño entrefino, de color crema claro o de lana sin teñir</a:t>
          </a:r>
          <a:endParaRPr lang="en-US" sz="1200" kern="1200"/>
        </a:p>
      </dsp:txBody>
      <dsp:txXfrm>
        <a:off x="2437363" y="3290940"/>
        <a:ext cx="2212070" cy="1327242"/>
      </dsp:txXfrm>
    </dsp:sp>
    <dsp:sp modelId="{3C383702-8F28-3642-94E6-F7CBD648EE83}">
      <dsp:nvSpPr>
        <dsp:cNvPr id="0" name=""/>
        <dsp:cNvSpPr/>
      </dsp:nvSpPr>
      <dsp:spPr>
        <a:xfrm>
          <a:off x="4870641" y="3290940"/>
          <a:ext cx="2212070" cy="1327242"/>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m. Herramienta metálica de forma curvada que se usa para podar las ramas o plantas</a:t>
          </a:r>
          <a:endParaRPr lang="en-US" sz="1200" kern="1200"/>
        </a:p>
      </dsp:txBody>
      <dsp:txXfrm>
        <a:off x="4870641" y="3290940"/>
        <a:ext cx="2212070" cy="1327242"/>
      </dsp:txXfrm>
    </dsp:sp>
    <dsp:sp modelId="{B444977D-30DB-634E-A8E9-2BC29B3B9AA4}">
      <dsp:nvSpPr>
        <dsp:cNvPr id="0" name=""/>
        <dsp:cNvSpPr/>
      </dsp:nvSpPr>
      <dsp:spPr>
        <a:xfrm>
          <a:off x="7303919" y="3290940"/>
          <a:ext cx="2212070" cy="1327242"/>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n. Estar próximo a algo, normalmente a una edad</a:t>
          </a:r>
          <a:endParaRPr lang="en-US" sz="1200" kern="1200"/>
        </a:p>
      </dsp:txBody>
      <dsp:txXfrm>
        <a:off x="7303919" y="3290940"/>
        <a:ext cx="2212070" cy="1327242"/>
      </dsp:txXfrm>
    </dsp:sp>
    <dsp:sp modelId="{07D58893-E27F-504B-B34F-623105EFC722}">
      <dsp:nvSpPr>
        <dsp:cNvPr id="0" name=""/>
        <dsp:cNvSpPr/>
      </dsp:nvSpPr>
      <dsp:spPr>
        <a:xfrm>
          <a:off x="9737197" y="3290940"/>
          <a:ext cx="2212070" cy="1327242"/>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a:t>0. Delgado, seco o de pocas carnes</a:t>
          </a:r>
          <a:endParaRPr lang="en-US" sz="1200" kern="1200"/>
        </a:p>
      </dsp:txBody>
      <dsp:txXfrm>
        <a:off x="9737197" y="3290940"/>
        <a:ext cx="2212070" cy="13272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61773-3702-C444-BCA4-02DF1784E032}">
      <dsp:nvSpPr>
        <dsp:cNvPr id="0" name=""/>
        <dsp:cNvSpPr/>
      </dsp:nvSpPr>
      <dsp:spPr>
        <a:xfrm>
          <a:off x="0" y="149121"/>
          <a:ext cx="4867148" cy="50420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a:t>A. En un lugar de la Mancha, de cuyo nombre no quiero acordarme, no ha mucho tiempo que </a:t>
          </a:r>
          <a:r>
            <a:rPr lang="es-ES" sz="1500" kern="1200" err="1"/>
            <a:t>vivía</a:t>
          </a:r>
          <a:r>
            <a:rPr lang="es-ES" sz="1500" kern="1200"/>
            <a:t> un hidalgo de los de </a:t>
          </a:r>
          <a:r>
            <a:rPr lang="es-ES" sz="1500" u="sng" kern="1200"/>
            <a:t>lanza en astillero</a:t>
          </a:r>
          <a:r>
            <a:rPr lang="es-ES" sz="1500" kern="1200"/>
            <a:t>, </a:t>
          </a:r>
          <a:r>
            <a:rPr lang="es-ES" sz="1500" u="sng" kern="1200"/>
            <a:t>adarga antigua</a:t>
          </a:r>
          <a:r>
            <a:rPr lang="es-ES" sz="1500" kern="1200"/>
            <a:t>, </a:t>
          </a:r>
          <a:r>
            <a:rPr lang="es-ES" sz="1500" u="sng" kern="1200" err="1"/>
            <a:t>rocín</a:t>
          </a:r>
          <a:r>
            <a:rPr lang="es-ES" sz="1500" u="sng" kern="1200"/>
            <a:t> flaco</a:t>
          </a:r>
          <a:r>
            <a:rPr lang="es-ES" sz="1500" kern="1200"/>
            <a:t> y galgo corredor. </a:t>
          </a:r>
          <a:r>
            <a:rPr lang="es-ES" sz="1500" u="sng" kern="1200"/>
            <a:t>Una olla</a:t>
          </a:r>
          <a:r>
            <a:rPr lang="es-ES" sz="1500" kern="1200"/>
            <a:t> de algo </a:t>
          </a:r>
          <a:r>
            <a:rPr lang="es-ES" sz="1500" kern="1200" err="1"/>
            <a:t>más</a:t>
          </a:r>
          <a:r>
            <a:rPr lang="es-ES" sz="1500" kern="1200"/>
            <a:t> vaca que carnero, </a:t>
          </a:r>
          <a:r>
            <a:rPr lang="es-ES" sz="1500" u="sng" kern="1200" err="1"/>
            <a:t>salpicón</a:t>
          </a:r>
          <a:r>
            <a:rPr lang="es-ES" sz="1500" kern="1200"/>
            <a:t> las </a:t>
          </a:r>
          <a:r>
            <a:rPr lang="es-ES" sz="1500" kern="1200" err="1"/>
            <a:t>más</a:t>
          </a:r>
          <a:r>
            <a:rPr lang="es-ES" sz="1500" kern="1200"/>
            <a:t> noches, </a:t>
          </a:r>
          <a:r>
            <a:rPr lang="es-ES" sz="1500" u="sng" kern="1200"/>
            <a:t>duelos y quebrantos</a:t>
          </a:r>
          <a:r>
            <a:rPr lang="es-ES" sz="1500" kern="1200"/>
            <a:t> los </a:t>
          </a:r>
          <a:r>
            <a:rPr lang="es-ES" sz="1500" kern="1200" err="1"/>
            <a:t>sábados</a:t>
          </a:r>
          <a:r>
            <a:rPr lang="es-ES" sz="1500" kern="1200"/>
            <a:t>, lentejas los viernes, </a:t>
          </a:r>
          <a:r>
            <a:rPr lang="es-ES" sz="1500" kern="1200" err="1"/>
            <a:t>algún</a:t>
          </a:r>
          <a:r>
            <a:rPr lang="es-ES" sz="1500" kern="1200"/>
            <a:t> palomino de </a:t>
          </a:r>
          <a:r>
            <a:rPr lang="es-ES" sz="1500" kern="1200" err="1"/>
            <a:t>añadidura</a:t>
          </a:r>
          <a:r>
            <a:rPr lang="es-ES" sz="1500" kern="1200"/>
            <a:t> los domingos, </a:t>
          </a:r>
          <a:r>
            <a:rPr lang="es-ES" sz="1500" kern="1200" err="1"/>
            <a:t>consumían</a:t>
          </a:r>
          <a:r>
            <a:rPr lang="es-ES" sz="1500" kern="1200"/>
            <a:t> las tres partes de su hacienda. El resto </a:t>
          </a:r>
          <a:r>
            <a:rPr lang="es-ES" sz="1500" kern="1200" err="1"/>
            <a:t>della</a:t>
          </a:r>
          <a:r>
            <a:rPr lang="es-ES" sz="1500" kern="1200"/>
            <a:t> </a:t>
          </a:r>
          <a:r>
            <a:rPr lang="es-ES" sz="1500" kern="1200" err="1"/>
            <a:t>concluían</a:t>
          </a:r>
          <a:r>
            <a:rPr lang="es-ES" sz="1500" kern="1200"/>
            <a:t> </a:t>
          </a:r>
          <a:r>
            <a:rPr lang="es-ES" sz="1500" u="sng" kern="1200"/>
            <a:t>sayo de velarte</a:t>
          </a:r>
          <a:r>
            <a:rPr lang="es-ES" sz="1500" kern="1200"/>
            <a:t>, </a:t>
          </a:r>
          <a:r>
            <a:rPr lang="es-ES" sz="1500" u="sng" kern="1200"/>
            <a:t>calzas de velludo</a:t>
          </a:r>
          <a:r>
            <a:rPr lang="es-ES" sz="1500" kern="1200"/>
            <a:t> para las fiestas, con sus </a:t>
          </a:r>
          <a:r>
            <a:rPr lang="es-ES" sz="1500" u="sng" kern="1200"/>
            <a:t>pantuflos</a:t>
          </a:r>
          <a:r>
            <a:rPr lang="es-ES" sz="1500" kern="1200"/>
            <a:t> de lo mesmo, y los </a:t>
          </a:r>
          <a:r>
            <a:rPr lang="es-ES" sz="1500" kern="1200" err="1"/>
            <a:t>días</a:t>
          </a:r>
          <a:r>
            <a:rPr lang="es-ES" sz="1500" kern="1200"/>
            <a:t> de entre semana se honraba con su </a:t>
          </a:r>
          <a:r>
            <a:rPr lang="es-ES" sz="1500" u="sng" kern="1200" err="1"/>
            <a:t>vellori</a:t>
          </a:r>
          <a:r>
            <a:rPr lang="es-ES" sz="1500" u="sng" kern="1200"/>
            <a:t>́</a:t>
          </a:r>
          <a:r>
            <a:rPr lang="es-ES" sz="1500" kern="1200"/>
            <a:t> de lo </a:t>
          </a:r>
          <a:r>
            <a:rPr lang="es-ES" sz="1500" kern="1200" err="1"/>
            <a:t>más</a:t>
          </a:r>
          <a:r>
            <a:rPr lang="es-ES" sz="1500" kern="1200"/>
            <a:t> fino. </a:t>
          </a:r>
          <a:r>
            <a:rPr lang="es-ES" sz="1500" kern="1200" err="1"/>
            <a:t>Tenía</a:t>
          </a:r>
          <a:r>
            <a:rPr lang="es-ES" sz="1500" kern="1200"/>
            <a:t> en su casa una ama que pasaba de los cuarenta y una sobrina que no llegaba a los veinte, y un mozo de campo y plaza que </a:t>
          </a:r>
          <a:r>
            <a:rPr lang="es-ES" sz="1500" kern="1200" err="1"/>
            <a:t>asi</a:t>
          </a:r>
          <a:r>
            <a:rPr lang="es-ES" sz="1500" kern="1200"/>
            <a:t>́ ensillaba el </a:t>
          </a:r>
          <a:r>
            <a:rPr lang="es-ES" sz="1500" kern="1200" err="1"/>
            <a:t>rocín</a:t>
          </a:r>
          <a:r>
            <a:rPr lang="es-ES" sz="1500" kern="1200"/>
            <a:t> como tomaba la podadera. Frisaba la edad de nuestro hidalgo con los cincuenta </a:t>
          </a:r>
          <a:r>
            <a:rPr lang="es-ES" sz="1500" kern="1200" err="1"/>
            <a:t>años</a:t>
          </a:r>
          <a:r>
            <a:rPr lang="es-ES" sz="1500" kern="1200"/>
            <a:t>. Era de </a:t>
          </a:r>
          <a:r>
            <a:rPr lang="es-ES" sz="1500" kern="1200" err="1"/>
            <a:t>complexión</a:t>
          </a:r>
          <a:r>
            <a:rPr lang="es-ES" sz="1500" kern="1200"/>
            <a:t> recia, seco de carnes, enjuto de rostro, gran madrugador y amigo de la caza. </a:t>
          </a:r>
          <a:endParaRPr lang="en-US" sz="1500" kern="1200"/>
        </a:p>
      </dsp:txBody>
      <dsp:txXfrm>
        <a:off x="142554" y="291675"/>
        <a:ext cx="4582040" cy="4756953"/>
      </dsp:txXfrm>
    </dsp:sp>
    <dsp:sp modelId="{D397D8AA-545A-2446-B838-39875F2D62DF}">
      <dsp:nvSpPr>
        <dsp:cNvPr id="0" name=""/>
        <dsp:cNvSpPr/>
      </dsp:nvSpPr>
      <dsp:spPr>
        <a:xfrm rot="13783">
          <a:off x="5354429" y="2080407"/>
          <a:ext cx="1033053" cy="120705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5354430" y="2321196"/>
        <a:ext cx="723137" cy="724232"/>
      </dsp:txXfrm>
    </dsp:sp>
    <dsp:sp modelId="{97FAB93D-7EE2-2948-B70C-7A8994E2D155}">
      <dsp:nvSpPr>
        <dsp:cNvPr id="0" name=""/>
        <dsp:cNvSpPr/>
      </dsp:nvSpPr>
      <dsp:spPr>
        <a:xfrm>
          <a:off x="6816290" y="176449"/>
          <a:ext cx="4867148" cy="50420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kern="1200"/>
            <a:t>B. </a:t>
          </a:r>
          <a:r>
            <a:rPr lang="es-ES" sz="1500" kern="1200">
              <a:latin typeface="Futura Medium" panose="020B0602020204020303" pitchFamily="34" charset="-79"/>
              <a:cs typeface="Futura Medium" panose="020B0602020204020303" pitchFamily="34" charset="-79"/>
            </a:rPr>
            <a:t>En un lugar de la Mancha, de cuyo nombre no quiero acordarme, </a:t>
          </a:r>
          <a:r>
            <a:rPr lang="es-ES" sz="1500" kern="1200" err="1">
              <a:latin typeface="Futura Medium" panose="020B0602020204020303" pitchFamily="34" charset="-79"/>
              <a:cs typeface="Futura Medium" panose="020B0602020204020303" pitchFamily="34" charset="-79"/>
            </a:rPr>
            <a:t>vivía</a:t>
          </a:r>
          <a:r>
            <a:rPr lang="es-ES" sz="1500" kern="1200">
              <a:latin typeface="Futura Medium" panose="020B0602020204020303" pitchFamily="34" charset="-79"/>
              <a:cs typeface="Futura Medium" panose="020B0602020204020303" pitchFamily="34" charset="-79"/>
            </a:rPr>
            <a:t> no hace mucho un hidalgo de los de lanza en ristre, escudo antiguo, </a:t>
          </a:r>
          <a:r>
            <a:rPr lang="es-ES" sz="1500" kern="1200" err="1">
              <a:latin typeface="Futura Medium" panose="020B0602020204020303" pitchFamily="34" charset="-79"/>
              <a:cs typeface="Futura Medium" panose="020B0602020204020303" pitchFamily="34" charset="-79"/>
            </a:rPr>
            <a:t>rocín</a:t>
          </a:r>
          <a:r>
            <a:rPr lang="es-ES" sz="1500" kern="1200">
              <a:latin typeface="Futura Medium" panose="020B0602020204020303" pitchFamily="34" charset="-79"/>
              <a:cs typeface="Futura Medium" panose="020B0602020204020303" pitchFamily="34" charset="-79"/>
            </a:rPr>
            <a:t> flaco y galgo corredor. </a:t>
          </a:r>
          <a:r>
            <a:rPr lang="es-ES" sz="1500" kern="1200" err="1">
              <a:latin typeface="Futura Medium" panose="020B0602020204020303" pitchFamily="34" charset="-79"/>
              <a:cs typeface="Futura Medium" panose="020B0602020204020303" pitchFamily="34" charset="-79"/>
            </a:rPr>
            <a:t>Consumían</a:t>
          </a:r>
          <a:r>
            <a:rPr lang="es-ES" sz="1500" kern="1200">
              <a:latin typeface="Futura Medium" panose="020B0602020204020303" pitchFamily="34" charset="-79"/>
              <a:cs typeface="Futura Medium" panose="020B0602020204020303" pitchFamily="34" charset="-79"/>
            </a:rPr>
            <a:t> tres partes de su hacienda una olla con algo </a:t>
          </a:r>
          <a:r>
            <a:rPr lang="es-ES" sz="1500" kern="1200" err="1">
              <a:latin typeface="Futura Medium" panose="020B0602020204020303" pitchFamily="34" charset="-79"/>
              <a:cs typeface="Futura Medium" panose="020B0602020204020303" pitchFamily="34" charset="-79"/>
            </a:rPr>
            <a:t>más</a:t>
          </a:r>
          <a:r>
            <a:rPr lang="es-ES" sz="1500" kern="1200">
              <a:latin typeface="Futura Medium" panose="020B0602020204020303" pitchFamily="34" charset="-79"/>
              <a:cs typeface="Futura Medium" panose="020B0602020204020303" pitchFamily="34" charset="-79"/>
            </a:rPr>
            <a:t> de vaca que carnero, ropa vieja casi todas las noches, huevos con torreznos los </a:t>
          </a:r>
          <a:r>
            <a:rPr lang="es-ES" sz="1500" kern="1200" err="1">
              <a:latin typeface="Futura Medium" panose="020B0602020204020303" pitchFamily="34" charset="-79"/>
              <a:cs typeface="Futura Medium" panose="020B0602020204020303" pitchFamily="34" charset="-79"/>
            </a:rPr>
            <a:t>sábados</a:t>
          </a:r>
          <a:r>
            <a:rPr lang="es-ES" sz="1500" kern="1200">
              <a:latin typeface="Futura Medium" panose="020B0602020204020303" pitchFamily="34" charset="-79"/>
              <a:cs typeface="Futura Medium" panose="020B0602020204020303" pitchFamily="34" charset="-79"/>
            </a:rPr>
            <a:t>, lentejas los viernes y </a:t>
          </a:r>
          <a:r>
            <a:rPr lang="es-ES" sz="1500" kern="1200" err="1">
              <a:latin typeface="Futura Medium" panose="020B0602020204020303" pitchFamily="34" charset="-79"/>
              <a:cs typeface="Futura Medium" panose="020B0602020204020303" pitchFamily="34" charset="-79"/>
            </a:rPr>
            <a:t>algún</a:t>
          </a:r>
          <a:r>
            <a:rPr lang="es-ES" sz="1500" kern="1200">
              <a:latin typeface="Futura Medium" panose="020B0602020204020303" pitchFamily="34" charset="-79"/>
              <a:cs typeface="Futura Medium" panose="020B0602020204020303" pitchFamily="34" charset="-79"/>
            </a:rPr>
            <a:t> palomino de </a:t>
          </a:r>
          <a:r>
            <a:rPr lang="es-ES" sz="1500" kern="1200" err="1">
              <a:latin typeface="Futura Medium" panose="020B0602020204020303" pitchFamily="34" charset="-79"/>
              <a:cs typeface="Futura Medium" panose="020B0602020204020303" pitchFamily="34" charset="-79"/>
            </a:rPr>
            <a:t>añadidura</a:t>
          </a:r>
          <a:r>
            <a:rPr lang="es-ES" sz="1500" kern="1200">
              <a:latin typeface="Futura Medium" panose="020B0602020204020303" pitchFamily="34" charset="-79"/>
              <a:cs typeface="Futura Medium" panose="020B0602020204020303" pitchFamily="34" charset="-79"/>
            </a:rPr>
            <a:t> los domingos. El resto de ella lo </a:t>
          </a:r>
          <a:r>
            <a:rPr lang="es-ES" sz="1500" kern="1200" err="1">
              <a:latin typeface="Futura Medium" panose="020B0602020204020303" pitchFamily="34" charset="-79"/>
              <a:cs typeface="Futura Medium" panose="020B0602020204020303" pitchFamily="34" charset="-79"/>
            </a:rPr>
            <a:t>concluían</a:t>
          </a:r>
          <a:r>
            <a:rPr lang="es-ES" sz="1500" kern="1200">
              <a:latin typeface="Futura Medium" panose="020B0602020204020303" pitchFamily="34" charset="-79"/>
              <a:cs typeface="Futura Medium" panose="020B0602020204020303" pitchFamily="34" charset="-79"/>
            </a:rPr>
            <a:t> un sayo de velarte negro y, para las fiestas, calzas de terciopelo con sus pantuflos a juego, </a:t>
          </a:r>
          <a:r>
            <a:rPr lang="es-ES" sz="1500" kern="1200" err="1">
              <a:latin typeface="Futura Medium" panose="020B0602020204020303" pitchFamily="34" charset="-79"/>
              <a:cs typeface="Futura Medium" panose="020B0602020204020303" pitchFamily="34" charset="-79"/>
            </a:rPr>
            <a:t>honrándose</a:t>
          </a:r>
          <a:r>
            <a:rPr lang="es-ES" sz="1500" kern="1200">
              <a:latin typeface="Futura Medium" panose="020B0602020204020303" pitchFamily="34" charset="-79"/>
              <a:cs typeface="Futura Medium" panose="020B0602020204020303" pitchFamily="34" charset="-79"/>
            </a:rPr>
            <a:t> entre semana con un traje pardo de lo </a:t>
          </a:r>
          <a:r>
            <a:rPr lang="es-ES" sz="1500" kern="1200" err="1">
              <a:latin typeface="Futura Medium" panose="020B0602020204020303" pitchFamily="34" charset="-79"/>
              <a:cs typeface="Futura Medium" panose="020B0602020204020303" pitchFamily="34" charset="-79"/>
            </a:rPr>
            <a:t>más</a:t>
          </a:r>
          <a:r>
            <a:rPr lang="es-ES" sz="1500" kern="1200">
              <a:latin typeface="Futura Medium" panose="020B0602020204020303" pitchFamily="34" charset="-79"/>
              <a:cs typeface="Futura Medium" panose="020B0602020204020303" pitchFamily="34" charset="-79"/>
            </a:rPr>
            <a:t> fino.                                                    </a:t>
          </a:r>
          <a:r>
            <a:rPr lang="es-ES" sz="1500" kern="1200" err="1">
              <a:latin typeface="Futura Medium" panose="020B0602020204020303" pitchFamily="34" charset="-79"/>
              <a:cs typeface="Futura Medium" panose="020B0602020204020303" pitchFamily="34" charset="-79"/>
            </a:rPr>
            <a:t>Tenía</a:t>
          </a:r>
          <a:r>
            <a:rPr lang="es-ES" sz="1500" kern="1200">
              <a:latin typeface="Futura Medium" panose="020B0602020204020303" pitchFamily="34" charset="-79"/>
              <a:cs typeface="Futura Medium" panose="020B0602020204020303" pitchFamily="34" charset="-79"/>
            </a:rPr>
            <a:t> en su casa un ama que pasaba de los cuarenta y una sobrina que no llegaba a los veinte, y un mozo de campo y cuadra que lo mismo ensillaba el </a:t>
          </a:r>
          <a:r>
            <a:rPr lang="es-ES" sz="1500" kern="1200" err="1">
              <a:latin typeface="Futura Medium" panose="020B0602020204020303" pitchFamily="34" charset="-79"/>
              <a:cs typeface="Futura Medium" panose="020B0602020204020303" pitchFamily="34" charset="-79"/>
            </a:rPr>
            <a:t>rocín</a:t>
          </a:r>
          <a:r>
            <a:rPr lang="es-ES" sz="1500" kern="1200">
              <a:latin typeface="Futura Medium" panose="020B0602020204020303" pitchFamily="34" charset="-79"/>
              <a:cs typeface="Futura Medium" panose="020B0602020204020303" pitchFamily="34" charset="-79"/>
            </a:rPr>
            <a:t> que tomaba la podadera. Frisaba la edad de nuestro hidalgo los cincuenta </a:t>
          </a:r>
          <a:r>
            <a:rPr lang="es-ES" sz="1500" kern="1200" err="1">
              <a:latin typeface="Futura Medium" panose="020B0602020204020303" pitchFamily="34" charset="-79"/>
              <a:cs typeface="Futura Medium" panose="020B0602020204020303" pitchFamily="34" charset="-79"/>
            </a:rPr>
            <a:t>años</a:t>
          </a:r>
          <a:r>
            <a:rPr lang="es-ES" sz="1500" kern="1200">
              <a:latin typeface="Futura Medium" panose="020B0602020204020303" pitchFamily="34" charset="-79"/>
              <a:cs typeface="Futura Medium" panose="020B0602020204020303" pitchFamily="34" charset="-79"/>
            </a:rPr>
            <a:t>. Era de </a:t>
          </a:r>
          <a:r>
            <a:rPr lang="es-ES" sz="1500" kern="1200" err="1">
              <a:latin typeface="Futura Medium" panose="020B0602020204020303" pitchFamily="34" charset="-79"/>
              <a:cs typeface="Futura Medium" panose="020B0602020204020303" pitchFamily="34" charset="-79"/>
            </a:rPr>
            <a:t>complexión</a:t>
          </a:r>
          <a:r>
            <a:rPr lang="es-ES" sz="1500" kern="1200">
              <a:latin typeface="Futura Medium" panose="020B0602020204020303" pitchFamily="34" charset="-79"/>
              <a:cs typeface="Futura Medium" panose="020B0602020204020303" pitchFamily="34" charset="-79"/>
            </a:rPr>
            <a:t> recia, seco de carnes, enjuto de rostro, gran madrugador y amigo de la caza. (Destino, Trapiello, 2015)</a:t>
          </a:r>
          <a:endParaRPr lang="en-US" sz="1500" kern="1200">
            <a:latin typeface="Futura Medium" panose="020B0602020204020303" pitchFamily="34" charset="-79"/>
            <a:cs typeface="Futura Medium" panose="020B0602020204020303" pitchFamily="34" charset="-79"/>
          </a:endParaRPr>
        </a:p>
      </dsp:txBody>
      <dsp:txXfrm>
        <a:off x="6958844" y="319003"/>
        <a:ext cx="4582040" cy="47569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1C4383-BE00-0636-E9C9-A13A4E08708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0646C7B1-AF13-DFED-4D34-FCDF29FB51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453301B-B294-7F43-57ED-CAA2BEAE9054}"/>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5" name="Marcador de pie de página 4">
            <a:extLst>
              <a:ext uri="{FF2B5EF4-FFF2-40B4-BE49-F238E27FC236}">
                <a16:creationId xmlns:a16="http://schemas.microsoft.com/office/drawing/2014/main" id="{A3742B9F-37A1-7E46-75C9-A76941B30D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8435A9-A852-D751-05D8-702236647B4E}"/>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625081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811221-DB9E-820B-4309-D4A94E4BEF1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C180AD-A005-C4C2-DC27-8B7B79884F9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F899AB7-F9B3-8D31-C97E-37E0A543BC67}"/>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5" name="Marcador de pie de página 4">
            <a:extLst>
              <a:ext uri="{FF2B5EF4-FFF2-40B4-BE49-F238E27FC236}">
                <a16:creationId xmlns:a16="http://schemas.microsoft.com/office/drawing/2014/main" id="{D6CC01D8-40C4-46BB-0456-364A9BAF83D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D21599D-076A-E5AF-FB2F-46468296DD02}"/>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1972004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714D35-2441-670E-7988-2C3A9E73AD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4821414-3E20-A970-180E-187BD0357B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F26DAC7-329C-3C18-03E1-C0DC3E569289}"/>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5" name="Marcador de pie de página 4">
            <a:extLst>
              <a:ext uri="{FF2B5EF4-FFF2-40B4-BE49-F238E27FC236}">
                <a16:creationId xmlns:a16="http://schemas.microsoft.com/office/drawing/2014/main" id="{174CDC3C-1C54-D529-8B1F-49DA66C9C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F025F0-699C-1C3A-113B-3BFAF2EF0B15}"/>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2352120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6EC9DE-DBA5-C14A-2D78-16E4E0DE6A8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496B7BF-B874-F01F-21F1-259D81EADD6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AC2DE07-5F91-4ADD-C089-6AB5BAE9C96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5A6C39A-4D2C-5121-C920-44D7506A0513}"/>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6" name="Marcador de pie de página 5">
            <a:extLst>
              <a:ext uri="{FF2B5EF4-FFF2-40B4-BE49-F238E27FC236}">
                <a16:creationId xmlns:a16="http://schemas.microsoft.com/office/drawing/2014/main" id="{7D5DA21D-DE91-AF16-2680-92882A95A17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BC24314-657A-28A2-37DF-98C3CE703D84}"/>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3055678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1449C-AB1A-FC61-6A2D-FA6E75507C0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FEA063C-45BE-B7B3-2709-B86828E8F0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8823314-5186-E5B6-3CB4-03CE943B87D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121184C-52B1-6084-D140-1FC41DB829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460D082-8DCB-CC7B-A4CE-BBF619574CF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EF7DA21-C61C-FEAD-7EC0-A3EF62D84D2D}"/>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8" name="Marcador de pie de página 7">
            <a:extLst>
              <a:ext uri="{FF2B5EF4-FFF2-40B4-BE49-F238E27FC236}">
                <a16:creationId xmlns:a16="http://schemas.microsoft.com/office/drawing/2014/main" id="{82D6F5F7-17DD-888C-6668-9222995B7CC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E5DA05B-2E1A-87DF-388A-C4FAAC895A00}"/>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2875772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140727-0E4D-9A67-CBAC-86E13B42E55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51D81F4-FCF1-D198-30D8-DB2CDA67327A}"/>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4" name="Marcador de pie de página 3">
            <a:extLst>
              <a:ext uri="{FF2B5EF4-FFF2-40B4-BE49-F238E27FC236}">
                <a16:creationId xmlns:a16="http://schemas.microsoft.com/office/drawing/2014/main" id="{54EF58EF-1408-D44E-28B3-73D9BF0503E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D2835EE-7756-FDE0-9ED3-11107E29F3C6}"/>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2574748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1A60C42-08BB-B5BA-A46A-CD94C1F62B37}"/>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3" name="Marcador de pie de página 2">
            <a:extLst>
              <a:ext uri="{FF2B5EF4-FFF2-40B4-BE49-F238E27FC236}">
                <a16:creationId xmlns:a16="http://schemas.microsoft.com/office/drawing/2014/main" id="{6FA8236C-0F4F-7358-913E-A5B10EE04F5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A3F6E5D-D542-54EF-E2C3-3B1A33B06E40}"/>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3747328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2700E8-BBA1-A3F1-2EBE-D77F897AE31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9A127E6-F32F-4CC1-B77F-262DBAC61B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EF991B0-369B-C7B7-0664-7E1DF45C4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26A7ADF-5764-C15D-0AFC-E4A6331616CE}"/>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6" name="Marcador de pie de página 5">
            <a:extLst>
              <a:ext uri="{FF2B5EF4-FFF2-40B4-BE49-F238E27FC236}">
                <a16:creationId xmlns:a16="http://schemas.microsoft.com/office/drawing/2014/main" id="{0D627B6B-2235-9C5F-3D02-C556A947606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CC15FD-CE89-EB50-34E9-B70980C5CDE1}"/>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260993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27C441-E74C-B965-0AB0-444FA06167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84C57D8A-0EBC-881D-B6E5-2DBF68F596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30F624F-E3DE-16D8-F57B-C9305CB67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7E04218-175E-E765-EF3B-F6537DBA533A}"/>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6" name="Marcador de pie de página 5">
            <a:extLst>
              <a:ext uri="{FF2B5EF4-FFF2-40B4-BE49-F238E27FC236}">
                <a16:creationId xmlns:a16="http://schemas.microsoft.com/office/drawing/2014/main" id="{DC4FB795-6FDE-3123-9D44-E678DAF7376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969C3CA-A5A5-B0F2-25B1-C51A01414676}"/>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3971242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F41DD6-73FE-1C54-868B-ABF628CC842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DA5EE21-F9FC-E2C1-AF7E-9DF48787844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E89A29-B350-9115-110D-4A2176E8870F}"/>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5" name="Marcador de pie de página 4">
            <a:extLst>
              <a:ext uri="{FF2B5EF4-FFF2-40B4-BE49-F238E27FC236}">
                <a16:creationId xmlns:a16="http://schemas.microsoft.com/office/drawing/2014/main" id="{E348C994-87F5-938D-BC46-D864380F7A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47C73B9-5C0A-7231-B7EC-4B7892CCECEF}"/>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1274910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13DB1B8-F2C2-C4E8-9C9F-D8DE5F5AB36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E829D0F-4CE9-9274-CCC5-6CF43E1806E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FAA6FD8-35FD-1D7A-3F54-1657FF050549}"/>
              </a:ext>
            </a:extLst>
          </p:cNvPr>
          <p:cNvSpPr>
            <a:spLocks noGrp="1"/>
          </p:cNvSpPr>
          <p:nvPr>
            <p:ph type="dt" sz="half" idx="10"/>
          </p:nvPr>
        </p:nvSpPr>
        <p:spPr/>
        <p:txBody>
          <a:bodyPr/>
          <a:lstStyle/>
          <a:p>
            <a:fld id="{C82243E1-C7B1-2747-A835-6BCA33A44A71}" type="datetimeFigureOut">
              <a:rPr lang="es-ES" smtClean="0"/>
              <a:t>2/10/26</a:t>
            </a:fld>
            <a:endParaRPr lang="es-ES"/>
          </a:p>
        </p:txBody>
      </p:sp>
      <p:sp>
        <p:nvSpPr>
          <p:cNvPr id="5" name="Marcador de pie de página 4">
            <a:extLst>
              <a:ext uri="{FF2B5EF4-FFF2-40B4-BE49-F238E27FC236}">
                <a16:creationId xmlns:a16="http://schemas.microsoft.com/office/drawing/2014/main" id="{BA7B3461-0781-4DA7-2ECF-D7A3FC2CEE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9B07243-6403-8E97-3E39-D0DFF6B7A725}"/>
              </a:ext>
            </a:extLst>
          </p:cNvPr>
          <p:cNvSpPr>
            <a:spLocks noGrp="1"/>
          </p:cNvSpPr>
          <p:nvPr>
            <p:ph type="sldNum" sz="quarter" idx="12"/>
          </p:nvPr>
        </p:nvSpPr>
        <p:spPr/>
        <p:txBody>
          <a:bodyPr/>
          <a:lstStyle/>
          <a:p>
            <a:fld id="{67B3DB67-BAD2-6A41-BFA8-9B02A6710878}" type="slidenum">
              <a:rPr lang="es-ES" smtClean="0"/>
              <a:t>‹Nº›</a:t>
            </a:fld>
            <a:endParaRPr lang="es-ES"/>
          </a:p>
        </p:txBody>
      </p:sp>
    </p:spTree>
    <p:extLst>
      <p:ext uri="{BB962C8B-B14F-4D97-AF65-F5344CB8AC3E}">
        <p14:creationId xmlns:p14="http://schemas.microsoft.com/office/powerpoint/2010/main" val="987938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DC34C29-A2D9-13F0-A1E3-7A4BC953D5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39C1C13-1B48-B8BC-CD56-33F8359F57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AD1CB3-5D60-1341-EA53-2E677FE7E9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2243E1-C7B1-2747-A835-6BCA33A44A71}" type="datetimeFigureOut">
              <a:rPr lang="es-ES" smtClean="0"/>
              <a:t>2/10/26</a:t>
            </a:fld>
            <a:endParaRPr lang="es-ES"/>
          </a:p>
        </p:txBody>
      </p:sp>
      <p:sp>
        <p:nvSpPr>
          <p:cNvPr id="5" name="Marcador de pie de página 4">
            <a:extLst>
              <a:ext uri="{FF2B5EF4-FFF2-40B4-BE49-F238E27FC236}">
                <a16:creationId xmlns:a16="http://schemas.microsoft.com/office/drawing/2014/main" id="{77361794-9281-BB9E-DD48-26BB1F5E4A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0773AE5-3C2E-DA71-5675-3BB0236AE2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B3DB67-BAD2-6A41-BFA8-9B02A6710878}" type="slidenum">
              <a:rPr lang="es-ES" smtClean="0"/>
              <a:t>‹Nº›</a:t>
            </a:fld>
            <a:endParaRPr lang="es-ES"/>
          </a:p>
        </p:txBody>
      </p:sp>
    </p:spTree>
    <p:extLst>
      <p:ext uri="{BB962C8B-B14F-4D97-AF65-F5344CB8AC3E}">
        <p14:creationId xmlns:p14="http://schemas.microsoft.com/office/powerpoint/2010/main" val="2479114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9E63DC-2E11-82AA-35A5-9F1C5B73F249}"/>
              </a:ext>
            </a:extLst>
          </p:cNvPr>
          <p:cNvSpPr>
            <a:spLocks noGrp="1"/>
          </p:cNvSpPr>
          <p:nvPr>
            <p:ph type="title"/>
          </p:nvPr>
        </p:nvSpPr>
        <p:spPr/>
        <p:txBody>
          <a:bodyPr/>
          <a:lstStyle/>
          <a:p>
            <a:endParaRPr lang="es-ES" dirty="0"/>
          </a:p>
        </p:txBody>
      </p:sp>
      <p:sp>
        <p:nvSpPr>
          <p:cNvPr id="3" name="Marcador de contenido 2">
            <a:extLst>
              <a:ext uri="{FF2B5EF4-FFF2-40B4-BE49-F238E27FC236}">
                <a16:creationId xmlns:a16="http://schemas.microsoft.com/office/drawing/2014/main" id="{0F84FB10-16F3-5FFB-4008-687F7AE8049C}"/>
              </a:ext>
            </a:extLst>
          </p:cNvPr>
          <p:cNvSpPr>
            <a:spLocks noGrp="1"/>
          </p:cNvSpPr>
          <p:nvPr>
            <p:ph idx="1"/>
          </p:nvPr>
        </p:nvSpPr>
        <p:spPr/>
        <p:txBody>
          <a:bodyPr/>
          <a:lstStyle/>
          <a:p>
            <a:endParaRPr lang="es-ES" dirty="0"/>
          </a:p>
        </p:txBody>
      </p:sp>
      <p:sp>
        <p:nvSpPr>
          <p:cNvPr id="4" name="LeftPanel">
            <a:extLst>
              <a:ext uri="{FF2B5EF4-FFF2-40B4-BE49-F238E27FC236}">
                <a16:creationId xmlns:a16="http://schemas.microsoft.com/office/drawing/2014/main" id="{117D6A01-C268-6BE6-8BE1-1D9CB89429A3}"/>
              </a:ext>
            </a:extLst>
          </p:cNvPr>
          <p:cNvSpPr/>
          <p:nvPr/>
        </p:nvSpPr>
        <p:spPr>
          <a:xfrm>
            <a:off x="40000" y="10"/>
            <a:ext cx="7119440" cy="6857990"/>
          </a:xfrm>
          <a:prstGeom prst="rect">
            <a:avLst/>
          </a:prstGeom>
          <a:solidFill>
            <a:srgbClr val="7A4E2D"/>
          </a:solidFill>
          <a:ln>
            <a:noFill/>
          </a:ln>
        </p:spPr>
        <p:txBody>
          <a:bodyPr/>
          <a:lstStyle/>
          <a:p>
            <a:endParaRPr lang="es-ES" dirty="0"/>
          </a:p>
        </p:txBody>
      </p:sp>
      <p:sp>
        <p:nvSpPr>
          <p:cNvPr id="5" name="AccentBar">
            <a:extLst>
              <a:ext uri="{FF2B5EF4-FFF2-40B4-BE49-F238E27FC236}">
                <a16:creationId xmlns:a16="http://schemas.microsoft.com/office/drawing/2014/main" id="{FAF0AA8A-6A51-9288-8C08-2F9AF5DA6046}"/>
              </a:ext>
            </a:extLst>
          </p:cNvPr>
          <p:cNvSpPr/>
          <p:nvPr/>
        </p:nvSpPr>
        <p:spPr>
          <a:xfrm>
            <a:off x="0" y="0"/>
            <a:ext cx="80000" cy="6858000"/>
          </a:xfrm>
          <a:prstGeom prst="rect">
            <a:avLst/>
          </a:prstGeom>
          <a:solidFill>
            <a:srgbClr val="C17F2A"/>
          </a:solidFill>
          <a:ln>
            <a:noFill/>
          </a:ln>
        </p:spPr>
        <p:txBody>
          <a:bodyPr/>
          <a:lstStyle/>
          <a:p>
            <a:endParaRPr lang="es-ES" dirty="0"/>
          </a:p>
        </p:txBody>
      </p:sp>
      <p:sp>
        <p:nvSpPr>
          <p:cNvPr id="6" name="TitleBox">
            <a:extLst>
              <a:ext uri="{FF2B5EF4-FFF2-40B4-BE49-F238E27FC236}">
                <a16:creationId xmlns:a16="http://schemas.microsoft.com/office/drawing/2014/main" id="{7A72A352-B7BC-CACD-25E2-56020F9D9CFA}"/>
              </a:ext>
            </a:extLst>
          </p:cNvPr>
          <p:cNvSpPr txBox="1"/>
          <p:nvPr/>
        </p:nvSpPr>
        <p:spPr>
          <a:xfrm>
            <a:off x="262500" y="290688"/>
            <a:ext cx="6500000" cy="280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1</a:t>
            </a:r>
          </a:p>
          <a:p>
            <a:pPr algn="l">
              <a:spcAft>
                <a:spcPts val="200"/>
              </a:spcAft>
            </a:pPr>
            <a:r>
              <a:rPr lang="es-ES" sz="5200" b="1" dirty="0">
                <a:solidFill>
                  <a:srgbClr val="C17F2A"/>
                </a:solidFill>
              </a:rPr>
              <a:t>La identidad</a:t>
            </a:r>
          </a:p>
          <a:p>
            <a:pPr algn="l">
              <a:spcAft>
                <a:spcPts val="400"/>
              </a:spcAft>
            </a:pPr>
            <a:r>
              <a:rPr lang="es-ES" sz="1800" dirty="0">
                <a:solidFill>
                  <a:srgbClr val="F5ECD7"/>
                </a:solidFill>
              </a:rPr>
              <a:t>Nivel </a:t>
            </a:r>
            <a:r>
              <a:rPr lang="es-ES" dirty="0">
                <a:solidFill>
                  <a:srgbClr val="F5ECD7"/>
                </a:solidFill>
              </a:rPr>
              <a:t>avanzado</a:t>
            </a:r>
            <a:endParaRPr lang="es-ES" sz="1800" dirty="0">
              <a:solidFill>
                <a:srgbClr val="F5ECD7"/>
              </a:solidFill>
            </a:endParaRPr>
          </a:p>
        </p:txBody>
      </p:sp>
      <p:sp>
        <p:nvSpPr>
          <p:cNvPr id="7" name="Label0">
            <a:extLst>
              <a:ext uri="{FF2B5EF4-FFF2-40B4-BE49-F238E27FC236}">
                <a16:creationId xmlns:a16="http://schemas.microsoft.com/office/drawing/2014/main" id="{43F7C480-0343-D0DF-F5DF-212B7667F122}"/>
              </a:ext>
            </a:extLst>
          </p:cNvPr>
          <p:cNvSpPr/>
          <p:nvPr/>
        </p:nvSpPr>
        <p:spPr>
          <a:xfrm>
            <a:off x="300000" y="3100000"/>
            <a:ext cx="160000" cy="900000"/>
          </a:xfrm>
          <a:prstGeom prst="rect">
            <a:avLst/>
          </a:prstGeom>
          <a:solidFill>
            <a:srgbClr val="8B1A1A"/>
          </a:solidFill>
          <a:ln>
            <a:noFill/>
          </a:ln>
        </p:spPr>
        <p:txBody>
          <a:bodyPr/>
          <a:lstStyle/>
          <a:p>
            <a:endParaRPr lang="es-ES" dirty="0"/>
          </a:p>
        </p:txBody>
      </p:sp>
      <p:sp>
        <p:nvSpPr>
          <p:cNvPr id="8" name="ItemBg0">
            <a:extLst>
              <a:ext uri="{FF2B5EF4-FFF2-40B4-BE49-F238E27FC236}">
                <a16:creationId xmlns:a16="http://schemas.microsoft.com/office/drawing/2014/main" id="{48964E3E-6C2E-81CB-95BD-8BB1D1164485}"/>
              </a:ext>
            </a:extLst>
          </p:cNvPr>
          <p:cNvSpPr/>
          <p:nvPr/>
        </p:nvSpPr>
        <p:spPr>
          <a:xfrm>
            <a:off x="480000" y="3200000"/>
            <a:ext cx="6300000" cy="900000"/>
          </a:xfrm>
          <a:prstGeom prst="rect">
            <a:avLst/>
          </a:prstGeom>
          <a:solidFill>
            <a:srgbClr val="6B3D1A"/>
          </a:solidFill>
          <a:ln>
            <a:noFill/>
          </a:ln>
        </p:spPr>
        <p:txBody>
          <a:bodyPr/>
          <a:lstStyle/>
          <a:p>
            <a:endParaRPr lang="es-ES" dirty="0"/>
          </a:p>
        </p:txBody>
      </p:sp>
      <p:sp>
        <p:nvSpPr>
          <p:cNvPr id="9" name="ItemText0">
            <a:extLst>
              <a:ext uri="{FF2B5EF4-FFF2-40B4-BE49-F238E27FC236}">
                <a16:creationId xmlns:a16="http://schemas.microsoft.com/office/drawing/2014/main" id="{F2016786-B0B9-BBE2-69B4-63C2FD9FF02C}"/>
              </a:ext>
            </a:extLst>
          </p:cNvPr>
          <p:cNvSpPr txBox="1"/>
          <p:nvPr/>
        </p:nvSpPr>
        <p:spPr>
          <a:xfrm>
            <a:off x="493744" y="3279999"/>
            <a:ext cx="5766255" cy="608995"/>
          </a:xfrm>
          <a:prstGeom prst="rect">
            <a:avLst/>
          </a:prstGeom>
          <a:noFill/>
          <a:ln>
            <a:noFill/>
          </a:ln>
        </p:spPr>
        <p:txBody>
          <a:bodyPr lIns="91440" tIns="45720" rIns="91440" bIns="45720" rtlCol="0">
            <a:normAutofit fontScale="92500" lnSpcReduction="20000"/>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En un lugar de la Mancha </a:t>
            </a:r>
          </a:p>
          <a:p>
            <a:pPr>
              <a:spcAft>
                <a:spcPts val="20"/>
              </a:spcAft>
            </a:pPr>
            <a:r>
              <a:rPr lang="es-ES" sz="1300" dirty="0">
                <a:solidFill>
                  <a:srgbClr val="C9B89A"/>
                </a:solidFill>
              </a:rPr>
              <a:t>Gramática:  pasados, oraciones de relativo </a:t>
            </a:r>
          </a:p>
          <a:p>
            <a:pPr algn="l">
              <a:spcAft>
                <a:spcPts val="20"/>
              </a:spcAft>
            </a:pPr>
            <a:endParaRPr lang="es-ES" sz="1300" dirty="0">
              <a:solidFill>
                <a:srgbClr val="C9B89A"/>
              </a:solidFill>
            </a:endParaRPr>
          </a:p>
        </p:txBody>
      </p:sp>
      <p:sp>
        <p:nvSpPr>
          <p:cNvPr id="10" name="Label1">
            <a:extLst>
              <a:ext uri="{FF2B5EF4-FFF2-40B4-BE49-F238E27FC236}">
                <a16:creationId xmlns:a16="http://schemas.microsoft.com/office/drawing/2014/main" id="{262C89C3-D6D0-1FB5-13AC-7DEC7754AE75}"/>
              </a:ext>
            </a:extLst>
          </p:cNvPr>
          <p:cNvSpPr/>
          <p:nvPr/>
        </p:nvSpPr>
        <p:spPr>
          <a:xfrm>
            <a:off x="300000" y="4200000"/>
            <a:ext cx="160000" cy="900000"/>
          </a:xfrm>
          <a:prstGeom prst="rect">
            <a:avLst/>
          </a:prstGeom>
          <a:solidFill>
            <a:srgbClr val="1A5C78"/>
          </a:solidFill>
          <a:ln>
            <a:noFill/>
          </a:ln>
        </p:spPr>
        <p:txBody>
          <a:bodyPr/>
          <a:lstStyle/>
          <a:p>
            <a:endParaRPr lang="es-ES" dirty="0"/>
          </a:p>
        </p:txBody>
      </p:sp>
      <p:sp>
        <p:nvSpPr>
          <p:cNvPr id="11" name="ItemBg1">
            <a:extLst>
              <a:ext uri="{FF2B5EF4-FFF2-40B4-BE49-F238E27FC236}">
                <a16:creationId xmlns:a16="http://schemas.microsoft.com/office/drawing/2014/main" id="{0D4DE891-554C-23B5-AC58-9656D2DA33BA}"/>
              </a:ext>
            </a:extLst>
          </p:cNvPr>
          <p:cNvSpPr/>
          <p:nvPr/>
        </p:nvSpPr>
        <p:spPr>
          <a:xfrm>
            <a:off x="480000" y="4200000"/>
            <a:ext cx="6300000" cy="900000"/>
          </a:xfrm>
          <a:prstGeom prst="rect">
            <a:avLst/>
          </a:prstGeom>
          <a:solidFill>
            <a:srgbClr val="5C3012"/>
          </a:solidFill>
          <a:ln>
            <a:noFill/>
          </a:ln>
        </p:spPr>
        <p:txBody>
          <a:bodyPr/>
          <a:lstStyle/>
          <a:p>
            <a:endParaRPr lang="es-ES" dirty="0"/>
          </a:p>
        </p:txBody>
      </p:sp>
      <p:sp>
        <p:nvSpPr>
          <p:cNvPr id="12" name="ItemText1">
            <a:extLst>
              <a:ext uri="{FF2B5EF4-FFF2-40B4-BE49-F238E27FC236}">
                <a16:creationId xmlns:a16="http://schemas.microsoft.com/office/drawing/2014/main" id="{B8259111-40B7-78E3-92EF-46F809698FE1}"/>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Nombrar a su enamorada</a:t>
            </a:r>
          </a:p>
          <a:p>
            <a:pPr algn="l"/>
            <a:r>
              <a:rPr lang="es-ES" sz="1300" dirty="0">
                <a:solidFill>
                  <a:srgbClr val="C9B89A"/>
                </a:solidFill>
              </a:rPr>
              <a:t>Gramática:  oraciones concesivas, construcciones con participio y gerundio</a:t>
            </a:r>
          </a:p>
        </p:txBody>
      </p:sp>
      <p:sp>
        <p:nvSpPr>
          <p:cNvPr id="13" name="Label2">
            <a:extLst>
              <a:ext uri="{FF2B5EF4-FFF2-40B4-BE49-F238E27FC236}">
                <a16:creationId xmlns:a16="http://schemas.microsoft.com/office/drawing/2014/main" id="{64FE8491-3F0E-3F03-9409-8298AA41998F}"/>
              </a:ext>
            </a:extLst>
          </p:cNvPr>
          <p:cNvSpPr/>
          <p:nvPr/>
        </p:nvSpPr>
        <p:spPr>
          <a:xfrm>
            <a:off x="300000" y="5300000"/>
            <a:ext cx="160000" cy="900000"/>
          </a:xfrm>
          <a:prstGeom prst="rect">
            <a:avLst/>
          </a:prstGeom>
          <a:solidFill>
            <a:srgbClr val="2A6B2A"/>
          </a:solidFill>
          <a:ln>
            <a:noFill/>
          </a:ln>
        </p:spPr>
        <p:txBody>
          <a:bodyPr/>
          <a:lstStyle/>
          <a:p>
            <a:endParaRPr lang="es-ES" dirty="0"/>
          </a:p>
        </p:txBody>
      </p:sp>
      <p:sp>
        <p:nvSpPr>
          <p:cNvPr id="14" name="ItemBg2">
            <a:extLst>
              <a:ext uri="{FF2B5EF4-FFF2-40B4-BE49-F238E27FC236}">
                <a16:creationId xmlns:a16="http://schemas.microsoft.com/office/drawing/2014/main" id="{479B6268-6F84-1795-91CD-6A47378413B9}"/>
              </a:ext>
            </a:extLst>
          </p:cNvPr>
          <p:cNvSpPr/>
          <p:nvPr/>
        </p:nvSpPr>
        <p:spPr>
          <a:xfrm>
            <a:off x="480000" y="5300000"/>
            <a:ext cx="6300000" cy="900000"/>
          </a:xfrm>
          <a:prstGeom prst="rect">
            <a:avLst/>
          </a:prstGeom>
          <a:solidFill>
            <a:srgbClr val="6B3D1A"/>
          </a:solidFill>
          <a:ln>
            <a:noFill/>
          </a:ln>
        </p:spPr>
        <p:txBody>
          <a:bodyPr/>
          <a:lstStyle/>
          <a:p>
            <a:endParaRPr lang="es-ES" dirty="0"/>
          </a:p>
        </p:txBody>
      </p:sp>
      <p:sp>
        <p:nvSpPr>
          <p:cNvPr id="15" name="ItemText2">
            <a:extLst>
              <a:ext uri="{FF2B5EF4-FFF2-40B4-BE49-F238E27FC236}">
                <a16:creationId xmlns:a16="http://schemas.microsoft.com/office/drawing/2014/main" id="{40A8D43E-A1E3-2845-BCC5-FF3C6973E026}"/>
              </a:ext>
            </a:extLst>
          </p:cNvPr>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Yo sé quién soy </a:t>
            </a:r>
          </a:p>
          <a:p>
            <a:pPr algn="l"/>
            <a:r>
              <a:rPr lang="es-ES" sz="1300" dirty="0">
                <a:solidFill>
                  <a:srgbClr val="C9B89A"/>
                </a:solidFill>
              </a:rPr>
              <a:t>Gramática:  oraciones relativas, estilo indirecto</a:t>
            </a:r>
          </a:p>
        </p:txBody>
      </p:sp>
      <p:pic>
        <p:nvPicPr>
          <p:cNvPr id="16" name="Imagen 15" descr="Un dibujo de una persona&#10;&#10;El contenido generado por IA puede ser incorrecto.">
            <a:extLst>
              <a:ext uri="{FF2B5EF4-FFF2-40B4-BE49-F238E27FC236}">
                <a16:creationId xmlns:a16="http://schemas.microsoft.com/office/drawing/2014/main" id="{52D2A2E1-BE46-ACBE-DB98-C525229BCBC1}"/>
              </a:ext>
            </a:extLst>
          </p:cNvPr>
          <p:cNvPicPr>
            <a:picLocks noChangeAspect="1"/>
          </p:cNvPicPr>
          <p:nvPr/>
        </p:nvPicPr>
        <p:blipFill>
          <a:blip r:embed="rId2"/>
          <a:srcRect t="3059" r="2" b="3061"/>
          <a:stretch>
            <a:fillRect/>
          </a:stretch>
        </p:blipFill>
        <p:spPr>
          <a:xfrm>
            <a:off x="7213744" y="0"/>
            <a:ext cx="4978256" cy="6857990"/>
          </a:xfrm>
          <a:prstGeom prst="rect">
            <a:avLst/>
          </a:prstGeom>
        </p:spPr>
      </p:pic>
    </p:spTree>
    <p:extLst>
      <p:ext uri="{BB962C8B-B14F-4D97-AF65-F5344CB8AC3E}">
        <p14:creationId xmlns:p14="http://schemas.microsoft.com/office/powerpoint/2010/main" val="1050438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1A5D07-7C29-A0FB-FC82-2556E8BBEA2B}"/>
              </a:ext>
            </a:extLst>
          </p:cNvPr>
          <p:cNvSpPr>
            <a:spLocks noGrp="1"/>
          </p:cNvSpPr>
          <p:nvPr>
            <p:ph type="title"/>
          </p:nvPr>
        </p:nvSpPr>
        <p:spPr>
          <a:xfrm>
            <a:off x="838200" y="365125"/>
            <a:ext cx="10515600" cy="765175"/>
          </a:xfrm>
        </p:spPr>
        <p:txBody>
          <a:bodyPr>
            <a:normAutofit/>
          </a:bodyPr>
          <a:lstStyle/>
          <a:p>
            <a:r>
              <a:rPr lang="es-ES" sz="2400" dirty="0"/>
              <a:t>Tema 1 La identidad </a:t>
            </a:r>
          </a:p>
        </p:txBody>
      </p:sp>
      <p:sp>
        <p:nvSpPr>
          <p:cNvPr id="3" name="Marcador de contenido 2">
            <a:extLst>
              <a:ext uri="{FF2B5EF4-FFF2-40B4-BE49-F238E27FC236}">
                <a16:creationId xmlns:a16="http://schemas.microsoft.com/office/drawing/2014/main" id="{EBDFFE1B-0170-8E90-5C5C-9B7DA4F296F2}"/>
              </a:ext>
            </a:extLst>
          </p:cNvPr>
          <p:cNvSpPr>
            <a:spLocks noGrp="1"/>
          </p:cNvSpPr>
          <p:nvPr>
            <p:ph idx="1"/>
          </p:nvPr>
        </p:nvSpPr>
        <p:spPr>
          <a:xfrm>
            <a:off x="838200" y="1257300"/>
            <a:ext cx="10515600" cy="4919663"/>
          </a:xfrm>
        </p:spPr>
        <p:txBody>
          <a:bodyPr>
            <a:normAutofit/>
          </a:bodyPr>
          <a:lstStyle/>
          <a:p>
            <a:pPr marL="0" indent="0">
              <a:buNone/>
            </a:pPr>
            <a:r>
              <a:rPr lang="es-ES" sz="1800" dirty="0"/>
              <a:t>	El tema de la identidad constituye una de las claves de Don Quijote, ya que la historia comienza cuando un insignificante hidalgo rural, con una vida monótona e insulsa, perteneciente a la baja nobleza y en un pequeño pueblo perdido de la Mancha, decide cambiar su identidad y ser otra persona. El nacimiento del caballero Quijote responde a una acción minuciosa del hidalgo lector, quien elabora a su “alter ego” en un proceso creativo que se alarga varias semanas.                                                                                     	Hay una clara </a:t>
            </a:r>
            <a:r>
              <a:rPr lang="es-ES" sz="1800" dirty="0" err="1"/>
              <a:t>intención</a:t>
            </a:r>
            <a:r>
              <a:rPr lang="es-ES" sz="1800"/>
              <a:t> </a:t>
            </a:r>
            <a:r>
              <a:rPr lang="es-ES" sz="1800" err="1"/>
              <a:t>paródica</a:t>
            </a:r>
            <a:r>
              <a:rPr lang="es-ES" sz="1800"/>
              <a:t> en la </a:t>
            </a:r>
            <a:r>
              <a:rPr lang="es-ES" sz="1800" err="1"/>
              <a:t>transformación</a:t>
            </a:r>
            <a:r>
              <a:rPr lang="es-ES" sz="1800"/>
              <a:t> del hidalgo en Don Quijote, al compararlo con los caballeros a los que pretende imitar, tanto su nombre como su figura resultan antiheroicos. Don Quijote nace viejo: “Frisaba la edad de nuestro hidalgo con los cincuenta </a:t>
            </a:r>
            <a:r>
              <a:rPr lang="es-ES" sz="1800" err="1"/>
              <a:t>años</a:t>
            </a:r>
            <a:r>
              <a:rPr lang="es-ES" sz="1800"/>
              <a:t>. Era de </a:t>
            </a:r>
            <a:r>
              <a:rPr lang="es-ES" sz="1800" err="1"/>
              <a:t>complexión</a:t>
            </a:r>
            <a:r>
              <a:rPr lang="es-ES" sz="1800"/>
              <a:t> recia, seco de carnes, enjuto de rostro...” (I, 1).                             	                                                                            	La identidad en la </a:t>
            </a:r>
            <a:r>
              <a:rPr lang="es-ES" sz="1800" err="1"/>
              <a:t>época</a:t>
            </a:r>
            <a:r>
              <a:rPr lang="es-ES" sz="1800"/>
              <a:t> de Cervantes está condicionada por la sangre, por nacer en una familia noble o no, cristiano viejo o nuevo, pero Don Quijote se libera de las cadenas de la sangre y reivindica su singularidad con frases como “yo soy quien soy” o “yo sé </a:t>
            </a:r>
            <a:r>
              <a:rPr lang="es-ES" sz="1800" err="1"/>
              <a:t>quién</a:t>
            </a:r>
            <a:r>
              <a:rPr lang="es-ES" sz="1800"/>
              <a:t> soy”.                                                            	                                                                	Hay dos movimientos contradictorios en la estructura de la novela, el primero es el de Don Quijote que quiere ser otro, un caballero andante, lo que le mueve a salir de su casa y buscar aventuras en sus tres salidas, se </a:t>
            </a:r>
            <a:r>
              <a:rPr lang="es-ES" sz="1800" err="1"/>
              <a:t>empeña</a:t>
            </a:r>
            <a:r>
              <a:rPr lang="es-ES" sz="1800"/>
              <a:t> en salir de su estado social. El segundo es el de los que quieren que vuelva a ser quien era, un sencillo hidalgo, por lo que intentan que regrese a su casa y a su antigua vida, a su primigenio estado, a su identidad como Alonso Quijano. </a:t>
            </a:r>
          </a:p>
          <a:p>
            <a:pPr marL="0" indent="0">
              <a:buNone/>
            </a:pPr>
            <a:endParaRPr lang="es-ES" sz="1800"/>
          </a:p>
        </p:txBody>
      </p:sp>
    </p:spTree>
    <p:extLst>
      <p:ext uri="{BB962C8B-B14F-4D97-AF65-F5344CB8AC3E}">
        <p14:creationId xmlns:p14="http://schemas.microsoft.com/office/powerpoint/2010/main" val="274502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8">
            <a:extLst>
              <a:ext uri="{FF2B5EF4-FFF2-40B4-BE49-F238E27FC236}">
                <a16:creationId xmlns:a16="http://schemas.microsoft.com/office/drawing/2014/main" id="{8181FC64-B306-4821-98E2-780662EFC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Marcador de contenido 2">
            <a:extLst>
              <a:ext uri="{FF2B5EF4-FFF2-40B4-BE49-F238E27FC236}">
                <a16:creationId xmlns:a16="http://schemas.microsoft.com/office/drawing/2014/main" id="{D37BA167-4E6F-8C8C-247E-6FF52892E468}"/>
              </a:ext>
            </a:extLst>
          </p:cNvPr>
          <p:cNvSpPr>
            <a:spLocks noGrp="1"/>
          </p:cNvSpPr>
          <p:nvPr>
            <p:ph idx="1"/>
          </p:nvPr>
        </p:nvSpPr>
        <p:spPr>
          <a:xfrm>
            <a:off x="173421" y="252248"/>
            <a:ext cx="6812628" cy="6605752"/>
          </a:xfrm>
        </p:spPr>
        <p:txBody>
          <a:bodyPr>
            <a:normAutofit lnSpcReduction="10000"/>
          </a:bodyPr>
          <a:lstStyle/>
          <a:p>
            <a:pPr marL="0" indent="0">
              <a:buNone/>
            </a:pPr>
            <a:r>
              <a:rPr lang="es-ES" sz="1800" dirty="0"/>
              <a:t>Texto 1 Avanzado </a:t>
            </a:r>
            <a:br>
              <a:rPr lang="es-ES" sz="1800" dirty="0"/>
            </a:br>
            <a:r>
              <a:rPr lang="es-ES" sz="1800" dirty="0"/>
              <a:t>Antes de leer </a:t>
            </a:r>
            <a:br>
              <a:rPr lang="es-ES" sz="1800" dirty="0"/>
            </a:br>
            <a:br>
              <a:rPr lang="es-ES" sz="1800" dirty="0"/>
            </a:br>
            <a:r>
              <a:rPr lang="es-ES" sz="1800" dirty="0">
                <a:latin typeface="Futura Medium" panose="020B0602020204020303" pitchFamily="34" charset="-79"/>
                <a:cs typeface="Futura Medium" panose="020B0602020204020303" pitchFamily="34" charset="-79"/>
              </a:rPr>
              <a:t>En un lugar de la Mancha, </a:t>
            </a:r>
            <a:r>
              <a:rPr lang="es-ES" sz="1800" u="sng" dirty="0">
                <a:latin typeface="Futura Medium" panose="020B0602020204020303" pitchFamily="34" charset="-79"/>
                <a:cs typeface="Futura Medium" panose="020B0602020204020303" pitchFamily="34" charset="-79"/>
              </a:rPr>
              <a:t>de cuyo</a:t>
            </a:r>
            <a:r>
              <a:rPr lang="es-ES" sz="1800" dirty="0">
                <a:latin typeface="Futura Medium" panose="020B0602020204020303" pitchFamily="34" charset="-79"/>
                <a:cs typeface="Futura Medium" panose="020B0602020204020303" pitchFamily="34" charset="-79"/>
              </a:rPr>
              <a:t> nombre no quiero acordarm</a:t>
            </a:r>
            <a:r>
              <a:rPr lang="es-ES" sz="1800" dirty="0"/>
              <a:t>e</a:t>
            </a:r>
          </a:p>
          <a:p>
            <a:pPr marL="0" indent="0">
              <a:buNone/>
            </a:pPr>
            <a:r>
              <a:rPr lang="es-ES" sz="1800" dirty="0"/>
              <a:t>                                                                                                                                                                                        </a:t>
            </a:r>
            <a:r>
              <a:rPr lang="es-ES" sz="1800" b="1" dirty="0"/>
              <a:t>1. </a:t>
            </a:r>
            <a:r>
              <a:rPr lang="es-ES" sz="1800" dirty="0"/>
              <a:t>¿Por qué el narrador no quiere acordarse del nombre de ese lugar donde vivía </a:t>
            </a:r>
          </a:p>
          <a:p>
            <a:pPr marL="0" indent="0">
              <a:buNone/>
            </a:pPr>
            <a:r>
              <a:rPr lang="es-ES" sz="1800" dirty="0"/>
              <a:t>     el protagonista de la historia?  </a:t>
            </a:r>
          </a:p>
          <a:p>
            <a:pPr marL="0" lvl="0" indent="0">
              <a:buNone/>
            </a:pPr>
            <a:r>
              <a:rPr lang="es-ES" sz="1800" dirty="0"/>
              <a:t>a. No es importante saber el lugar  </a:t>
            </a:r>
          </a:p>
          <a:p>
            <a:pPr marL="0" lvl="0" indent="0">
              <a:buNone/>
            </a:pPr>
            <a:r>
              <a:rPr lang="es-ES" sz="1800" dirty="0"/>
              <a:t>b. Quiere esconder el nombre por alguna razón</a:t>
            </a:r>
          </a:p>
          <a:p>
            <a:pPr marL="0" lvl="0" indent="0">
              <a:buNone/>
            </a:pPr>
            <a:r>
              <a:rPr lang="es-ES" sz="1800" dirty="0"/>
              <a:t>c. Puede ser cualquier lugar, cualquier pueblo de la Mancha.    </a:t>
            </a:r>
          </a:p>
          <a:p>
            <a:pPr marL="0" lvl="0" indent="0">
              <a:buNone/>
            </a:pPr>
            <a:r>
              <a:rPr lang="es-ES" sz="1800" dirty="0"/>
              <a:t>d. Quiere burlarse del protagonista </a:t>
            </a:r>
          </a:p>
          <a:p>
            <a:pPr marL="0" indent="0">
              <a:buNone/>
            </a:pPr>
            <a:r>
              <a:rPr lang="es-ES_tradnl" sz="1800" dirty="0"/>
              <a:t>Si tu elección es a)                                                                                                                                     ¿por qué crees que no es importante saber de dónde es o dónde reside el protagonista de una historia? ¿Conoces algún caso similar?</a:t>
            </a:r>
            <a:endParaRPr lang="es-ES" sz="1800" dirty="0"/>
          </a:p>
          <a:p>
            <a:pPr marL="0" indent="0">
              <a:buNone/>
            </a:pPr>
            <a:r>
              <a:rPr lang="es-ES_tradnl" sz="1800" dirty="0"/>
              <a:t>Si tu elección es b)                                                                                                                                ¿por qué esconder el nombre de ese lugar? </a:t>
            </a:r>
            <a:endParaRPr lang="es-ES" sz="1800" dirty="0"/>
          </a:p>
          <a:p>
            <a:pPr marL="0" indent="0">
              <a:buNone/>
            </a:pPr>
            <a:r>
              <a:rPr lang="es-ES_tradnl" sz="1800" dirty="0"/>
              <a:t>Si tu elección es c)                                                                                                                          ¿crees que todos los lugares o pueblos de la Mancha son iguales?</a:t>
            </a:r>
            <a:endParaRPr lang="es-ES" sz="1800" dirty="0"/>
          </a:p>
          <a:p>
            <a:pPr marL="0" indent="0">
              <a:buNone/>
            </a:pPr>
            <a:r>
              <a:rPr lang="es-ES_tradnl" sz="1800" dirty="0"/>
              <a:t>Si tu elección es d)                                                                                                                              ¿por qué crees que quiere burlarse del protagonista? </a:t>
            </a:r>
            <a:endParaRPr lang="es-ES" sz="1800" dirty="0"/>
          </a:p>
          <a:p>
            <a:endParaRPr lang="es-ES" sz="800" dirty="0"/>
          </a:p>
        </p:txBody>
      </p:sp>
      <p:sp>
        <p:nvSpPr>
          <p:cNvPr id="16" name="Freeform: Shape 10">
            <a:extLst>
              <a:ext uri="{FF2B5EF4-FFF2-40B4-BE49-F238E27FC236}">
                <a16:creationId xmlns:a16="http://schemas.microsoft.com/office/drawing/2014/main" id="{7D0B7289-120F-44DC-9769-2E096993B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53480"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158468AF-8ABA-4771-9770-C8C79C0E61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8825"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4" name="Imagen 3">
            <a:extLst>
              <a:ext uri="{FF2B5EF4-FFF2-40B4-BE49-F238E27FC236}">
                <a16:creationId xmlns:a16="http://schemas.microsoft.com/office/drawing/2014/main" id="{D1EBD416-4736-BBA2-6F64-30E565015BC6}"/>
              </a:ext>
            </a:extLst>
          </p:cNvPr>
          <p:cNvPicPr>
            <a:picLocks noChangeAspect="1"/>
          </p:cNvPicPr>
          <p:nvPr/>
        </p:nvPicPr>
        <p:blipFill>
          <a:blip r:embed="rId2"/>
          <a:srcRect l="8665" r="1500"/>
          <a:stretch>
            <a:fillRect/>
          </a:stretch>
        </p:blipFill>
        <p:spPr>
          <a:xfrm>
            <a:off x="6986049" y="10"/>
            <a:ext cx="5205951" cy="6857990"/>
          </a:xfrm>
          <a:custGeom>
            <a:avLst/>
            <a:gdLst/>
            <a:ahLst/>
            <a:cxnLst/>
            <a:rect l="l" t="t" r="r" b="b"/>
            <a:pathLst>
              <a:path w="5205951" h="6858000">
                <a:moveTo>
                  <a:pt x="1623023" y="0"/>
                </a:moveTo>
                <a:lnTo>
                  <a:pt x="2716256" y="0"/>
                </a:lnTo>
                <a:lnTo>
                  <a:pt x="3496422" y="0"/>
                </a:lnTo>
                <a:lnTo>
                  <a:pt x="5205951" y="0"/>
                </a:lnTo>
                <a:lnTo>
                  <a:pt x="5205951" y="6858000"/>
                </a:lnTo>
                <a:lnTo>
                  <a:pt x="3496422" y="6858000"/>
                </a:lnTo>
                <a:lnTo>
                  <a:pt x="2716256" y="6858000"/>
                </a:lnTo>
                <a:lnTo>
                  <a:pt x="2502754" y="6858000"/>
                </a:lnTo>
                <a:lnTo>
                  <a:pt x="2390998" y="6780599"/>
                </a:lnTo>
                <a:cubicBezTo>
                  <a:pt x="2217180" y="6653108"/>
                  <a:pt x="2046553" y="6515397"/>
                  <a:pt x="1874350" y="6374814"/>
                </a:cubicBezTo>
                <a:cubicBezTo>
                  <a:pt x="928725" y="5602839"/>
                  <a:pt x="0" y="4969131"/>
                  <a:pt x="0" y="3621656"/>
                </a:cubicBezTo>
                <a:cubicBezTo>
                  <a:pt x="0" y="2093192"/>
                  <a:pt x="573736" y="754641"/>
                  <a:pt x="1600899" y="14997"/>
                </a:cubicBezTo>
                <a:close/>
              </a:path>
            </a:pathLst>
          </a:custGeom>
        </p:spPr>
      </p:pic>
      <p:sp>
        <p:nvSpPr>
          <p:cNvPr id="15" name="Freeform: Shape 14">
            <a:extLst>
              <a:ext uri="{FF2B5EF4-FFF2-40B4-BE49-F238E27FC236}">
                <a16:creationId xmlns:a16="http://schemas.microsoft.com/office/drawing/2014/main" id="{430FFA19-9577-4BA8-B103-A75613F3FA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86049" y="0"/>
            <a:ext cx="2680522" cy="6858000"/>
          </a:xfrm>
          <a:custGeom>
            <a:avLst/>
            <a:gdLst>
              <a:gd name="connsiteX0" fmla="*/ 1057499 w 2680522"/>
              <a:gd name="connsiteY0" fmla="*/ 0 h 6858000"/>
              <a:gd name="connsiteX1" fmla="*/ 879731 w 2680522"/>
              <a:gd name="connsiteY1" fmla="*/ 0 h 6858000"/>
              <a:gd name="connsiteX2" fmla="*/ 901855 w 2680522"/>
              <a:gd name="connsiteY2" fmla="*/ 14997 h 6858000"/>
              <a:gd name="connsiteX3" fmla="*/ 2502754 w 2680522"/>
              <a:gd name="connsiteY3" fmla="*/ 3621656 h 6858000"/>
              <a:gd name="connsiteX4" fmla="*/ 628404 w 2680522"/>
              <a:gd name="connsiteY4" fmla="*/ 6374814 h 6858000"/>
              <a:gd name="connsiteX5" fmla="*/ 111756 w 2680522"/>
              <a:gd name="connsiteY5" fmla="*/ 6780599 h 6858000"/>
              <a:gd name="connsiteX6" fmla="*/ 0 w 2680522"/>
              <a:gd name="connsiteY6" fmla="*/ 6858000 h 6858000"/>
              <a:gd name="connsiteX7" fmla="*/ 177768 w 2680522"/>
              <a:gd name="connsiteY7" fmla="*/ 6858000 h 6858000"/>
              <a:gd name="connsiteX8" fmla="*/ 289524 w 2680522"/>
              <a:gd name="connsiteY8" fmla="*/ 6780599 h 6858000"/>
              <a:gd name="connsiteX9" fmla="*/ 806172 w 2680522"/>
              <a:gd name="connsiteY9" fmla="*/ 6374814 h 6858000"/>
              <a:gd name="connsiteX10" fmla="*/ 2680522 w 2680522"/>
              <a:gd name="connsiteY10" fmla="*/ 3621656 h 6858000"/>
              <a:gd name="connsiteX11" fmla="*/ 1079623 w 2680522"/>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0522" h="6858000">
                <a:moveTo>
                  <a:pt x="1057499" y="0"/>
                </a:moveTo>
                <a:lnTo>
                  <a:pt x="879731" y="0"/>
                </a:lnTo>
                <a:lnTo>
                  <a:pt x="901855" y="14997"/>
                </a:lnTo>
                <a:cubicBezTo>
                  <a:pt x="1929018" y="754641"/>
                  <a:pt x="2502754" y="2093192"/>
                  <a:pt x="2502754" y="3621656"/>
                </a:cubicBezTo>
                <a:cubicBezTo>
                  <a:pt x="2502754" y="4969131"/>
                  <a:pt x="1574029" y="5602839"/>
                  <a:pt x="628404" y="6374814"/>
                </a:cubicBezTo>
                <a:cubicBezTo>
                  <a:pt x="456201" y="6515397"/>
                  <a:pt x="285574" y="6653108"/>
                  <a:pt x="111756" y="6780599"/>
                </a:cubicBezTo>
                <a:lnTo>
                  <a:pt x="0" y="6858000"/>
                </a:lnTo>
                <a:lnTo>
                  <a:pt x="177768" y="6858000"/>
                </a:lnTo>
                <a:lnTo>
                  <a:pt x="289524" y="6780599"/>
                </a:lnTo>
                <a:cubicBezTo>
                  <a:pt x="463342" y="6653108"/>
                  <a:pt x="633969" y="6515397"/>
                  <a:pt x="806172" y="6374814"/>
                </a:cubicBezTo>
                <a:cubicBezTo>
                  <a:pt x="1751797" y="5602839"/>
                  <a:pt x="2680522" y="4969131"/>
                  <a:pt x="2680522" y="3621656"/>
                </a:cubicBezTo>
                <a:cubicBezTo>
                  <a:pt x="2680522" y="2093192"/>
                  <a:pt x="2106786" y="754641"/>
                  <a:pt x="1079623"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497854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C896B-57A2-324E-0AA8-3380358B9D2B}"/>
            </a:ext>
          </a:extLst>
        </p:cNvPr>
        <p:cNvGrpSpPr/>
        <p:nvPr/>
      </p:nvGrpSpPr>
      <p:grpSpPr>
        <a:xfrm>
          <a:off x="0" y="0"/>
          <a:ext cx="0" cy="0"/>
          <a:chOff x="0" y="0"/>
          <a:chExt cx="0" cy="0"/>
        </a:xfrm>
      </p:grpSpPr>
      <p:graphicFrame>
        <p:nvGraphicFramePr>
          <p:cNvPr id="7" name="Marcador de contenido 2">
            <a:extLst>
              <a:ext uri="{FF2B5EF4-FFF2-40B4-BE49-F238E27FC236}">
                <a16:creationId xmlns:a16="http://schemas.microsoft.com/office/drawing/2014/main" id="{CE83A1D7-9A99-3138-54D0-0BAA28926D2B}"/>
              </a:ext>
            </a:extLst>
          </p:cNvPr>
          <p:cNvGraphicFramePr>
            <a:graphicFrameLocks noGrp="1"/>
          </p:cNvGraphicFramePr>
          <p:nvPr>
            <p:ph idx="1"/>
          </p:nvPr>
        </p:nvGraphicFramePr>
        <p:xfrm>
          <a:off x="108490" y="2045776"/>
          <a:ext cx="11953354" cy="4812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uadroTexto 3">
            <a:extLst>
              <a:ext uri="{FF2B5EF4-FFF2-40B4-BE49-F238E27FC236}">
                <a16:creationId xmlns:a16="http://schemas.microsoft.com/office/drawing/2014/main" id="{4F2E0A20-DF9D-24E9-ECED-A22CBB5F6905}"/>
              </a:ext>
            </a:extLst>
          </p:cNvPr>
          <p:cNvSpPr txBox="1"/>
          <p:nvPr/>
        </p:nvSpPr>
        <p:spPr>
          <a:xfrm>
            <a:off x="108489" y="418454"/>
            <a:ext cx="11670224" cy="646331"/>
          </a:xfrm>
          <a:prstGeom prst="rect">
            <a:avLst/>
          </a:prstGeom>
          <a:noFill/>
        </p:spPr>
        <p:txBody>
          <a:bodyPr wrap="square" rtlCol="0">
            <a:spAutoFit/>
          </a:bodyPr>
          <a:lstStyle/>
          <a:p>
            <a:r>
              <a:rPr lang="es-ES"/>
              <a:t>1. Léxico. Relaciona las palabras con su significado.  </a:t>
            </a:r>
            <a:endParaRPr lang="es-ES">
              <a:solidFill>
                <a:srgbClr val="92D050"/>
              </a:solidFill>
            </a:endParaRPr>
          </a:p>
          <a:p>
            <a:endParaRPr lang="es-ES"/>
          </a:p>
        </p:txBody>
      </p:sp>
      <p:sp>
        <p:nvSpPr>
          <p:cNvPr id="6" name="CuadroTexto 5">
            <a:extLst>
              <a:ext uri="{FF2B5EF4-FFF2-40B4-BE49-F238E27FC236}">
                <a16:creationId xmlns:a16="http://schemas.microsoft.com/office/drawing/2014/main" id="{B228DD25-BFF7-5A66-5356-9B655BEC1AF5}"/>
              </a:ext>
            </a:extLst>
          </p:cNvPr>
          <p:cNvSpPr txBox="1"/>
          <p:nvPr/>
        </p:nvSpPr>
        <p:spPr>
          <a:xfrm>
            <a:off x="108489" y="1266205"/>
            <a:ext cx="11953354" cy="646331"/>
          </a:xfrm>
          <a:prstGeom prst="rect">
            <a:avLst/>
          </a:prstGeom>
          <a:noFill/>
        </p:spPr>
        <p:txBody>
          <a:bodyPr wrap="square" rtlCol="0">
            <a:spAutoFit/>
          </a:bodyPr>
          <a:lstStyle/>
          <a:p>
            <a:r>
              <a:rPr lang="es-ES"/>
              <a:t>1. Hidalgo 2 lanza en astillero, 3. Adarga, 4. </a:t>
            </a:r>
            <a:r>
              <a:rPr lang="es-ES" err="1"/>
              <a:t>Rocín</a:t>
            </a:r>
            <a:r>
              <a:rPr lang="es-ES"/>
              <a:t>, 5. Galgo, 6 </a:t>
            </a:r>
            <a:r>
              <a:rPr lang="es-ES" err="1"/>
              <a:t>Salpicón</a:t>
            </a:r>
            <a:r>
              <a:rPr lang="es-ES"/>
              <a:t>, 7. Sayo, 8. Velarte, 9. Calzas, 10. Velludo, 11. </a:t>
            </a:r>
            <a:r>
              <a:rPr lang="es-ES" err="1"/>
              <a:t>Pantunflos</a:t>
            </a:r>
            <a:r>
              <a:rPr lang="es-ES"/>
              <a:t>, 12. </a:t>
            </a:r>
            <a:r>
              <a:rPr lang="es-ES" err="1"/>
              <a:t>Vellori</a:t>
            </a:r>
            <a:r>
              <a:rPr lang="es-ES"/>
              <a:t>, 13. Podadera​, 14. Frisar, 15 Enjuto </a:t>
            </a:r>
          </a:p>
        </p:txBody>
      </p:sp>
    </p:spTree>
    <p:extLst>
      <p:ext uri="{BB962C8B-B14F-4D97-AF65-F5344CB8AC3E}">
        <p14:creationId xmlns:p14="http://schemas.microsoft.com/office/powerpoint/2010/main" val="2067423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9676C74-8AB6-9765-BBD0-D2402914FCCC}"/>
              </a:ext>
            </a:extLst>
          </p:cNvPr>
          <p:cNvSpPr>
            <a:spLocks noGrp="1"/>
          </p:cNvSpPr>
          <p:nvPr>
            <p:ph idx="1"/>
          </p:nvPr>
        </p:nvSpPr>
        <p:spPr>
          <a:xfrm>
            <a:off x="190500" y="88900"/>
            <a:ext cx="11849100" cy="6654800"/>
          </a:xfrm>
        </p:spPr>
        <p:txBody>
          <a:bodyPr>
            <a:normAutofit fontScale="40000" lnSpcReduction="20000"/>
          </a:bodyPr>
          <a:lstStyle/>
          <a:p>
            <a:pPr marL="0" indent="0">
              <a:buNone/>
            </a:pPr>
            <a:endParaRPr lang="es-ES" sz="1800"/>
          </a:p>
          <a:p>
            <a:pPr marL="0" indent="0">
              <a:buNone/>
            </a:pPr>
            <a:r>
              <a:rPr lang="es-ES" sz="4500"/>
              <a:t>2. Léxico. Relaciona las definiciones con su traducción al inglés. </a:t>
            </a:r>
          </a:p>
          <a:p>
            <a:pPr marL="0" indent="0">
              <a:buNone/>
            </a:pPr>
            <a:r>
              <a:rPr lang="es-ES" sz="4500"/>
              <a:t>a. Persona que pertenecía al estamento más bajo de la nobleza y generalmente pobre, b. El astillero era un estante o soporte donde se colocaban lanzas y otras armas. Lanza en ristre, preparada para ser usada. c. Es un escudo ovalado o en forma de corazón, hecho de varias capas de cuero curtido y cosido, muy usado en la Península Ibérica por la caballería musulmana y luego cristiana, d. Caballo de trabajo no muy grande, descrito como  pobre, delgado y de poca fuerza, e. Un perro de la raza galgo, conocido por su gran velocidad y aptitud para correr, especialmente en la caza o en carreras, f.  Un fiambre que se hacía con la carne que había sobrado de la olla, aderezado  con vinagre pimienta y sal, g. Prenda de vestir holgada y sin botones que cubría el cuerpo hasta la rodilla, h. Derivada de «vellón», un paño negro muy fino de lana de gran calidad, i. Medias que cubrían las piernas, j. Tejido fino y suave como el terciopelo de color pardo, k. Calzado que se ponía sobre otros zapatos para abrigarse o para cubrirlos con un tejido más fino, l.  Paño entrefino, de color crema claro o de lana sin teñir, m. Herramienta metálica de forma curvada que se usa para podar las ramas o plantas, n. Estar próximo a algo, normalmente a una edad, o. Delgado, seco o de pocas carnes</a:t>
            </a:r>
          </a:p>
          <a:p>
            <a:pPr marL="0" indent="0">
              <a:buNone/>
            </a:pPr>
            <a:r>
              <a:rPr lang="es-ES" sz="4500"/>
              <a:t> </a:t>
            </a:r>
          </a:p>
          <a:p>
            <a:pPr marL="0" indent="0">
              <a:buNone/>
            </a:pPr>
            <a:r>
              <a:rPr lang="es-ES" sz="4500"/>
              <a:t>1. Thin, lean, </a:t>
            </a:r>
            <a:r>
              <a:rPr lang="es-ES" sz="4500" err="1"/>
              <a:t>or</a:t>
            </a:r>
            <a:r>
              <a:rPr lang="es-ES" sz="4500"/>
              <a:t> </a:t>
            </a:r>
            <a:r>
              <a:rPr lang="es-ES" sz="4500" err="1"/>
              <a:t>with</a:t>
            </a:r>
            <a:r>
              <a:rPr lang="es-ES" sz="4500"/>
              <a:t> </a:t>
            </a:r>
            <a:r>
              <a:rPr lang="es-ES" sz="4500" err="1"/>
              <a:t>little</a:t>
            </a:r>
            <a:r>
              <a:rPr lang="es-ES" sz="4500"/>
              <a:t> </a:t>
            </a:r>
            <a:r>
              <a:rPr lang="es-ES" sz="4500" err="1"/>
              <a:t>flesh</a:t>
            </a:r>
            <a:r>
              <a:rPr lang="es-ES" sz="4500"/>
              <a:t>                                                                                                                                                                                                                                                                                                 2. The rack </a:t>
            </a:r>
            <a:r>
              <a:rPr lang="es-ES" sz="4500" err="1"/>
              <a:t>was</a:t>
            </a:r>
            <a:r>
              <a:rPr lang="es-ES" sz="4500"/>
              <a:t> a </a:t>
            </a:r>
            <a:r>
              <a:rPr lang="es-ES" sz="4500" err="1"/>
              <a:t>shelf</a:t>
            </a:r>
            <a:r>
              <a:rPr lang="es-ES" sz="4500"/>
              <a:t> </a:t>
            </a:r>
            <a:r>
              <a:rPr lang="es-ES" sz="4500" err="1"/>
              <a:t>or</a:t>
            </a:r>
            <a:r>
              <a:rPr lang="es-ES" sz="4500"/>
              <a:t> stand </a:t>
            </a:r>
            <a:r>
              <a:rPr lang="es-ES" sz="4500" err="1"/>
              <a:t>where</a:t>
            </a:r>
            <a:r>
              <a:rPr lang="es-ES" sz="4500"/>
              <a:t> lances and </a:t>
            </a:r>
            <a:r>
              <a:rPr lang="es-ES" sz="4500" err="1"/>
              <a:t>other</a:t>
            </a:r>
            <a:r>
              <a:rPr lang="es-ES" sz="4500"/>
              <a:t> </a:t>
            </a:r>
            <a:r>
              <a:rPr lang="es-ES" sz="4500" err="1"/>
              <a:t>weapons</a:t>
            </a:r>
            <a:r>
              <a:rPr lang="es-ES" sz="4500"/>
              <a:t> </a:t>
            </a:r>
            <a:r>
              <a:rPr lang="es-ES" sz="4500" err="1"/>
              <a:t>were</a:t>
            </a:r>
            <a:r>
              <a:rPr lang="es-ES" sz="4500"/>
              <a:t> placed. A lance </a:t>
            </a:r>
            <a:r>
              <a:rPr lang="es-ES" sz="4500" err="1"/>
              <a:t>on</a:t>
            </a:r>
            <a:r>
              <a:rPr lang="es-ES" sz="4500"/>
              <a:t> </a:t>
            </a:r>
            <a:r>
              <a:rPr lang="es-ES" sz="4500" err="1"/>
              <a:t>the</a:t>
            </a:r>
            <a:r>
              <a:rPr lang="es-ES" sz="4500"/>
              <a:t> rack.                                                                                                                                                 3. </a:t>
            </a:r>
            <a:r>
              <a:rPr lang="es-ES" sz="4500" err="1"/>
              <a:t>To</a:t>
            </a:r>
            <a:r>
              <a:rPr lang="es-ES" sz="4500"/>
              <a:t> be </a:t>
            </a:r>
            <a:r>
              <a:rPr lang="es-ES" sz="4500" err="1"/>
              <a:t>close</a:t>
            </a:r>
            <a:r>
              <a:rPr lang="es-ES" sz="4500"/>
              <a:t> </a:t>
            </a:r>
            <a:r>
              <a:rPr lang="es-ES" sz="4500" err="1"/>
              <a:t>to</a:t>
            </a:r>
            <a:r>
              <a:rPr lang="es-ES" sz="4500"/>
              <a:t> </a:t>
            </a:r>
            <a:r>
              <a:rPr lang="es-ES" sz="4500" err="1"/>
              <a:t>something</a:t>
            </a:r>
            <a:r>
              <a:rPr lang="es-ES" sz="4500"/>
              <a:t>, </a:t>
            </a:r>
            <a:r>
              <a:rPr lang="es-ES" sz="4500" err="1"/>
              <a:t>usually</a:t>
            </a:r>
            <a:r>
              <a:rPr lang="es-ES" sz="4500"/>
              <a:t> </a:t>
            </a:r>
            <a:r>
              <a:rPr lang="es-ES" sz="4500" err="1"/>
              <a:t>an</a:t>
            </a:r>
            <a:r>
              <a:rPr lang="es-ES" sz="4500"/>
              <a:t> </a:t>
            </a:r>
            <a:r>
              <a:rPr lang="es-ES" sz="4500" err="1"/>
              <a:t>age</a:t>
            </a:r>
            <a:r>
              <a:rPr lang="es-ES" sz="4500"/>
              <a:t>                                                                                                                                                                                                                                                                      4. A </a:t>
            </a:r>
            <a:r>
              <a:rPr lang="es-ES" sz="4500" err="1"/>
              <a:t>person</a:t>
            </a:r>
            <a:r>
              <a:rPr lang="es-ES" sz="4500"/>
              <a:t> </a:t>
            </a:r>
            <a:r>
              <a:rPr lang="es-ES" sz="4500" err="1"/>
              <a:t>who</a:t>
            </a:r>
            <a:r>
              <a:rPr lang="es-ES" sz="4500"/>
              <a:t> </a:t>
            </a:r>
            <a:r>
              <a:rPr lang="es-ES" sz="4500" err="1"/>
              <a:t>belonged</a:t>
            </a:r>
            <a:r>
              <a:rPr lang="es-ES" sz="4500"/>
              <a:t> </a:t>
            </a:r>
            <a:r>
              <a:rPr lang="es-ES" sz="4500" err="1"/>
              <a:t>to</a:t>
            </a:r>
            <a:r>
              <a:rPr lang="es-ES" sz="4500"/>
              <a:t> </a:t>
            </a:r>
            <a:r>
              <a:rPr lang="es-ES" sz="4500" err="1"/>
              <a:t>the</a:t>
            </a:r>
            <a:r>
              <a:rPr lang="es-ES" sz="4500"/>
              <a:t> </a:t>
            </a:r>
            <a:r>
              <a:rPr lang="es-ES" sz="4500" err="1"/>
              <a:t>lowest</a:t>
            </a:r>
            <a:r>
              <a:rPr lang="es-ES" sz="4500"/>
              <a:t> </a:t>
            </a:r>
            <a:r>
              <a:rPr lang="es-ES" sz="4500" err="1"/>
              <a:t>rank</a:t>
            </a:r>
            <a:r>
              <a:rPr lang="es-ES" sz="4500"/>
              <a:t> </a:t>
            </a:r>
            <a:r>
              <a:rPr lang="es-ES" sz="4500" err="1"/>
              <a:t>of</a:t>
            </a:r>
            <a:r>
              <a:rPr lang="es-ES" sz="4500"/>
              <a:t> </a:t>
            </a:r>
            <a:r>
              <a:rPr lang="es-ES" sz="4500" err="1"/>
              <a:t>the</a:t>
            </a:r>
            <a:r>
              <a:rPr lang="es-ES" sz="4500"/>
              <a:t> </a:t>
            </a:r>
            <a:r>
              <a:rPr lang="es-ES" sz="4500" err="1"/>
              <a:t>nobility</a:t>
            </a:r>
            <a:r>
              <a:rPr lang="es-ES" sz="4500"/>
              <a:t> and </a:t>
            </a:r>
            <a:r>
              <a:rPr lang="es-ES" sz="4500" err="1"/>
              <a:t>was</a:t>
            </a:r>
            <a:r>
              <a:rPr lang="es-ES" sz="4500"/>
              <a:t> </a:t>
            </a:r>
            <a:r>
              <a:rPr lang="es-ES" sz="4500" err="1"/>
              <a:t>generally</a:t>
            </a:r>
            <a:r>
              <a:rPr lang="es-ES" sz="4500"/>
              <a:t> </a:t>
            </a:r>
            <a:r>
              <a:rPr lang="es-ES" sz="4500" err="1"/>
              <a:t>poor</a:t>
            </a:r>
            <a:r>
              <a:rPr lang="es-ES" sz="4500"/>
              <a:t>                                                                                                                                                                                   5. A </a:t>
            </a:r>
            <a:r>
              <a:rPr lang="es-ES" sz="4500" err="1"/>
              <a:t>curved</a:t>
            </a:r>
            <a:r>
              <a:rPr lang="es-ES" sz="4500"/>
              <a:t> metal </a:t>
            </a:r>
            <a:r>
              <a:rPr lang="es-ES" sz="4500" err="1"/>
              <a:t>tool</a:t>
            </a:r>
            <a:r>
              <a:rPr lang="es-ES" sz="4500"/>
              <a:t> </a:t>
            </a:r>
            <a:r>
              <a:rPr lang="es-ES" sz="4500" err="1"/>
              <a:t>used</a:t>
            </a:r>
            <a:r>
              <a:rPr lang="es-ES" sz="4500"/>
              <a:t> </a:t>
            </a:r>
            <a:r>
              <a:rPr lang="es-ES" sz="4500" err="1"/>
              <a:t>for</a:t>
            </a:r>
            <a:r>
              <a:rPr lang="es-ES" sz="4500"/>
              <a:t> </a:t>
            </a:r>
            <a:r>
              <a:rPr lang="es-ES" sz="4500" err="1"/>
              <a:t>pruning</a:t>
            </a:r>
            <a:r>
              <a:rPr lang="es-ES" sz="4500"/>
              <a:t> </a:t>
            </a:r>
            <a:r>
              <a:rPr lang="es-ES" sz="4500" err="1"/>
              <a:t>branches</a:t>
            </a:r>
            <a:r>
              <a:rPr lang="es-ES" sz="4500"/>
              <a:t> </a:t>
            </a:r>
            <a:r>
              <a:rPr lang="es-ES" sz="4500" err="1"/>
              <a:t>or</a:t>
            </a:r>
            <a:r>
              <a:rPr lang="es-ES" sz="4500"/>
              <a:t> </a:t>
            </a:r>
            <a:r>
              <a:rPr lang="es-ES" sz="4500" err="1"/>
              <a:t>plants</a:t>
            </a:r>
            <a:r>
              <a:rPr lang="es-ES" sz="4500"/>
              <a:t>.                                                                                                                                                                                                                                    6. </a:t>
            </a:r>
            <a:r>
              <a:rPr lang="es-ES" sz="4500" err="1"/>
              <a:t>It</a:t>
            </a:r>
            <a:r>
              <a:rPr lang="es-ES" sz="4500"/>
              <a:t> </a:t>
            </a:r>
            <a:r>
              <a:rPr lang="es-ES" sz="4500" err="1"/>
              <a:t>is</a:t>
            </a:r>
            <a:r>
              <a:rPr lang="es-ES" sz="4500"/>
              <a:t> </a:t>
            </a:r>
            <a:r>
              <a:rPr lang="es-ES" sz="4500" err="1"/>
              <a:t>an</a:t>
            </a:r>
            <a:r>
              <a:rPr lang="es-ES" sz="4500"/>
              <a:t> oval- </a:t>
            </a:r>
            <a:r>
              <a:rPr lang="es-ES" sz="4500" err="1"/>
              <a:t>or</a:t>
            </a:r>
            <a:r>
              <a:rPr lang="es-ES" sz="4500"/>
              <a:t> </a:t>
            </a:r>
            <a:r>
              <a:rPr lang="es-ES" sz="4500" err="1"/>
              <a:t>heart-shaped</a:t>
            </a:r>
            <a:r>
              <a:rPr lang="es-ES" sz="4500"/>
              <a:t> </a:t>
            </a:r>
            <a:r>
              <a:rPr lang="es-ES" sz="4500" err="1"/>
              <a:t>shield</a:t>
            </a:r>
            <a:r>
              <a:rPr lang="es-ES" sz="4500"/>
              <a:t>, </a:t>
            </a:r>
            <a:r>
              <a:rPr lang="es-ES" sz="4500" err="1"/>
              <a:t>made</a:t>
            </a:r>
            <a:r>
              <a:rPr lang="es-ES" sz="4500"/>
              <a:t> </a:t>
            </a:r>
            <a:r>
              <a:rPr lang="es-ES" sz="4500" err="1"/>
              <a:t>of</a:t>
            </a:r>
            <a:r>
              <a:rPr lang="es-ES" sz="4500"/>
              <a:t> </a:t>
            </a:r>
            <a:r>
              <a:rPr lang="es-ES" sz="4500" err="1"/>
              <a:t>several</a:t>
            </a:r>
            <a:r>
              <a:rPr lang="es-ES" sz="4500"/>
              <a:t> </a:t>
            </a:r>
            <a:r>
              <a:rPr lang="es-ES" sz="4500" err="1"/>
              <a:t>layers</a:t>
            </a:r>
            <a:r>
              <a:rPr lang="es-ES" sz="4500"/>
              <a:t> </a:t>
            </a:r>
            <a:r>
              <a:rPr lang="es-ES" sz="4500" err="1"/>
              <a:t>of</a:t>
            </a:r>
            <a:r>
              <a:rPr lang="es-ES" sz="4500"/>
              <a:t> </a:t>
            </a:r>
            <a:r>
              <a:rPr lang="es-ES" sz="4500" err="1"/>
              <a:t>tanned</a:t>
            </a:r>
            <a:r>
              <a:rPr lang="es-ES" sz="4500"/>
              <a:t> and </a:t>
            </a:r>
            <a:r>
              <a:rPr lang="es-ES" sz="4500" err="1"/>
              <a:t>stitched</a:t>
            </a:r>
            <a:r>
              <a:rPr lang="es-ES" sz="4500"/>
              <a:t> </a:t>
            </a:r>
            <a:r>
              <a:rPr lang="es-ES" sz="4500" err="1"/>
              <a:t>leather</a:t>
            </a:r>
            <a:r>
              <a:rPr lang="es-ES" sz="4500"/>
              <a:t>, </a:t>
            </a:r>
            <a:r>
              <a:rPr lang="es-ES" sz="4500" err="1"/>
              <a:t>widely</a:t>
            </a:r>
            <a:r>
              <a:rPr lang="es-ES" sz="4500"/>
              <a:t> </a:t>
            </a:r>
            <a:r>
              <a:rPr lang="es-ES" sz="4500" err="1"/>
              <a:t>used</a:t>
            </a:r>
            <a:r>
              <a:rPr lang="es-ES" sz="4500"/>
              <a:t> in </a:t>
            </a:r>
            <a:r>
              <a:rPr lang="es-ES" sz="4500" err="1"/>
              <a:t>the</a:t>
            </a:r>
            <a:r>
              <a:rPr lang="es-ES" sz="4500"/>
              <a:t> </a:t>
            </a:r>
            <a:r>
              <a:rPr lang="es-ES" sz="4500" err="1"/>
              <a:t>Iberian</a:t>
            </a:r>
            <a:r>
              <a:rPr lang="es-ES" sz="4500"/>
              <a:t> </a:t>
            </a:r>
            <a:r>
              <a:rPr lang="es-ES" sz="4500" err="1"/>
              <a:t>Peninsula</a:t>
            </a:r>
            <a:r>
              <a:rPr lang="es-ES" sz="4500"/>
              <a:t> </a:t>
            </a:r>
            <a:r>
              <a:rPr lang="es-ES" sz="4500" err="1"/>
              <a:t>by</a:t>
            </a:r>
            <a:r>
              <a:rPr lang="es-ES" sz="4500"/>
              <a:t> Muslim </a:t>
            </a:r>
            <a:r>
              <a:rPr lang="es-ES" sz="4500" err="1"/>
              <a:t>cavalry</a:t>
            </a:r>
            <a:r>
              <a:rPr lang="es-ES" sz="4500"/>
              <a:t> and </a:t>
            </a:r>
            <a:r>
              <a:rPr lang="es-ES" sz="4500" err="1"/>
              <a:t>later</a:t>
            </a:r>
            <a:r>
              <a:rPr lang="es-ES" sz="4500"/>
              <a:t> </a:t>
            </a:r>
            <a:r>
              <a:rPr lang="es-ES" sz="4500" err="1"/>
              <a:t>by</a:t>
            </a:r>
            <a:r>
              <a:rPr lang="es-ES" sz="4500"/>
              <a:t> Christian </a:t>
            </a:r>
            <a:r>
              <a:rPr lang="es-ES" sz="4500" err="1"/>
              <a:t>cavalry</a:t>
            </a:r>
            <a:r>
              <a:rPr lang="es-ES" sz="4500"/>
              <a:t>.                                                                                                                                                                                                                                                                                                                           7. A </a:t>
            </a:r>
            <a:r>
              <a:rPr lang="es-ES" sz="4500" err="1"/>
              <a:t>medium</a:t>
            </a:r>
            <a:r>
              <a:rPr lang="es-ES" sz="4500"/>
              <a:t>-fine </a:t>
            </a:r>
            <a:r>
              <a:rPr lang="es-ES" sz="4500" err="1"/>
              <a:t>cloth</a:t>
            </a:r>
            <a:r>
              <a:rPr lang="es-ES" sz="4500"/>
              <a:t>, light </a:t>
            </a:r>
            <a:r>
              <a:rPr lang="es-ES" sz="4500" err="1"/>
              <a:t>cream</a:t>
            </a:r>
            <a:r>
              <a:rPr lang="es-ES" sz="4500"/>
              <a:t> in color </a:t>
            </a:r>
            <a:r>
              <a:rPr lang="es-ES" sz="4500" err="1"/>
              <a:t>or</a:t>
            </a:r>
            <a:r>
              <a:rPr lang="es-ES" sz="4500"/>
              <a:t> </a:t>
            </a:r>
            <a:r>
              <a:rPr lang="es-ES" sz="4500" err="1"/>
              <a:t>made</a:t>
            </a:r>
            <a:r>
              <a:rPr lang="es-ES" sz="4500"/>
              <a:t> </a:t>
            </a:r>
            <a:r>
              <a:rPr lang="es-ES" sz="4500" err="1"/>
              <a:t>of</a:t>
            </a:r>
            <a:r>
              <a:rPr lang="es-ES" sz="4500"/>
              <a:t> </a:t>
            </a:r>
            <a:r>
              <a:rPr lang="es-ES" sz="4500" err="1"/>
              <a:t>undyed</a:t>
            </a:r>
            <a:r>
              <a:rPr lang="es-ES" sz="4500"/>
              <a:t> </a:t>
            </a:r>
            <a:r>
              <a:rPr lang="es-ES" sz="4500" err="1"/>
              <a:t>wool</a:t>
            </a:r>
            <a:r>
              <a:rPr lang="es-ES" sz="4500"/>
              <a:t>.                                                                                                                                                                                                               8. A </a:t>
            </a:r>
            <a:r>
              <a:rPr lang="es-ES" sz="4500" err="1"/>
              <a:t>working</a:t>
            </a:r>
            <a:r>
              <a:rPr lang="es-ES" sz="4500"/>
              <a:t> </a:t>
            </a:r>
            <a:r>
              <a:rPr lang="es-ES" sz="4500" err="1"/>
              <a:t>horse</a:t>
            </a:r>
            <a:r>
              <a:rPr lang="es-ES" sz="4500"/>
              <a:t>, </a:t>
            </a:r>
            <a:r>
              <a:rPr lang="es-ES" sz="4500" err="1"/>
              <a:t>not</a:t>
            </a:r>
            <a:r>
              <a:rPr lang="es-ES" sz="4500"/>
              <a:t> </a:t>
            </a:r>
            <a:r>
              <a:rPr lang="es-ES" sz="4500" err="1"/>
              <a:t>very</a:t>
            </a:r>
            <a:r>
              <a:rPr lang="es-ES" sz="4500"/>
              <a:t> </a:t>
            </a:r>
            <a:r>
              <a:rPr lang="es-ES" sz="4500" err="1"/>
              <a:t>large</a:t>
            </a:r>
            <a:r>
              <a:rPr lang="es-ES" sz="4500"/>
              <a:t>, </a:t>
            </a:r>
            <a:r>
              <a:rPr lang="es-ES" sz="4500" err="1"/>
              <a:t>described</a:t>
            </a:r>
            <a:r>
              <a:rPr lang="es-ES" sz="4500"/>
              <a:t> as </a:t>
            </a:r>
            <a:r>
              <a:rPr lang="es-ES" sz="4500" err="1"/>
              <a:t>poor</a:t>
            </a:r>
            <a:r>
              <a:rPr lang="es-ES" sz="4500"/>
              <a:t>, </a:t>
            </a:r>
            <a:r>
              <a:rPr lang="es-ES" sz="4500" err="1"/>
              <a:t>thin</a:t>
            </a:r>
            <a:r>
              <a:rPr lang="es-ES" sz="4500"/>
              <a:t>, and </a:t>
            </a:r>
            <a:r>
              <a:rPr lang="es-ES" sz="4500" err="1"/>
              <a:t>of</a:t>
            </a:r>
            <a:r>
              <a:rPr lang="es-ES" sz="4500"/>
              <a:t> </a:t>
            </a:r>
            <a:r>
              <a:rPr lang="es-ES" sz="4500" err="1"/>
              <a:t>little</a:t>
            </a:r>
            <a:r>
              <a:rPr lang="es-ES" sz="4500"/>
              <a:t> </a:t>
            </a:r>
            <a:r>
              <a:rPr lang="es-ES" sz="4500" err="1"/>
              <a:t>strength</a:t>
            </a:r>
            <a:r>
              <a:rPr lang="es-ES" sz="4500"/>
              <a:t>.                                                                                                                                                                                       9. </a:t>
            </a:r>
            <a:r>
              <a:rPr lang="es-ES" sz="4500" err="1"/>
              <a:t>Footwear</a:t>
            </a:r>
            <a:r>
              <a:rPr lang="es-ES" sz="4500"/>
              <a:t> </a:t>
            </a:r>
            <a:r>
              <a:rPr lang="es-ES" sz="4500" err="1"/>
              <a:t>worn</a:t>
            </a:r>
            <a:r>
              <a:rPr lang="es-ES" sz="4500"/>
              <a:t> </a:t>
            </a:r>
            <a:r>
              <a:rPr lang="es-ES" sz="4500" err="1"/>
              <a:t>over</a:t>
            </a:r>
            <a:r>
              <a:rPr lang="es-ES" sz="4500"/>
              <a:t> </a:t>
            </a:r>
            <a:r>
              <a:rPr lang="es-ES" sz="4500" err="1"/>
              <a:t>other</a:t>
            </a:r>
            <a:r>
              <a:rPr lang="es-ES" sz="4500"/>
              <a:t> </a:t>
            </a:r>
            <a:r>
              <a:rPr lang="es-ES" sz="4500" err="1"/>
              <a:t>shoes</a:t>
            </a:r>
            <a:r>
              <a:rPr lang="es-ES" sz="4500"/>
              <a:t> </a:t>
            </a:r>
            <a:r>
              <a:rPr lang="es-ES" sz="4500" err="1"/>
              <a:t>for</a:t>
            </a:r>
            <a:r>
              <a:rPr lang="es-ES" sz="4500"/>
              <a:t> </a:t>
            </a:r>
            <a:r>
              <a:rPr lang="es-ES" sz="4500" err="1"/>
              <a:t>warmth</a:t>
            </a:r>
            <a:r>
              <a:rPr lang="es-ES" sz="4500"/>
              <a:t> </a:t>
            </a:r>
            <a:r>
              <a:rPr lang="es-ES" sz="4500" err="1"/>
              <a:t>or</a:t>
            </a:r>
            <a:r>
              <a:rPr lang="es-ES" sz="4500"/>
              <a:t> </a:t>
            </a:r>
            <a:r>
              <a:rPr lang="es-ES" sz="4500" err="1"/>
              <a:t>to</a:t>
            </a:r>
            <a:r>
              <a:rPr lang="es-ES" sz="4500"/>
              <a:t> </a:t>
            </a:r>
            <a:r>
              <a:rPr lang="es-ES" sz="4500" err="1"/>
              <a:t>cover</a:t>
            </a:r>
            <a:r>
              <a:rPr lang="es-ES" sz="4500"/>
              <a:t> </a:t>
            </a:r>
            <a:r>
              <a:rPr lang="es-ES" sz="4500" err="1"/>
              <a:t>them</a:t>
            </a:r>
            <a:r>
              <a:rPr lang="es-ES" sz="4500"/>
              <a:t> </a:t>
            </a:r>
            <a:r>
              <a:rPr lang="es-ES" sz="4500" err="1"/>
              <a:t>with</a:t>
            </a:r>
            <a:r>
              <a:rPr lang="es-ES" sz="4500"/>
              <a:t> a </a:t>
            </a:r>
            <a:r>
              <a:rPr lang="es-ES" sz="4500" err="1"/>
              <a:t>finer</a:t>
            </a:r>
            <a:r>
              <a:rPr lang="es-ES" sz="4500"/>
              <a:t> </a:t>
            </a:r>
            <a:r>
              <a:rPr lang="es-ES" sz="4500" err="1"/>
              <a:t>fabric</a:t>
            </a:r>
            <a:r>
              <a:rPr lang="es-ES" sz="4500"/>
              <a:t>                                                                                                                 10. A </a:t>
            </a:r>
            <a:r>
              <a:rPr lang="es-ES" sz="4500" err="1"/>
              <a:t>greyhound</a:t>
            </a:r>
            <a:r>
              <a:rPr lang="es-ES" sz="4500"/>
              <a:t>, a </a:t>
            </a:r>
            <a:r>
              <a:rPr lang="es-ES" sz="4500" err="1"/>
              <a:t>dog</a:t>
            </a:r>
            <a:r>
              <a:rPr lang="es-ES" sz="4500"/>
              <a:t> </a:t>
            </a:r>
            <a:r>
              <a:rPr lang="es-ES" sz="4500" err="1"/>
              <a:t>breed</a:t>
            </a:r>
            <a:r>
              <a:rPr lang="es-ES" sz="4500"/>
              <a:t> </a:t>
            </a:r>
            <a:r>
              <a:rPr lang="es-ES" sz="4500" err="1"/>
              <a:t>known</a:t>
            </a:r>
            <a:r>
              <a:rPr lang="es-ES" sz="4500"/>
              <a:t> </a:t>
            </a:r>
            <a:r>
              <a:rPr lang="es-ES" sz="4500" err="1"/>
              <a:t>for</a:t>
            </a:r>
            <a:r>
              <a:rPr lang="es-ES" sz="4500"/>
              <a:t> </a:t>
            </a:r>
            <a:r>
              <a:rPr lang="es-ES" sz="4500" err="1"/>
              <a:t>its</a:t>
            </a:r>
            <a:r>
              <a:rPr lang="es-ES" sz="4500"/>
              <a:t> </a:t>
            </a:r>
            <a:r>
              <a:rPr lang="es-ES" sz="4500" err="1"/>
              <a:t>great</a:t>
            </a:r>
            <a:r>
              <a:rPr lang="es-ES" sz="4500"/>
              <a:t> </a:t>
            </a:r>
            <a:r>
              <a:rPr lang="es-ES" sz="4500" err="1"/>
              <a:t>speed</a:t>
            </a:r>
            <a:r>
              <a:rPr lang="es-ES" sz="4500"/>
              <a:t> and </a:t>
            </a:r>
            <a:r>
              <a:rPr lang="es-ES" sz="4500" err="1"/>
              <a:t>ability</a:t>
            </a:r>
            <a:r>
              <a:rPr lang="es-ES" sz="4500"/>
              <a:t> </a:t>
            </a:r>
            <a:r>
              <a:rPr lang="es-ES" sz="4500" err="1"/>
              <a:t>to</a:t>
            </a:r>
            <a:r>
              <a:rPr lang="es-ES" sz="4500"/>
              <a:t> run, </a:t>
            </a:r>
            <a:r>
              <a:rPr lang="es-ES" sz="4500" err="1"/>
              <a:t>especially</a:t>
            </a:r>
            <a:r>
              <a:rPr lang="es-ES" sz="4500"/>
              <a:t> in </a:t>
            </a:r>
            <a:r>
              <a:rPr lang="es-ES" sz="4500" err="1"/>
              <a:t>hunting</a:t>
            </a:r>
            <a:r>
              <a:rPr lang="es-ES" sz="4500"/>
              <a:t> </a:t>
            </a:r>
            <a:r>
              <a:rPr lang="es-ES" sz="4500" err="1"/>
              <a:t>or</a:t>
            </a:r>
            <a:r>
              <a:rPr lang="es-ES" sz="4500"/>
              <a:t> </a:t>
            </a:r>
            <a:r>
              <a:rPr lang="es-ES" sz="4500" err="1"/>
              <a:t>racing</a:t>
            </a:r>
            <a:r>
              <a:rPr lang="es-ES" sz="4500"/>
              <a:t>.                                                               11. A fine, </a:t>
            </a:r>
            <a:r>
              <a:rPr lang="es-ES" sz="4500" err="1"/>
              <a:t>soft</a:t>
            </a:r>
            <a:r>
              <a:rPr lang="es-ES" sz="4500"/>
              <a:t> </a:t>
            </a:r>
            <a:r>
              <a:rPr lang="es-ES" sz="4500" err="1"/>
              <a:t>fabric</a:t>
            </a:r>
            <a:r>
              <a:rPr lang="es-ES" sz="4500"/>
              <a:t> similar </a:t>
            </a:r>
            <a:r>
              <a:rPr lang="es-ES" sz="4500" err="1"/>
              <a:t>to</a:t>
            </a:r>
            <a:r>
              <a:rPr lang="es-ES" sz="4500"/>
              <a:t> </a:t>
            </a:r>
            <a:r>
              <a:rPr lang="es-ES" sz="4500" err="1"/>
              <a:t>velvet</a:t>
            </a:r>
            <a:r>
              <a:rPr lang="es-ES" sz="4500"/>
              <a:t>, </a:t>
            </a:r>
            <a:r>
              <a:rPr lang="es-ES" sz="4500" err="1"/>
              <a:t>brown</a:t>
            </a:r>
            <a:r>
              <a:rPr lang="es-ES" sz="4500"/>
              <a:t> in color                                                                                                                                                                                    12. A </a:t>
            </a:r>
            <a:r>
              <a:rPr lang="es-ES" sz="4500" err="1"/>
              <a:t>cold</a:t>
            </a:r>
            <a:r>
              <a:rPr lang="es-ES" sz="4500"/>
              <a:t> </a:t>
            </a:r>
            <a:r>
              <a:rPr lang="es-ES" sz="4500" err="1"/>
              <a:t>meat</a:t>
            </a:r>
            <a:r>
              <a:rPr lang="es-ES" sz="4500"/>
              <a:t> </a:t>
            </a:r>
            <a:r>
              <a:rPr lang="es-ES" sz="4500" err="1"/>
              <a:t>dish</a:t>
            </a:r>
            <a:r>
              <a:rPr lang="es-ES" sz="4500"/>
              <a:t> </a:t>
            </a:r>
            <a:r>
              <a:rPr lang="es-ES" sz="4500" err="1"/>
              <a:t>made</a:t>
            </a:r>
            <a:r>
              <a:rPr lang="es-ES" sz="4500"/>
              <a:t> </a:t>
            </a:r>
            <a:r>
              <a:rPr lang="es-ES" sz="4500" err="1"/>
              <a:t>from</a:t>
            </a:r>
            <a:r>
              <a:rPr lang="es-ES" sz="4500"/>
              <a:t> </a:t>
            </a:r>
            <a:r>
              <a:rPr lang="es-ES" sz="4500" err="1"/>
              <a:t>leftover</a:t>
            </a:r>
            <a:r>
              <a:rPr lang="es-ES" sz="4500"/>
              <a:t> </a:t>
            </a:r>
            <a:r>
              <a:rPr lang="es-ES" sz="4500" err="1"/>
              <a:t>stew</a:t>
            </a:r>
            <a:r>
              <a:rPr lang="es-ES" sz="4500"/>
              <a:t> </a:t>
            </a:r>
            <a:r>
              <a:rPr lang="es-ES" sz="4500" err="1"/>
              <a:t>meat</a:t>
            </a:r>
            <a:r>
              <a:rPr lang="es-ES" sz="4500"/>
              <a:t>, </a:t>
            </a:r>
            <a:r>
              <a:rPr lang="es-ES" sz="4500" err="1"/>
              <a:t>seasoned</a:t>
            </a:r>
            <a:r>
              <a:rPr lang="es-ES" sz="4500"/>
              <a:t> </a:t>
            </a:r>
            <a:r>
              <a:rPr lang="es-ES" sz="4500" err="1"/>
              <a:t>with</a:t>
            </a:r>
            <a:r>
              <a:rPr lang="es-ES" sz="4500"/>
              <a:t> </a:t>
            </a:r>
            <a:r>
              <a:rPr lang="es-ES" sz="4500" err="1"/>
              <a:t>vinegar</a:t>
            </a:r>
            <a:r>
              <a:rPr lang="es-ES" sz="4500"/>
              <a:t>, </a:t>
            </a:r>
            <a:r>
              <a:rPr lang="es-ES" sz="4500" err="1"/>
              <a:t>pepper</a:t>
            </a:r>
            <a:r>
              <a:rPr lang="es-ES" sz="4500"/>
              <a:t>, and </a:t>
            </a:r>
            <a:r>
              <a:rPr lang="es-ES" sz="4500" err="1"/>
              <a:t>salt</a:t>
            </a:r>
            <a:r>
              <a:rPr lang="es-ES" sz="4500"/>
              <a:t>.                                                                                        13. </a:t>
            </a:r>
            <a:r>
              <a:rPr lang="es-ES" sz="4500" err="1"/>
              <a:t>Stockings</a:t>
            </a:r>
            <a:r>
              <a:rPr lang="es-ES" sz="4500"/>
              <a:t> </a:t>
            </a:r>
            <a:r>
              <a:rPr lang="es-ES" sz="4500" err="1"/>
              <a:t>that</a:t>
            </a:r>
            <a:r>
              <a:rPr lang="es-ES" sz="4500"/>
              <a:t> </a:t>
            </a:r>
            <a:r>
              <a:rPr lang="es-ES" sz="4500" err="1"/>
              <a:t>covered</a:t>
            </a:r>
            <a:r>
              <a:rPr lang="es-ES" sz="4500"/>
              <a:t> </a:t>
            </a:r>
            <a:r>
              <a:rPr lang="es-ES" sz="4500" err="1"/>
              <a:t>the</a:t>
            </a:r>
            <a:r>
              <a:rPr lang="es-ES" sz="4500"/>
              <a:t> </a:t>
            </a:r>
            <a:r>
              <a:rPr lang="es-ES" sz="4500" err="1"/>
              <a:t>legs</a:t>
            </a:r>
            <a:r>
              <a:rPr lang="es-ES" sz="4500"/>
              <a:t>                                                                                                                                                                                                                14. A </a:t>
            </a:r>
            <a:r>
              <a:rPr lang="es-ES" sz="4500" err="1"/>
              <a:t>loose-fitting</a:t>
            </a:r>
            <a:r>
              <a:rPr lang="es-ES" sz="4500"/>
              <a:t> </a:t>
            </a:r>
            <a:r>
              <a:rPr lang="es-ES" sz="4500" err="1"/>
              <a:t>garment</a:t>
            </a:r>
            <a:r>
              <a:rPr lang="es-ES" sz="4500"/>
              <a:t> </a:t>
            </a:r>
            <a:r>
              <a:rPr lang="es-ES" sz="4500" err="1"/>
              <a:t>without</a:t>
            </a:r>
            <a:r>
              <a:rPr lang="es-ES" sz="4500"/>
              <a:t> </a:t>
            </a:r>
            <a:r>
              <a:rPr lang="es-ES" sz="4500" err="1"/>
              <a:t>buttons</a:t>
            </a:r>
            <a:r>
              <a:rPr lang="es-ES" sz="4500"/>
              <a:t> </a:t>
            </a:r>
            <a:r>
              <a:rPr lang="es-ES" sz="4500" err="1"/>
              <a:t>that</a:t>
            </a:r>
            <a:r>
              <a:rPr lang="es-ES" sz="4500"/>
              <a:t> </a:t>
            </a:r>
            <a:r>
              <a:rPr lang="es-ES" sz="4500" err="1"/>
              <a:t>covered</a:t>
            </a:r>
            <a:r>
              <a:rPr lang="es-ES" sz="4500"/>
              <a:t> </a:t>
            </a:r>
            <a:r>
              <a:rPr lang="es-ES" sz="4500" err="1"/>
              <a:t>the</a:t>
            </a:r>
            <a:r>
              <a:rPr lang="es-ES" sz="4500"/>
              <a:t> </a:t>
            </a:r>
            <a:r>
              <a:rPr lang="es-ES" sz="4500" err="1"/>
              <a:t>body</a:t>
            </a:r>
            <a:r>
              <a:rPr lang="es-ES" sz="4500"/>
              <a:t> </a:t>
            </a:r>
            <a:r>
              <a:rPr lang="es-ES" sz="4500" err="1"/>
              <a:t>down</a:t>
            </a:r>
            <a:r>
              <a:rPr lang="es-ES" sz="4500"/>
              <a:t> </a:t>
            </a:r>
            <a:r>
              <a:rPr lang="es-ES" sz="4500" err="1"/>
              <a:t>to</a:t>
            </a:r>
            <a:r>
              <a:rPr lang="es-ES" sz="4500"/>
              <a:t> </a:t>
            </a:r>
            <a:r>
              <a:rPr lang="es-ES" sz="4500" err="1"/>
              <a:t>the</a:t>
            </a:r>
            <a:r>
              <a:rPr lang="es-ES" sz="4500"/>
              <a:t> </a:t>
            </a:r>
            <a:r>
              <a:rPr lang="es-ES" sz="4500" err="1"/>
              <a:t>knees</a:t>
            </a:r>
            <a:r>
              <a:rPr lang="es-ES" sz="4500"/>
              <a:t>.                                                                                                        15. </a:t>
            </a:r>
            <a:r>
              <a:rPr lang="es-ES" sz="4500" err="1"/>
              <a:t>Derived</a:t>
            </a:r>
            <a:r>
              <a:rPr lang="es-ES" sz="4500"/>
              <a:t> </a:t>
            </a:r>
            <a:r>
              <a:rPr lang="es-ES" sz="4500" err="1"/>
              <a:t>from</a:t>
            </a:r>
            <a:r>
              <a:rPr lang="es-ES" sz="4500"/>
              <a:t> “</a:t>
            </a:r>
            <a:r>
              <a:rPr lang="es-ES" sz="4500" err="1"/>
              <a:t>fleece</a:t>
            </a:r>
            <a:r>
              <a:rPr lang="es-ES" sz="4500"/>
              <a:t>,” a </a:t>
            </a:r>
            <a:r>
              <a:rPr lang="es-ES" sz="4500" err="1"/>
              <a:t>very</a:t>
            </a:r>
            <a:r>
              <a:rPr lang="es-ES" sz="4500"/>
              <a:t> fine </a:t>
            </a:r>
            <a:r>
              <a:rPr lang="es-ES" sz="4500" err="1"/>
              <a:t>black</a:t>
            </a:r>
            <a:r>
              <a:rPr lang="es-ES" sz="4500"/>
              <a:t> </a:t>
            </a:r>
            <a:r>
              <a:rPr lang="es-ES" sz="4500" err="1"/>
              <a:t>cloth</a:t>
            </a:r>
            <a:r>
              <a:rPr lang="es-ES" sz="4500"/>
              <a:t> </a:t>
            </a:r>
            <a:r>
              <a:rPr lang="es-ES" sz="4500" err="1"/>
              <a:t>made</a:t>
            </a:r>
            <a:r>
              <a:rPr lang="es-ES" sz="4500"/>
              <a:t> </a:t>
            </a:r>
            <a:r>
              <a:rPr lang="es-ES" sz="4500" err="1"/>
              <a:t>of</a:t>
            </a:r>
            <a:r>
              <a:rPr lang="es-ES" sz="4500"/>
              <a:t> </a:t>
            </a:r>
            <a:r>
              <a:rPr lang="es-ES" sz="4500" err="1"/>
              <a:t>high-quality</a:t>
            </a:r>
            <a:r>
              <a:rPr lang="es-ES" sz="4500"/>
              <a:t> </a:t>
            </a:r>
            <a:r>
              <a:rPr lang="es-ES" sz="4500" err="1"/>
              <a:t>wool</a:t>
            </a:r>
            <a:endParaRPr lang="es-ES" sz="4500"/>
          </a:p>
          <a:p>
            <a:pPr marL="0" indent="0">
              <a:buNone/>
            </a:pPr>
            <a:r>
              <a:rPr lang="es-ES" sz="4500"/>
              <a:t> </a:t>
            </a:r>
          </a:p>
          <a:p>
            <a:pPr marL="0" indent="0">
              <a:buNone/>
            </a:pPr>
            <a:endParaRPr lang="es-ES" sz="1800"/>
          </a:p>
        </p:txBody>
      </p:sp>
    </p:spTree>
    <p:extLst>
      <p:ext uri="{BB962C8B-B14F-4D97-AF65-F5344CB8AC3E}">
        <p14:creationId xmlns:p14="http://schemas.microsoft.com/office/powerpoint/2010/main" val="725434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29044-262E-41FD-717D-D44196C80F61}"/>
              </a:ext>
            </a:extLst>
          </p:cNvPr>
          <p:cNvSpPr>
            <a:spLocks noGrp="1"/>
          </p:cNvSpPr>
          <p:nvPr>
            <p:ph type="title"/>
          </p:nvPr>
        </p:nvSpPr>
        <p:spPr>
          <a:xfrm>
            <a:off x="139485" y="154982"/>
            <a:ext cx="11126741" cy="759417"/>
          </a:xfrm>
        </p:spPr>
        <p:txBody>
          <a:bodyPr>
            <a:normAutofit fontScale="90000"/>
          </a:bodyPr>
          <a:lstStyle/>
          <a:p>
            <a:br>
              <a:rPr lang="es-ES_tradnl" sz="2200"/>
            </a:br>
            <a:br>
              <a:rPr lang="es-ES_tradnl" sz="2200"/>
            </a:br>
            <a:r>
              <a:rPr lang="es-ES_tradnl" sz="2000"/>
              <a:t>3. Oral/ escrita. Compara estas dos versiones, ¿qué diferencias encuentras?, ¿cuál te parece más antigua y cuál más moderna? </a:t>
            </a:r>
            <a:br>
              <a:rPr lang="es-ES"/>
            </a:br>
            <a:endParaRPr lang="es-ES"/>
          </a:p>
        </p:txBody>
      </p:sp>
      <p:graphicFrame>
        <p:nvGraphicFramePr>
          <p:cNvPr id="5" name="Marcador de contenido 2">
            <a:extLst>
              <a:ext uri="{FF2B5EF4-FFF2-40B4-BE49-F238E27FC236}">
                <a16:creationId xmlns:a16="http://schemas.microsoft.com/office/drawing/2014/main" id="{8671F9DB-A1C0-4D5A-ED5E-64CE295C5D01}"/>
              </a:ext>
            </a:extLst>
          </p:cNvPr>
          <p:cNvGraphicFramePr>
            <a:graphicFrameLocks noGrp="1"/>
          </p:cNvGraphicFramePr>
          <p:nvPr>
            <p:ph idx="1"/>
          </p:nvPr>
        </p:nvGraphicFramePr>
        <p:xfrm>
          <a:off x="247974" y="914399"/>
          <a:ext cx="11685721" cy="53949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92303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4D9A20D-733C-7CFA-03E3-ACE629170540}"/>
              </a:ext>
            </a:extLst>
          </p:cNvPr>
          <p:cNvSpPr>
            <a:spLocks noGrp="1"/>
          </p:cNvSpPr>
          <p:nvPr>
            <p:ph idx="1"/>
          </p:nvPr>
        </p:nvSpPr>
        <p:spPr>
          <a:xfrm>
            <a:off x="241300" y="177800"/>
            <a:ext cx="11709400" cy="6515100"/>
          </a:xfrm>
        </p:spPr>
        <p:txBody>
          <a:bodyPr>
            <a:normAutofit/>
          </a:bodyPr>
          <a:lstStyle/>
          <a:p>
            <a:pPr marL="0" indent="0">
              <a:buNone/>
            </a:pPr>
            <a:r>
              <a:rPr lang="es-ES" sz="1800" dirty="0"/>
              <a:t>4. Oral/ escrita. Responde a las preguntas y justifica las respuestas </a:t>
            </a:r>
          </a:p>
          <a:p>
            <a:pPr marL="0" indent="0">
              <a:buNone/>
            </a:pPr>
            <a:r>
              <a:rPr lang="es-ES" sz="1800" dirty="0"/>
              <a:t>     1. A partir de lo que come y lo que viste, ¿qué tipo de vida económica (rica, modesta, pobre) crees que lleva el </a:t>
            </a:r>
          </a:p>
          <a:p>
            <a:pPr marL="0" indent="0">
              <a:buNone/>
            </a:pPr>
            <a:r>
              <a:rPr lang="es-ES" sz="1800" dirty="0"/>
              <a:t>          hidalgo? ¿Cómo valoras su vida cotidiana?</a:t>
            </a:r>
          </a:p>
          <a:p>
            <a:pPr marL="0" indent="0">
              <a:buNone/>
            </a:pPr>
            <a:r>
              <a:rPr lang="es-ES" sz="1800" dirty="0"/>
              <a:t>     2. ¿Por qué crees que el narrador da tantos detalles sobre la comida y la ropa del hidalgo en el texto que es el </a:t>
            </a:r>
          </a:p>
          <a:p>
            <a:pPr marL="0" indent="0">
              <a:buNone/>
            </a:pPr>
            <a:r>
              <a:rPr lang="es-ES" sz="1800" dirty="0"/>
              <a:t>           principio de la novela?</a:t>
            </a:r>
          </a:p>
          <a:p>
            <a:pPr marL="0" indent="0">
              <a:buNone/>
            </a:pPr>
            <a:r>
              <a:rPr lang="es-ES" sz="1800" dirty="0"/>
              <a:t>      3. Estás de acuerdo con la frase: “Somos lo que comemos” ¿Lo qué comemos nos define? ¿comes sano?  ¿cómo </a:t>
            </a:r>
          </a:p>
          <a:p>
            <a:pPr marL="0" indent="0">
              <a:buNone/>
            </a:pPr>
            <a:r>
              <a:rPr lang="es-ES" sz="1800" dirty="0"/>
              <a:t>           defines tu alimentación? </a:t>
            </a:r>
            <a:r>
              <a:rPr lang="es-ES" sz="1800" dirty="0">
                <a:solidFill>
                  <a:srgbClr val="0070C0"/>
                </a:solidFill>
              </a:rPr>
              <a:t> </a:t>
            </a:r>
          </a:p>
          <a:p>
            <a:pPr marL="0" indent="0">
              <a:buNone/>
            </a:pPr>
            <a:r>
              <a:rPr lang="es-ES" sz="1800" dirty="0">
                <a:solidFill>
                  <a:srgbClr val="0070C0"/>
                </a:solidFill>
              </a:rPr>
              <a:t>      </a:t>
            </a:r>
            <a:endParaRPr lang="es-ES" sz="1800" dirty="0"/>
          </a:p>
          <a:p>
            <a:pPr marL="0" indent="0">
              <a:buNone/>
            </a:pPr>
            <a:r>
              <a:rPr lang="es-ES" sz="1800" dirty="0"/>
              <a:t>5. Gramática. ¿Qué tiempo predomina en el texto? ¿qué función tiene?:                                                                                                           </a:t>
            </a:r>
          </a:p>
          <a:p>
            <a:pPr marL="0" indent="0">
              <a:buNone/>
            </a:pPr>
            <a:r>
              <a:rPr lang="es-ES" sz="1800" dirty="0"/>
              <a:t>      A. hablar de acciones puntuales, B. acciones habituales, C. describir en el pasado </a:t>
            </a:r>
          </a:p>
          <a:p>
            <a:pPr marL="0" indent="0">
              <a:buNone/>
            </a:pPr>
            <a:r>
              <a:rPr lang="es-ES" sz="1800" dirty="0"/>
              <a:t>     Ahora reescribe las siguientes frases utilizando otro tiempo de pasado y comprueba las diferencias: </a:t>
            </a:r>
          </a:p>
          <a:p>
            <a:pPr marL="0" indent="0">
              <a:buNone/>
            </a:pPr>
            <a:r>
              <a:rPr lang="es-ES" sz="1800" dirty="0"/>
              <a:t>   a.  «...no ha mucho tiempo que vivía un hidalgo...» </a:t>
            </a:r>
            <a:r>
              <a:rPr lang="es-ES" sz="1800" dirty="0">
                <a:solidFill>
                  <a:srgbClr val="FF0000"/>
                </a:solidFill>
              </a:rPr>
              <a:t>no hace mucho tiempo que vivió un hidalgo</a:t>
            </a:r>
          </a:p>
          <a:p>
            <a:pPr marL="0" indent="0">
              <a:buNone/>
            </a:pPr>
            <a:r>
              <a:rPr lang="es-ES" sz="1800" dirty="0">
                <a:solidFill>
                  <a:srgbClr val="FF0000"/>
                </a:solidFill>
              </a:rPr>
              <a:t>   </a:t>
            </a:r>
            <a:r>
              <a:rPr lang="es-ES" sz="1800" dirty="0"/>
              <a:t>b. «Frisaba la edad de nuestro hidalgo con los cincuenta años.»</a:t>
            </a:r>
          </a:p>
          <a:p>
            <a:pPr marL="0" indent="0">
              <a:buNone/>
            </a:pPr>
            <a:r>
              <a:rPr lang="es-ES" sz="1800" dirty="0"/>
              <a:t>   c. « </a:t>
            </a:r>
            <a:r>
              <a:rPr lang="es-ES" sz="1800" dirty="0" err="1"/>
              <a:t>consumían</a:t>
            </a:r>
            <a:r>
              <a:rPr lang="es-ES" sz="1800" dirty="0"/>
              <a:t> las tres partes de su hacienda.» </a:t>
            </a:r>
          </a:p>
          <a:p>
            <a:pPr marL="0" indent="0">
              <a:buNone/>
            </a:pPr>
            <a:r>
              <a:rPr lang="es-ES" sz="1800" dirty="0"/>
              <a:t>   d. « </a:t>
            </a:r>
            <a:r>
              <a:rPr lang="es-ES" sz="1800" dirty="0" err="1"/>
              <a:t>Tenía</a:t>
            </a:r>
            <a:r>
              <a:rPr lang="es-ES" sz="1800" dirty="0"/>
              <a:t> en su casa una ama que pasaba de los cuarenta y una sobrina que no llegaba a los veinte .» </a:t>
            </a:r>
          </a:p>
          <a:p>
            <a:pPr marL="0" indent="0">
              <a:buNone/>
            </a:pPr>
            <a:r>
              <a:rPr lang="es-ES" sz="1800" dirty="0"/>
              <a:t>   e. «Un mozo de campo y plaza que así ensillaba el rocín como tomaba la podadera.»                                          </a:t>
            </a:r>
          </a:p>
          <a:p>
            <a:pPr marL="0" indent="0">
              <a:buNone/>
            </a:pPr>
            <a:r>
              <a:rPr lang="es-ES" sz="1800" dirty="0"/>
              <a:t>   f. « Era de </a:t>
            </a:r>
            <a:r>
              <a:rPr lang="es-ES" sz="1800" dirty="0" err="1"/>
              <a:t>complexión</a:t>
            </a:r>
            <a:r>
              <a:rPr lang="es-ES" sz="1800" dirty="0"/>
              <a:t> recia .»</a:t>
            </a:r>
          </a:p>
          <a:p>
            <a:pPr marL="0" indent="0">
              <a:buNone/>
            </a:pPr>
            <a:endParaRPr lang="es-ES" sz="1800" dirty="0"/>
          </a:p>
        </p:txBody>
      </p:sp>
    </p:spTree>
    <p:extLst>
      <p:ext uri="{BB962C8B-B14F-4D97-AF65-F5344CB8AC3E}">
        <p14:creationId xmlns:p14="http://schemas.microsoft.com/office/powerpoint/2010/main" val="3720885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94C94EB4-9CF9-6FF4-33B1-AAA64E462A0A}"/>
              </a:ext>
            </a:extLst>
          </p:cNvPr>
          <p:cNvPicPr>
            <a:picLocks noChangeAspect="1"/>
          </p:cNvPicPr>
          <p:nvPr/>
        </p:nvPicPr>
        <p:blipFill>
          <a:blip r:embed="rId2"/>
          <a:srcRect l="6153" r="14120"/>
          <a:stretch>
            <a:fillRect/>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81A0BD5A-1E72-E405-A991-7F8E805F5BE0}"/>
              </a:ext>
            </a:extLst>
          </p:cNvPr>
          <p:cNvSpPr>
            <a:spLocks noGrp="1"/>
          </p:cNvSpPr>
          <p:nvPr>
            <p:ph idx="1"/>
          </p:nvPr>
        </p:nvSpPr>
        <p:spPr>
          <a:xfrm>
            <a:off x="236482" y="268014"/>
            <a:ext cx="8043918" cy="5834673"/>
          </a:xfrm>
        </p:spPr>
        <p:txBody>
          <a:bodyPr>
            <a:normAutofit/>
          </a:bodyPr>
          <a:lstStyle/>
          <a:p>
            <a:pPr marL="0" indent="0">
              <a:buNone/>
            </a:pPr>
            <a:r>
              <a:rPr lang="es-ES" sz="1800" dirty="0"/>
              <a:t>6. Gramática. ¿Qué valor tiene el pronombre relativo cuyo?                                  </a:t>
            </a:r>
          </a:p>
          <a:p>
            <a:pPr marL="0" indent="0">
              <a:buNone/>
            </a:pPr>
            <a:r>
              <a:rPr lang="es-ES" sz="1800" i="1" dirty="0"/>
              <a:t>     «En un lugar de la Mancha, </a:t>
            </a:r>
            <a:r>
              <a:rPr lang="es-ES" sz="1800" b="1" i="1" dirty="0"/>
              <a:t>de cuyo</a:t>
            </a:r>
            <a:r>
              <a:rPr lang="es-ES" sz="1800" i="1" dirty="0"/>
              <a:t> nombre no quiero acordarme...»                                                                                                                                                                                                             </a:t>
            </a:r>
          </a:p>
          <a:p>
            <a:pPr marL="0" indent="0">
              <a:buNone/>
            </a:pPr>
            <a:r>
              <a:rPr lang="es-ES" sz="1800" i="1" dirty="0"/>
              <a:t>    A. Cantidad, B. lugar, C. posesión, D. modo</a:t>
            </a:r>
          </a:p>
          <a:p>
            <a:pPr marL="0" indent="0">
              <a:buNone/>
            </a:pPr>
            <a:endParaRPr lang="es-ES" sz="1800" i="1" dirty="0"/>
          </a:p>
          <a:p>
            <a:pPr marL="0" indent="0">
              <a:buNone/>
            </a:pPr>
            <a:r>
              <a:rPr lang="es-ES" sz="1800" i="1" dirty="0"/>
              <a:t>7. </a:t>
            </a:r>
            <a:r>
              <a:rPr lang="es-ES" sz="1800" dirty="0"/>
              <a:t>Reescribe las siguientes frases uniéndolas con el relativo cuyo </a:t>
            </a:r>
          </a:p>
          <a:p>
            <a:pPr marL="0" indent="0">
              <a:buNone/>
            </a:pPr>
            <a:r>
              <a:rPr lang="es-ES" sz="1800" dirty="0"/>
              <a:t>      a. Don Quijote vivía con una sobrina. Los años de la sobrina no llegaban a    </a:t>
            </a:r>
          </a:p>
          <a:p>
            <a:pPr marL="0" indent="0">
              <a:buNone/>
            </a:pPr>
            <a:r>
              <a:rPr lang="es-ES" sz="1800" dirty="0"/>
              <a:t>           los veinte.</a:t>
            </a:r>
          </a:p>
          <a:p>
            <a:pPr marL="0" indent="0">
              <a:buNone/>
            </a:pPr>
            <a:r>
              <a:rPr lang="es-ES" sz="1800" dirty="0"/>
              <a:t>           </a:t>
            </a:r>
            <a:r>
              <a:rPr lang="es-ES" sz="1800" dirty="0">
                <a:solidFill>
                  <a:srgbClr val="FF0000"/>
                </a:solidFill>
              </a:rPr>
              <a:t>Don Quijote vivía con una sobrina </a:t>
            </a:r>
            <a:r>
              <a:rPr lang="es-ES" sz="1800" u="sng" dirty="0">
                <a:solidFill>
                  <a:srgbClr val="FF0000"/>
                </a:solidFill>
              </a:rPr>
              <a:t>cuyos</a:t>
            </a:r>
            <a:r>
              <a:rPr lang="es-ES" sz="1800" dirty="0">
                <a:solidFill>
                  <a:srgbClr val="FF0000"/>
                </a:solidFill>
              </a:rPr>
              <a:t> años no llegaban a los veinte</a:t>
            </a:r>
          </a:p>
          <a:p>
            <a:pPr marL="0" indent="0">
              <a:buNone/>
            </a:pPr>
            <a:r>
              <a:rPr lang="es-ES" sz="1800" dirty="0"/>
              <a:t>      b. El hidalgo tenía un caballo flaco. El nombre de este caballo era Rocinante.</a:t>
            </a:r>
          </a:p>
          <a:p>
            <a:pPr marL="0" indent="0">
              <a:buNone/>
            </a:pPr>
            <a:endParaRPr lang="es-ES" sz="1800" dirty="0"/>
          </a:p>
          <a:p>
            <a:pPr marL="0" lvl="0" indent="0">
              <a:buNone/>
            </a:pPr>
            <a:r>
              <a:rPr lang="es-ES" sz="1800" dirty="0"/>
              <a:t>      c. El Hidalgo tenía una complexión recia. Era seco de carnes </a:t>
            </a:r>
          </a:p>
          <a:p>
            <a:pPr marL="0" lvl="0" indent="0">
              <a:buNone/>
            </a:pPr>
            <a:r>
              <a:rPr lang="es-ES" sz="1800" dirty="0"/>
              <a:t> </a:t>
            </a:r>
          </a:p>
          <a:p>
            <a:pPr marL="0" lvl="0" indent="0">
              <a:buNone/>
            </a:pPr>
            <a:r>
              <a:rPr lang="es-ES" sz="1800" dirty="0"/>
              <a:t>      d. El hidalgo tenía aficiones. Le gustaba madrugar, cazar y leer </a:t>
            </a:r>
          </a:p>
          <a:p>
            <a:pPr marL="0" indent="0">
              <a:buNone/>
            </a:pPr>
            <a:endParaRPr lang="es-ES" sz="1800" dirty="0"/>
          </a:p>
          <a:p>
            <a:pPr marL="0" indent="0">
              <a:buNone/>
            </a:pPr>
            <a:r>
              <a:rPr lang="es-ES" sz="1800" dirty="0"/>
              <a:t>     </a:t>
            </a:r>
          </a:p>
          <a:p>
            <a:pPr marL="0" indent="0">
              <a:buNone/>
            </a:pPr>
            <a:endParaRPr lang="es-ES" sz="1000" dirty="0"/>
          </a:p>
        </p:txBody>
      </p:sp>
    </p:spTree>
    <p:extLst>
      <p:ext uri="{BB962C8B-B14F-4D97-AF65-F5344CB8AC3E}">
        <p14:creationId xmlns:p14="http://schemas.microsoft.com/office/powerpoint/2010/main" val="2029257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32AB53-FC1B-C46D-52AA-8FC8ECF8E055}"/>
              </a:ext>
            </a:extLst>
          </p:cNvPr>
          <p:cNvSpPr>
            <a:spLocks noGrp="1"/>
          </p:cNvSpPr>
          <p:nvPr>
            <p:ph type="title"/>
          </p:nvPr>
        </p:nvSpPr>
        <p:spPr>
          <a:xfrm>
            <a:off x="160638" y="222422"/>
            <a:ext cx="12031361" cy="1238078"/>
          </a:xfrm>
        </p:spPr>
        <p:txBody>
          <a:bodyPr vert="horz" lIns="91440" tIns="45720" rIns="91440" bIns="45720" rtlCol="0" anchor="b">
            <a:normAutofit fontScale="90000"/>
          </a:bodyPr>
          <a:lstStyle/>
          <a:p>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r>
              <a:rPr lang="en-US" sz="2400" dirty="0" err="1"/>
              <a:t>ç</a:t>
            </a: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br>
              <a:rPr lang="en-US" sz="2400" dirty="0"/>
            </a:br>
            <a:r>
              <a:rPr lang="en-US" sz="2000" dirty="0"/>
              <a:t>8. Oral. </a:t>
            </a:r>
            <a:r>
              <a:rPr lang="en-US" sz="2000" dirty="0" err="1"/>
              <a:t>Prepara</a:t>
            </a:r>
            <a:r>
              <a:rPr lang="en-US" sz="2000" dirty="0"/>
              <a:t> </a:t>
            </a:r>
            <a:r>
              <a:rPr lang="en-US" sz="2000" dirty="0" err="1"/>
              <a:t>una</a:t>
            </a:r>
            <a:r>
              <a:rPr lang="en-US" sz="2000" dirty="0"/>
              <a:t> </a:t>
            </a:r>
            <a:r>
              <a:rPr lang="en-US" sz="2000" dirty="0" err="1"/>
              <a:t>encuesta</a:t>
            </a:r>
            <a:r>
              <a:rPr lang="en-US" sz="2000" dirty="0"/>
              <a:t> </a:t>
            </a:r>
            <a:r>
              <a:rPr lang="en-US" sz="2000" dirty="0" err="1"/>
              <a:t>sobre</a:t>
            </a:r>
            <a:r>
              <a:rPr lang="en-US" sz="2000" dirty="0"/>
              <a:t> el </a:t>
            </a:r>
            <a:r>
              <a:rPr lang="en-US" sz="2000" dirty="0" err="1"/>
              <a:t>tema</a:t>
            </a:r>
            <a:r>
              <a:rPr lang="en-US" sz="2000" dirty="0"/>
              <a:t> de la </a:t>
            </a:r>
            <a:r>
              <a:rPr lang="en-US" sz="2000" dirty="0" err="1"/>
              <a:t>identidad</a:t>
            </a:r>
            <a:r>
              <a:rPr lang="en-US" sz="2000" dirty="0"/>
              <a:t> </a:t>
            </a:r>
            <a:r>
              <a:rPr lang="en-US" sz="2000" b="0" dirty="0"/>
              <a:t>¿</a:t>
            </a:r>
            <a:r>
              <a:rPr lang="en-US" sz="2000" b="0" dirty="0" err="1"/>
              <a:t>Qué</a:t>
            </a:r>
            <a:r>
              <a:rPr lang="en-US" sz="2000" b="0" dirty="0"/>
              <a:t> define </a:t>
            </a:r>
            <a:r>
              <a:rPr lang="en-US" sz="2000" b="0" dirty="0" err="1"/>
              <a:t>nuestra</a:t>
            </a:r>
            <a:r>
              <a:rPr lang="en-US" sz="2000" b="0" dirty="0"/>
              <a:t> </a:t>
            </a:r>
            <a:r>
              <a:rPr lang="en-US" sz="2000" b="0" dirty="0" err="1"/>
              <a:t>identidad</a:t>
            </a:r>
            <a:r>
              <a:rPr lang="en-US" sz="2000" b="0" dirty="0"/>
              <a:t>?: </a:t>
            </a:r>
            <a:r>
              <a:rPr lang="en-US" sz="2000" b="0" dirty="0" err="1"/>
              <a:t>Dónde</a:t>
            </a:r>
            <a:r>
              <a:rPr lang="en-US" sz="2000" b="0" dirty="0"/>
              <a:t> </a:t>
            </a:r>
            <a:r>
              <a:rPr lang="en-US" sz="2000" b="0" dirty="0" err="1"/>
              <a:t>nacemos</a:t>
            </a:r>
            <a:r>
              <a:rPr lang="en-US" sz="2000" b="0" dirty="0"/>
              <a:t> o </a:t>
            </a:r>
            <a:r>
              <a:rPr lang="en-US" sz="2000" b="0" dirty="0" err="1"/>
              <a:t>vivimos</a:t>
            </a:r>
            <a:r>
              <a:rPr lang="en-US" sz="2000" b="0" dirty="0"/>
              <a:t>, </a:t>
            </a:r>
            <a:r>
              <a:rPr lang="en-US" sz="2000" b="0" dirty="0" err="1"/>
              <a:t>nuestra</a:t>
            </a:r>
            <a:r>
              <a:rPr lang="en-US" sz="2000" b="0" dirty="0"/>
              <a:t> </a:t>
            </a:r>
            <a:br>
              <a:rPr lang="en-US" sz="2000" b="0" dirty="0"/>
            </a:br>
            <a:r>
              <a:rPr lang="en-US" sz="2000" b="0" dirty="0"/>
              <a:t>     religion, lo </a:t>
            </a:r>
            <a:r>
              <a:rPr lang="en-US" sz="2000" b="0" dirty="0" err="1"/>
              <a:t>que</a:t>
            </a:r>
            <a:r>
              <a:rPr lang="en-US" sz="2000" b="0" dirty="0"/>
              <a:t> </a:t>
            </a:r>
            <a:r>
              <a:rPr lang="en-US" sz="2000" b="0" dirty="0" err="1"/>
              <a:t>comemos</a:t>
            </a:r>
            <a:r>
              <a:rPr lang="en-US" sz="2000" b="0" dirty="0"/>
              <a:t>, </a:t>
            </a:r>
            <a:r>
              <a:rPr lang="en-US" sz="2000" b="0" dirty="0" err="1"/>
              <a:t>nuestra</a:t>
            </a:r>
            <a:r>
              <a:rPr lang="en-US" sz="2000" b="0" dirty="0"/>
              <a:t> forma de </a:t>
            </a:r>
            <a:r>
              <a:rPr lang="en-US" sz="2000" b="0" dirty="0" err="1"/>
              <a:t>vestir</a:t>
            </a:r>
            <a:r>
              <a:rPr lang="en-US" sz="2000" b="0" dirty="0"/>
              <a:t> o </a:t>
            </a:r>
            <a:r>
              <a:rPr lang="en-US" sz="2000" b="0" dirty="0" err="1"/>
              <a:t>nuestra</a:t>
            </a:r>
            <a:r>
              <a:rPr lang="en-US" sz="2000" b="0" dirty="0"/>
              <a:t> </a:t>
            </a:r>
            <a:r>
              <a:rPr lang="en-US" sz="2000" b="0" dirty="0" err="1"/>
              <a:t>ropa</a:t>
            </a:r>
            <a:r>
              <a:rPr lang="en-US" sz="2000" b="0" dirty="0"/>
              <a:t>, </a:t>
            </a:r>
            <a:r>
              <a:rPr lang="en-US" sz="2000" b="0" dirty="0" err="1"/>
              <a:t>nuestro</a:t>
            </a:r>
            <a:r>
              <a:rPr lang="en-US" sz="2000" b="0" dirty="0"/>
              <a:t> </a:t>
            </a:r>
            <a:r>
              <a:rPr lang="en-US" sz="2000" b="0" dirty="0" err="1"/>
              <a:t>aspecto</a:t>
            </a:r>
            <a:r>
              <a:rPr lang="en-US" sz="2000" b="0" dirty="0"/>
              <a:t> </a:t>
            </a:r>
            <a:r>
              <a:rPr lang="en-US" sz="2000" b="0" dirty="0" err="1"/>
              <a:t>físico</a:t>
            </a:r>
            <a:r>
              <a:rPr lang="en-US" sz="2000" b="0" dirty="0"/>
              <a:t>, </a:t>
            </a:r>
            <a:r>
              <a:rPr lang="en-US" sz="2000" b="0" dirty="0" err="1"/>
              <a:t>nuestra</a:t>
            </a:r>
            <a:r>
              <a:rPr lang="en-US" sz="2000" b="0" dirty="0"/>
              <a:t> </a:t>
            </a:r>
            <a:r>
              <a:rPr lang="en-US" sz="2000" b="0" dirty="0" err="1"/>
              <a:t>profesión</a:t>
            </a:r>
            <a:r>
              <a:rPr lang="en-US" sz="2000" b="0" dirty="0"/>
              <a:t>, </a:t>
            </a:r>
            <a:r>
              <a:rPr lang="en-US" sz="2000" b="0" dirty="0" err="1"/>
              <a:t>nuestras</a:t>
            </a:r>
            <a:r>
              <a:rPr lang="en-US" sz="2000" b="0" dirty="0"/>
              <a:t> </a:t>
            </a:r>
            <a:r>
              <a:rPr lang="en-US" sz="2000" b="0" dirty="0" err="1"/>
              <a:t>aficiones</a:t>
            </a:r>
            <a:r>
              <a:rPr lang="en-US" sz="2000" b="0" dirty="0"/>
              <a:t>, </a:t>
            </a:r>
            <a:br>
              <a:rPr lang="en-US" sz="2000" b="0" dirty="0"/>
            </a:br>
            <a:r>
              <a:rPr lang="en-US" sz="2000" b="0" dirty="0"/>
              <a:t>     </a:t>
            </a:r>
            <a:r>
              <a:rPr lang="en-US" sz="2000" b="0" dirty="0" err="1"/>
              <a:t>nuestros</a:t>
            </a:r>
            <a:r>
              <a:rPr lang="en-US" sz="2000" b="0" dirty="0"/>
              <a:t> </a:t>
            </a:r>
            <a:r>
              <a:rPr lang="en-US" sz="2000" b="0" dirty="0" err="1"/>
              <a:t>gustos</a:t>
            </a:r>
            <a:r>
              <a:rPr lang="en-US" sz="2000" b="0" dirty="0"/>
              <a:t> ¿</a:t>
            </a:r>
            <a:r>
              <a:rPr lang="en-US" sz="2000" b="0" dirty="0" err="1"/>
              <a:t>nuestro</a:t>
            </a:r>
            <a:r>
              <a:rPr lang="en-US" sz="2000" b="0" dirty="0"/>
              <a:t> </a:t>
            </a:r>
            <a:r>
              <a:rPr lang="en-US" sz="2000" b="0" dirty="0" err="1"/>
              <a:t>sexo</a:t>
            </a:r>
            <a:r>
              <a:rPr lang="en-US" sz="2000" b="0" dirty="0"/>
              <a:t>? </a:t>
            </a:r>
            <a:r>
              <a:rPr lang="en-US" sz="2000" dirty="0"/>
              <a:t> </a:t>
            </a:r>
            <a:r>
              <a:rPr lang="en-US" sz="2000" dirty="0" err="1"/>
              <a:t>Prepara</a:t>
            </a:r>
            <a:r>
              <a:rPr lang="en-US" sz="2000" dirty="0"/>
              <a:t> la </a:t>
            </a:r>
            <a:r>
              <a:rPr lang="en-US" sz="2000" dirty="0" err="1"/>
              <a:t>encuesta</a:t>
            </a:r>
            <a:r>
              <a:rPr lang="en-US" sz="2000" dirty="0"/>
              <a:t> para </a:t>
            </a:r>
            <a:r>
              <a:rPr lang="en-US" sz="2000" dirty="0" err="1"/>
              <a:t>que</a:t>
            </a:r>
            <a:r>
              <a:rPr lang="en-US" sz="2000" dirty="0"/>
              <a:t> </a:t>
            </a:r>
            <a:r>
              <a:rPr lang="en-US" sz="2000" dirty="0" err="1"/>
              <a:t>los</a:t>
            </a:r>
            <a:r>
              <a:rPr lang="en-US" sz="2000" dirty="0"/>
              <a:t> </a:t>
            </a:r>
            <a:r>
              <a:rPr lang="en-US" sz="2000" dirty="0" err="1"/>
              <a:t>participantes</a:t>
            </a:r>
            <a:r>
              <a:rPr lang="en-US" sz="2000" dirty="0"/>
              <a:t> </a:t>
            </a:r>
            <a:r>
              <a:rPr lang="en-US" sz="2000" dirty="0" err="1"/>
              <a:t>puntuen</a:t>
            </a:r>
            <a:r>
              <a:rPr lang="en-US" sz="2000" dirty="0"/>
              <a:t> 1, 2, 3 lo </a:t>
            </a:r>
            <a:r>
              <a:rPr lang="en-US" sz="2000" dirty="0" err="1"/>
              <a:t>que</a:t>
            </a:r>
            <a:r>
              <a:rPr lang="en-US" sz="2000" dirty="0"/>
              <a:t> </a:t>
            </a:r>
            <a:r>
              <a:rPr lang="en-US" sz="2000" dirty="0" err="1"/>
              <a:t>consideran</a:t>
            </a:r>
            <a:r>
              <a:rPr lang="en-US" sz="2000" dirty="0"/>
              <a:t> </a:t>
            </a:r>
            <a:r>
              <a:rPr lang="en-US" sz="2000" dirty="0" err="1"/>
              <a:t>más</a:t>
            </a:r>
            <a:r>
              <a:rPr lang="en-US" sz="2000" dirty="0"/>
              <a:t> </a:t>
            </a:r>
            <a:br>
              <a:rPr lang="en-US" sz="2000" dirty="0"/>
            </a:br>
            <a:r>
              <a:rPr lang="en-US" sz="2000" dirty="0"/>
              <a:t>      </a:t>
            </a:r>
            <a:r>
              <a:rPr lang="en-US" sz="2000" dirty="0" err="1"/>
              <a:t>importante</a:t>
            </a:r>
            <a:r>
              <a:rPr lang="en-US" sz="2000" dirty="0"/>
              <a:t>, al </a:t>
            </a:r>
            <a:r>
              <a:rPr lang="en-US" sz="2000" dirty="0" err="1"/>
              <a:t>terminar</a:t>
            </a:r>
            <a:r>
              <a:rPr lang="en-US" sz="2000" dirty="0"/>
              <a:t> </a:t>
            </a:r>
            <a:r>
              <a:rPr lang="en-US" sz="2000" dirty="0" err="1"/>
              <a:t>poner</a:t>
            </a:r>
            <a:r>
              <a:rPr lang="en-US" sz="2000" dirty="0"/>
              <a:t> </a:t>
            </a:r>
            <a:r>
              <a:rPr lang="en-US" sz="2000" dirty="0" err="1"/>
              <a:t>en</a:t>
            </a:r>
            <a:r>
              <a:rPr lang="en-US" sz="2000" dirty="0"/>
              <a:t> </a:t>
            </a:r>
            <a:r>
              <a:rPr lang="en-US" sz="2000" dirty="0" err="1"/>
              <a:t>común</a:t>
            </a:r>
            <a:r>
              <a:rPr lang="en-US" sz="2000" dirty="0"/>
              <a:t> </a:t>
            </a:r>
            <a:r>
              <a:rPr lang="en-US" sz="2000" dirty="0" err="1"/>
              <a:t>los</a:t>
            </a:r>
            <a:r>
              <a:rPr lang="en-US" sz="2000" dirty="0"/>
              <a:t> </a:t>
            </a:r>
            <a:r>
              <a:rPr lang="en-US" sz="2000" dirty="0" err="1"/>
              <a:t>resultados</a:t>
            </a:r>
            <a:r>
              <a:rPr lang="en-US" sz="2000" dirty="0"/>
              <a:t> y </a:t>
            </a:r>
            <a:r>
              <a:rPr lang="en-US" sz="2000" dirty="0" err="1"/>
              <a:t>sacar</a:t>
            </a:r>
            <a:r>
              <a:rPr lang="en-US" sz="2000" dirty="0"/>
              <a:t> </a:t>
            </a:r>
            <a:r>
              <a:rPr lang="en-US" sz="2000" dirty="0" err="1"/>
              <a:t>conclusiones</a:t>
            </a:r>
            <a:r>
              <a:rPr lang="en-US" sz="2000" dirty="0"/>
              <a:t> </a:t>
            </a:r>
            <a:br>
              <a:rPr lang="en-US" sz="2000" b="0" dirty="0"/>
            </a:br>
            <a:endParaRPr lang="en-US" sz="2000" b="0" dirty="0"/>
          </a:p>
        </p:txBody>
      </p:sp>
      <p:pic>
        <p:nvPicPr>
          <p:cNvPr id="7" name="Imagen 6" descr="Imagen que contiene texto, libro, interior, foto&#10;&#10;El contenido generado por IA puede ser incorrecto.">
            <a:extLst>
              <a:ext uri="{FF2B5EF4-FFF2-40B4-BE49-F238E27FC236}">
                <a16:creationId xmlns:a16="http://schemas.microsoft.com/office/drawing/2014/main" id="{50F74F88-4608-EC3A-CA5A-585E84250140}"/>
              </a:ext>
            </a:extLst>
          </p:cNvPr>
          <p:cNvPicPr>
            <a:picLocks noChangeAspect="1"/>
          </p:cNvPicPr>
          <p:nvPr/>
        </p:nvPicPr>
        <p:blipFill>
          <a:blip r:embed="rId2"/>
          <a:stretch>
            <a:fillRect/>
          </a:stretch>
        </p:blipFill>
        <p:spPr>
          <a:xfrm>
            <a:off x="-19373" y="1460500"/>
            <a:ext cx="6115374" cy="5397502"/>
          </a:xfrm>
          <a:prstGeom prst="rect">
            <a:avLst/>
          </a:prstGeom>
        </p:spPr>
      </p:pic>
      <p:pic>
        <p:nvPicPr>
          <p:cNvPr id="5" name="Marcador de contenido 4" descr="Diagrama&#10;&#10;El contenido generado por IA puede ser incorrecto.">
            <a:extLst>
              <a:ext uri="{FF2B5EF4-FFF2-40B4-BE49-F238E27FC236}">
                <a16:creationId xmlns:a16="http://schemas.microsoft.com/office/drawing/2014/main" id="{6D4F368D-BB34-8198-5171-1FC6267C6768}"/>
              </a:ext>
            </a:extLst>
          </p:cNvPr>
          <p:cNvPicPr>
            <a:picLocks noGrp="1" noChangeAspect="1"/>
          </p:cNvPicPr>
          <p:nvPr>
            <p:ph idx="1"/>
          </p:nvPr>
        </p:nvPicPr>
        <p:blipFill>
          <a:blip r:embed="rId3"/>
          <a:stretch>
            <a:fillRect/>
          </a:stretch>
        </p:blipFill>
        <p:spPr>
          <a:xfrm>
            <a:off x="6096000" y="1460500"/>
            <a:ext cx="5935362" cy="5416873"/>
          </a:xfrm>
          <a:prstGeom prst="rect">
            <a:avLst/>
          </a:prstGeom>
        </p:spPr>
      </p:pic>
    </p:spTree>
    <p:extLst>
      <p:ext uri="{BB962C8B-B14F-4D97-AF65-F5344CB8AC3E}">
        <p14:creationId xmlns:p14="http://schemas.microsoft.com/office/powerpoint/2010/main" val="3514943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6A879-8BA5-ACC3-7FBC-0CFFAFD9E593}"/>
              </a:ext>
            </a:extLst>
          </p:cNvPr>
          <p:cNvSpPr>
            <a:spLocks noGrp="1"/>
          </p:cNvSpPr>
          <p:nvPr>
            <p:ph type="title"/>
          </p:nvPr>
        </p:nvSpPr>
        <p:spPr>
          <a:xfrm>
            <a:off x="139484" y="247973"/>
            <a:ext cx="11900115" cy="1177871"/>
          </a:xfrm>
        </p:spPr>
        <p:txBody>
          <a:bodyPr vert="horz" lIns="91440" tIns="45720" rIns="91440" bIns="45720" rtlCol="0" anchor="t">
            <a:noAutofit/>
          </a:bodyPr>
          <a:lstStyle/>
          <a:p>
            <a:r>
              <a:rPr lang="en-US" sz="1800" kern="1200" dirty="0">
                <a:solidFill>
                  <a:schemeClr val="tx1"/>
                </a:solidFill>
                <a:latin typeface="+mj-lt"/>
                <a:ea typeface="+mj-ea"/>
                <a:cs typeface="+mj-cs"/>
              </a:rPr>
              <a:t>9. Oral. </a:t>
            </a:r>
            <a:r>
              <a:rPr lang="en-US" sz="1800" kern="1200" dirty="0" err="1">
                <a:solidFill>
                  <a:schemeClr val="tx1"/>
                </a:solidFill>
                <a:latin typeface="+mj-lt"/>
                <a:ea typeface="+mj-ea"/>
                <a:cs typeface="+mj-cs"/>
              </a:rPr>
              <a:t>Comparemos</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los</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libros</a:t>
            </a:r>
            <a:r>
              <a:rPr lang="en-US" sz="1800" kern="1200" dirty="0">
                <a:solidFill>
                  <a:schemeClr val="tx1"/>
                </a:solidFill>
                <a:latin typeface="+mj-lt"/>
                <a:ea typeface="+mj-ea"/>
                <a:cs typeface="+mj-cs"/>
              </a:rPr>
              <a:t> de </a:t>
            </a:r>
            <a:r>
              <a:rPr lang="en-US" sz="1800" kern="1200" dirty="0" err="1">
                <a:solidFill>
                  <a:schemeClr val="tx1"/>
                </a:solidFill>
                <a:latin typeface="+mj-lt"/>
                <a:ea typeface="+mj-ea"/>
                <a:cs typeface="+mj-cs"/>
              </a:rPr>
              <a:t>caballerías</a:t>
            </a:r>
            <a:r>
              <a:rPr lang="en-US" sz="1800" kern="1200" dirty="0">
                <a:solidFill>
                  <a:schemeClr val="tx1"/>
                </a:solidFill>
                <a:latin typeface="+mj-lt"/>
                <a:ea typeface="+mj-ea"/>
                <a:cs typeface="+mj-cs"/>
              </a:rPr>
              <a:t> con Don Quijote de la Mancha ¿A </a:t>
            </a:r>
            <a:r>
              <a:rPr lang="en-US" sz="1800" kern="1200" dirty="0" err="1">
                <a:solidFill>
                  <a:schemeClr val="tx1"/>
                </a:solidFill>
                <a:latin typeface="+mj-lt"/>
                <a:ea typeface="+mj-ea"/>
                <a:cs typeface="+mj-cs"/>
              </a:rPr>
              <a:t>quién</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corresponden</a:t>
            </a:r>
            <a:r>
              <a:rPr lang="en-US" sz="1800" kern="1200" dirty="0">
                <a:solidFill>
                  <a:schemeClr val="tx1"/>
                </a:solidFill>
                <a:latin typeface="+mj-lt"/>
                <a:ea typeface="+mj-ea"/>
                <a:cs typeface="+mj-cs"/>
              </a:rPr>
              <a:t> las </a:t>
            </a:r>
            <a:r>
              <a:rPr lang="en-US" sz="1800" kern="1200" dirty="0" err="1">
                <a:solidFill>
                  <a:schemeClr val="tx1"/>
                </a:solidFill>
                <a:latin typeface="+mj-lt"/>
                <a:ea typeface="+mj-ea"/>
                <a:cs typeface="+mj-cs"/>
              </a:rPr>
              <a:t>siguientes</a:t>
            </a:r>
            <a:r>
              <a:rPr lang="en-US" sz="1800" kern="1200" dirty="0">
                <a:solidFill>
                  <a:schemeClr val="tx1"/>
                </a:solidFill>
                <a:latin typeface="+mj-lt"/>
                <a:ea typeface="+mj-ea"/>
                <a:cs typeface="+mj-cs"/>
              </a:rPr>
              <a:t> </a:t>
            </a:r>
            <a:r>
              <a:rPr lang="en-US" sz="1800" kern="1200" dirty="0" err="1">
                <a:solidFill>
                  <a:schemeClr val="tx1"/>
                </a:solidFill>
                <a:latin typeface="+mj-lt"/>
                <a:ea typeface="+mj-ea"/>
                <a:cs typeface="+mj-cs"/>
              </a:rPr>
              <a:t>afirmaciones</a:t>
            </a:r>
            <a:r>
              <a:rPr lang="en-US" sz="1800" kern="1200" dirty="0">
                <a:solidFill>
                  <a:schemeClr val="tx1"/>
                </a:solidFill>
                <a:latin typeface="+mj-lt"/>
                <a:ea typeface="+mj-ea"/>
                <a:cs typeface="+mj-cs"/>
              </a:rPr>
              <a:t> </a:t>
            </a:r>
            <a:br>
              <a:rPr lang="en-US" sz="1800" kern="1200" dirty="0">
                <a:solidFill>
                  <a:schemeClr val="tx1"/>
                </a:solidFill>
                <a:latin typeface="+mj-lt"/>
                <a:ea typeface="+mj-ea"/>
                <a:cs typeface="+mj-cs"/>
              </a:rPr>
            </a:br>
            <a:r>
              <a:rPr lang="en-US" sz="1800" kern="1200" dirty="0">
                <a:solidFill>
                  <a:schemeClr val="tx1"/>
                </a:solidFill>
                <a:latin typeface="+mj-lt"/>
                <a:ea typeface="+mj-ea"/>
                <a:cs typeface="+mj-cs"/>
              </a:rPr>
              <a:t>     a Los </a:t>
            </a:r>
            <a:r>
              <a:rPr lang="en-US" sz="1800" kern="1200" dirty="0" err="1">
                <a:solidFill>
                  <a:schemeClr val="tx1"/>
                </a:solidFill>
                <a:latin typeface="+mj-lt"/>
                <a:ea typeface="+mj-ea"/>
                <a:cs typeface="+mj-cs"/>
              </a:rPr>
              <a:t>libros</a:t>
            </a:r>
            <a:r>
              <a:rPr lang="en-US" sz="1800" kern="1200" dirty="0">
                <a:solidFill>
                  <a:schemeClr val="tx1"/>
                </a:solidFill>
                <a:latin typeface="+mj-lt"/>
                <a:ea typeface="+mj-ea"/>
                <a:cs typeface="+mj-cs"/>
              </a:rPr>
              <a:t> de caballerias LC o a Don </a:t>
            </a:r>
            <a:r>
              <a:rPr lang="en-US" sz="1800" kern="1200" dirty="0" err="1">
                <a:solidFill>
                  <a:schemeClr val="tx1"/>
                </a:solidFill>
                <a:latin typeface="+mj-lt"/>
                <a:ea typeface="+mj-ea"/>
                <a:cs typeface="+mj-cs"/>
              </a:rPr>
              <a:t>quijote</a:t>
            </a:r>
            <a:r>
              <a:rPr lang="en-US" sz="1800" kern="1200" dirty="0">
                <a:solidFill>
                  <a:schemeClr val="tx1"/>
                </a:solidFill>
                <a:latin typeface="+mj-lt"/>
                <a:ea typeface="+mj-ea"/>
                <a:cs typeface="+mj-cs"/>
              </a:rPr>
              <a:t> DQ? </a:t>
            </a:r>
            <a:br>
              <a:rPr lang="en-US" sz="1800" kern="1200" dirty="0">
                <a:solidFill>
                  <a:schemeClr val="tx1"/>
                </a:solidFill>
                <a:latin typeface="+mj-lt"/>
                <a:ea typeface="+mj-ea"/>
                <a:cs typeface="+mj-cs"/>
              </a:rPr>
            </a:br>
            <a:r>
              <a:rPr lang="en-US" sz="1800" kern="1200" dirty="0">
                <a:solidFill>
                  <a:schemeClr val="tx1"/>
                </a:solidFill>
                <a:latin typeface="+mj-lt"/>
                <a:ea typeface="+mj-ea"/>
                <a:cs typeface="+mj-cs"/>
              </a:rPr>
              <a:t> </a:t>
            </a:r>
            <a:br>
              <a:rPr lang="en-US" sz="1800" kern="1200" dirty="0">
                <a:solidFill>
                  <a:schemeClr val="tx1"/>
                </a:solidFill>
                <a:latin typeface="+mj-lt"/>
                <a:ea typeface="+mj-ea"/>
                <a:cs typeface="+mj-cs"/>
              </a:rPr>
            </a:br>
            <a:endParaRPr lang="en-US" sz="1800" kern="1200" dirty="0">
              <a:solidFill>
                <a:schemeClr val="tx1"/>
              </a:solidFill>
              <a:latin typeface="+mj-lt"/>
              <a:ea typeface="+mj-ea"/>
              <a:cs typeface="+mj-cs"/>
            </a:endParaRPr>
          </a:p>
        </p:txBody>
      </p:sp>
      <p:pic>
        <p:nvPicPr>
          <p:cNvPr id="6" name="Imagen 5" descr="Imagen en blanco y negro de una persona&#10;&#10;El contenido generado por IA puede ser incorrecto.">
            <a:extLst>
              <a:ext uri="{FF2B5EF4-FFF2-40B4-BE49-F238E27FC236}">
                <a16:creationId xmlns:a16="http://schemas.microsoft.com/office/drawing/2014/main" id="{5D2184E2-00B9-46C4-B996-A857ABBF4487}"/>
              </a:ext>
            </a:extLst>
          </p:cNvPr>
          <p:cNvPicPr>
            <a:picLocks noChangeAspect="1"/>
          </p:cNvPicPr>
          <p:nvPr/>
        </p:nvPicPr>
        <p:blipFill>
          <a:blip r:embed="rId2"/>
          <a:srcRect r="2" b="4908"/>
          <a:stretch>
            <a:fillRect/>
          </a:stretch>
        </p:blipFill>
        <p:spPr>
          <a:xfrm>
            <a:off x="0" y="1424768"/>
            <a:ext cx="3158993" cy="5433232"/>
          </a:xfrm>
          <a:prstGeom prst="rect">
            <a:avLst/>
          </a:prstGeom>
        </p:spPr>
      </p:pic>
      <p:pic>
        <p:nvPicPr>
          <p:cNvPr id="4" name="Marcador de contenido 3" descr="Un dibujo de una persona&#10;&#10;El contenido generado por IA puede ser incorrecto.">
            <a:extLst>
              <a:ext uri="{FF2B5EF4-FFF2-40B4-BE49-F238E27FC236}">
                <a16:creationId xmlns:a16="http://schemas.microsoft.com/office/drawing/2014/main" id="{4F5379EC-746E-F6B3-6751-0F197C60C80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l="23854" r="24524" b="-2"/>
          <a:stretch>
            <a:fillRect/>
          </a:stretch>
        </p:blipFill>
        <p:spPr>
          <a:xfrm>
            <a:off x="3158993" y="1565329"/>
            <a:ext cx="2733807" cy="5292671"/>
          </a:xfrm>
          <a:prstGeom prst="rect">
            <a:avLst/>
          </a:prstGeom>
        </p:spPr>
      </p:pic>
      <p:sp>
        <p:nvSpPr>
          <p:cNvPr id="7" name="CuadroTexto 6">
            <a:extLst>
              <a:ext uri="{FF2B5EF4-FFF2-40B4-BE49-F238E27FC236}">
                <a16:creationId xmlns:a16="http://schemas.microsoft.com/office/drawing/2014/main" id="{41E9833D-8655-9BDD-65F0-D816DF17BCA0}"/>
              </a:ext>
            </a:extLst>
          </p:cNvPr>
          <p:cNvSpPr txBox="1"/>
          <p:nvPr/>
        </p:nvSpPr>
        <p:spPr>
          <a:xfrm>
            <a:off x="5892800" y="1425844"/>
            <a:ext cx="6299200" cy="4883516"/>
          </a:xfrm>
          <a:prstGeom prst="rect">
            <a:avLst/>
          </a:prstGeom>
        </p:spPr>
        <p:txBody>
          <a:bodyPr vert="horz" lIns="91440" tIns="45720" rIns="91440" bIns="45720" rtlCol="0">
            <a:normAutofit/>
          </a:bodyPr>
          <a:lstStyle/>
          <a:p>
            <a:pPr lvl="0">
              <a:lnSpc>
                <a:spcPct val="120000"/>
              </a:lnSpc>
              <a:spcAft>
                <a:spcPts val="600"/>
              </a:spcAft>
            </a:pPr>
            <a:r>
              <a:rPr lang="en-US" dirty="0"/>
              <a:t>a. </a:t>
            </a:r>
            <a:r>
              <a:rPr lang="en-US" dirty="0" err="1"/>
              <a:t>Geografía</a:t>
            </a:r>
            <a:r>
              <a:rPr lang="en-US" dirty="0"/>
              <a:t> real, </a:t>
            </a:r>
            <a:r>
              <a:rPr lang="en-US" dirty="0" err="1"/>
              <a:t>conocida</a:t>
            </a:r>
            <a:r>
              <a:rPr lang="en-US" dirty="0"/>
              <a:t> y </a:t>
            </a:r>
            <a:r>
              <a:rPr lang="en-US" dirty="0" err="1"/>
              <a:t>cercana</a:t>
            </a:r>
            <a:r>
              <a:rPr lang="en-US" dirty="0"/>
              <a:t>   </a:t>
            </a:r>
            <a:r>
              <a:rPr lang="en-US" dirty="0" err="1"/>
              <a:t>pero</a:t>
            </a:r>
            <a:r>
              <a:rPr lang="en-US" dirty="0"/>
              <a:t> algo </a:t>
            </a:r>
            <a:r>
              <a:rPr lang="en-US" dirty="0" err="1"/>
              <a:t>imprecisa</a:t>
            </a:r>
            <a:r>
              <a:rPr lang="en-US" dirty="0"/>
              <a:t>.    </a:t>
            </a:r>
          </a:p>
          <a:p>
            <a:pPr lvl="0">
              <a:lnSpc>
                <a:spcPct val="120000"/>
              </a:lnSpc>
              <a:spcAft>
                <a:spcPts val="600"/>
              </a:spcAft>
            </a:pPr>
            <a:r>
              <a:rPr lang="en-US" dirty="0">
                <a:solidFill>
                  <a:srgbClr val="FF0000"/>
                </a:solidFill>
              </a:rPr>
              <a:t>      DQ</a:t>
            </a:r>
          </a:p>
          <a:p>
            <a:pPr lvl="0">
              <a:lnSpc>
                <a:spcPct val="120000"/>
              </a:lnSpc>
              <a:spcAft>
                <a:spcPts val="600"/>
              </a:spcAft>
            </a:pPr>
            <a:r>
              <a:rPr lang="en-US" dirty="0"/>
              <a:t>b. </a:t>
            </a:r>
            <a:r>
              <a:rPr lang="en-US" dirty="0" err="1"/>
              <a:t>Lugares</a:t>
            </a:r>
            <a:r>
              <a:rPr lang="en-US" dirty="0"/>
              <a:t> </a:t>
            </a:r>
            <a:r>
              <a:rPr lang="en-US" dirty="0" err="1"/>
              <a:t>precisos</a:t>
            </a:r>
            <a:r>
              <a:rPr lang="en-US" dirty="0"/>
              <a:t>, </a:t>
            </a:r>
            <a:r>
              <a:rPr lang="en-US" dirty="0" err="1"/>
              <a:t>aunque</a:t>
            </a:r>
            <a:r>
              <a:rPr lang="en-US" dirty="0"/>
              <a:t> </a:t>
            </a:r>
            <a:r>
              <a:rPr lang="en-US" dirty="0" err="1"/>
              <a:t>lejanos</a:t>
            </a:r>
            <a:endParaRPr lang="en-US" dirty="0"/>
          </a:p>
          <a:p>
            <a:pPr lvl="0">
              <a:lnSpc>
                <a:spcPct val="120000"/>
              </a:lnSpc>
              <a:spcAft>
                <a:spcPts val="600"/>
              </a:spcAft>
            </a:pPr>
            <a:r>
              <a:rPr lang="en-US" dirty="0"/>
              <a:t>c. </a:t>
            </a:r>
            <a:r>
              <a:rPr lang="en-US" dirty="0" err="1"/>
              <a:t>Lugares</a:t>
            </a:r>
            <a:r>
              <a:rPr lang="en-US" dirty="0"/>
              <a:t> reales, </a:t>
            </a:r>
            <a:r>
              <a:rPr lang="en-US" dirty="0" err="1"/>
              <a:t>pero</a:t>
            </a:r>
            <a:r>
              <a:rPr lang="en-US" dirty="0"/>
              <a:t> </a:t>
            </a:r>
            <a:r>
              <a:rPr lang="en-US" dirty="0" err="1"/>
              <a:t>exóticos</a:t>
            </a:r>
            <a:r>
              <a:rPr lang="en-US" dirty="0"/>
              <a:t> o </a:t>
            </a:r>
            <a:r>
              <a:rPr lang="en-US" dirty="0" err="1"/>
              <a:t>imaginarios</a:t>
            </a:r>
            <a:r>
              <a:rPr lang="en-US" dirty="0"/>
              <a:t> (</a:t>
            </a:r>
            <a:r>
              <a:rPr lang="en-US" dirty="0" err="1"/>
              <a:t>Normandía</a:t>
            </a:r>
            <a:r>
              <a:rPr lang="en-US" dirty="0"/>
              <a:t>,       </a:t>
            </a:r>
          </a:p>
          <a:p>
            <a:pPr lvl="0">
              <a:lnSpc>
                <a:spcPct val="120000"/>
              </a:lnSpc>
              <a:spcAft>
                <a:spcPts val="600"/>
              </a:spcAft>
            </a:pPr>
            <a:r>
              <a:rPr lang="en-US" dirty="0"/>
              <a:t>    </a:t>
            </a:r>
            <a:r>
              <a:rPr lang="en-US" dirty="0" err="1"/>
              <a:t>Constantinopla</a:t>
            </a:r>
            <a:r>
              <a:rPr lang="en-US" dirty="0"/>
              <a:t>, Gaula, Camelot…)</a:t>
            </a:r>
          </a:p>
          <a:p>
            <a:pPr lvl="0">
              <a:lnSpc>
                <a:spcPct val="120000"/>
              </a:lnSpc>
              <a:spcAft>
                <a:spcPts val="600"/>
              </a:spcAft>
            </a:pPr>
            <a:r>
              <a:rPr lang="en-US" dirty="0"/>
              <a:t>d. </a:t>
            </a:r>
            <a:r>
              <a:rPr lang="en-US" dirty="0" err="1"/>
              <a:t>Lugares</a:t>
            </a:r>
            <a:r>
              <a:rPr lang="en-US" dirty="0"/>
              <a:t> reales, </a:t>
            </a:r>
            <a:r>
              <a:rPr lang="en-US" dirty="0" err="1"/>
              <a:t>pero</a:t>
            </a:r>
            <a:r>
              <a:rPr lang="en-US" dirty="0"/>
              <a:t> (</a:t>
            </a:r>
            <a:r>
              <a:rPr lang="en-US" dirty="0" err="1"/>
              <a:t>en</a:t>
            </a:r>
            <a:r>
              <a:rPr lang="en-US" dirty="0"/>
              <a:t> la </a:t>
            </a:r>
            <a:r>
              <a:rPr lang="en-US" dirty="0" err="1"/>
              <a:t>primera</a:t>
            </a:r>
            <a:r>
              <a:rPr lang="en-US" dirty="0"/>
              <a:t> </a:t>
            </a:r>
            <a:r>
              <a:rPr lang="en-US" dirty="0" err="1"/>
              <a:t>parte</a:t>
            </a:r>
            <a:r>
              <a:rPr lang="en-US" dirty="0"/>
              <a:t>) </a:t>
            </a:r>
            <a:r>
              <a:rPr lang="en-US" dirty="0" err="1"/>
              <a:t>sencillos</a:t>
            </a:r>
            <a:r>
              <a:rPr lang="en-US" dirty="0"/>
              <a:t>, </a:t>
            </a:r>
            <a:r>
              <a:rPr lang="en-US" dirty="0" err="1"/>
              <a:t>pobres</a:t>
            </a:r>
            <a:r>
              <a:rPr lang="en-US" dirty="0"/>
              <a:t> </a:t>
            </a:r>
          </a:p>
          <a:p>
            <a:pPr lvl="0">
              <a:lnSpc>
                <a:spcPct val="120000"/>
              </a:lnSpc>
              <a:spcAft>
                <a:spcPts val="600"/>
              </a:spcAft>
            </a:pPr>
            <a:r>
              <a:rPr lang="en-US" dirty="0"/>
              <a:t>     y </a:t>
            </a:r>
            <a:r>
              <a:rPr lang="en-US" dirty="0" err="1"/>
              <a:t>rústicos</a:t>
            </a:r>
            <a:r>
              <a:rPr lang="en-US" dirty="0"/>
              <a:t>  (La Mancha, El </a:t>
            </a:r>
            <a:r>
              <a:rPr lang="en-US" dirty="0" err="1"/>
              <a:t>Toboso</a:t>
            </a:r>
            <a:r>
              <a:rPr lang="en-US" dirty="0"/>
              <a:t>, Puerto </a:t>
            </a:r>
            <a:r>
              <a:rPr lang="en-US" dirty="0" err="1"/>
              <a:t>Lapice</a:t>
            </a:r>
            <a:r>
              <a:rPr lang="en-US" dirty="0"/>
              <a:t>, </a:t>
            </a:r>
            <a:r>
              <a:rPr lang="en-US" dirty="0" err="1"/>
              <a:t>sierra</a:t>
            </a:r>
            <a:r>
              <a:rPr lang="en-US" dirty="0"/>
              <a:t> </a:t>
            </a:r>
          </a:p>
          <a:p>
            <a:pPr lvl="0">
              <a:lnSpc>
                <a:spcPct val="120000"/>
              </a:lnSpc>
              <a:spcAft>
                <a:spcPts val="600"/>
              </a:spcAft>
            </a:pPr>
            <a:r>
              <a:rPr lang="en-US" dirty="0"/>
              <a:t>     Morena…)                                                      </a:t>
            </a:r>
          </a:p>
          <a:p>
            <a:pPr indent="-228600">
              <a:lnSpc>
                <a:spcPct val="120000"/>
              </a:lnSpc>
              <a:spcAft>
                <a:spcPts val="600"/>
              </a:spcAft>
              <a:buFont typeface="Arial" panose="020B0604020202020204" pitchFamily="34" charset="0"/>
              <a:buChar char="•"/>
            </a:pPr>
            <a:endParaRPr lang="en-US" dirty="0"/>
          </a:p>
        </p:txBody>
      </p:sp>
    </p:spTree>
    <p:extLst>
      <p:ext uri="{BB962C8B-B14F-4D97-AF65-F5344CB8AC3E}">
        <p14:creationId xmlns:p14="http://schemas.microsoft.com/office/powerpoint/2010/main" val="4127348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39EECE5A-7753-C330-C9ED-90635251CC1B}"/>
              </a:ext>
            </a:extLst>
          </p:cNvPr>
          <p:cNvPicPr>
            <a:picLocks noChangeAspect="1"/>
          </p:cNvPicPr>
          <p:nvPr/>
        </p:nvPicPr>
        <p:blipFill>
          <a:blip r:embed="rId2"/>
          <a:srcRect t="30169" r="1800" b="4377"/>
          <a:stretch>
            <a:fillRect/>
          </a:stretch>
        </p:blipFill>
        <p:spPr>
          <a:xfrm>
            <a:off x="4776952" y="10"/>
            <a:ext cx="7415048"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6F8650C6-EBCF-04CF-CBC0-146B8E0858BD}"/>
              </a:ext>
            </a:extLst>
          </p:cNvPr>
          <p:cNvSpPr>
            <a:spLocks noGrp="1"/>
          </p:cNvSpPr>
          <p:nvPr>
            <p:ph idx="1"/>
          </p:nvPr>
        </p:nvSpPr>
        <p:spPr>
          <a:xfrm>
            <a:off x="424815" y="1135117"/>
            <a:ext cx="5361130" cy="4790195"/>
          </a:xfrm>
        </p:spPr>
        <p:txBody>
          <a:bodyPr>
            <a:normAutofit/>
          </a:bodyPr>
          <a:lstStyle/>
          <a:p>
            <a:pPr marL="0" indent="0">
              <a:buNone/>
            </a:pPr>
            <a:endParaRPr lang="es-ES" sz="1700" dirty="0"/>
          </a:p>
          <a:p>
            <a:pPr marL="0" indent="0">
              <a:buNone/>
            </a:pPr>
            <a:r>
              <a:rPr lang="es-ES" sz="1800" dirty="0"/>
              <a:t>10. Tarea final. Escrita. Reescribe el fragmento completo en un español moderno y en un registro periodístico, como si fuera la presentación de un personaje en un artículo de revista, mantén la información, pero moderniza el tono, el vocabulario y la gramática. </a:t>
            </a:r>
          </a:p>
        </p:txBody>
      </p:sp>
    </p:spTree>
    <p:extLst>
      <p:ext uri="{BB962C8B-B14F-4D97-AF65-F5344CB8AC3E}">
        <p14:creationId xmlns:p14="http://schemas.microsoft.com/office/powerpoint/2010/main" val="455154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2BB705-C863-CA5D-585E-CF6D4910D318}"/>
              </a:ext>
            </a:extLst>
          </p:cNvPr>
          <p:cNvSpPr>
            <a:spLocks noGrp="1"/>
          </p:cNvSpPr>
          <p:nvPr>
            <p:ph type="title"/>
          </p:nvPr>
        </p:nvSpPr>
        <p:spPr>
          <a:xfrm>
            <a:off x="98855" y="804672"/>
            <a:ext cx="7246826" cy="274320"/>
          </a:xfrm>
        </p:spPr>
        <p:txBody>
          <a:bodyPr anchor="b">
            <a:noAutofit/>
          </a:bodyPr>
          <a:lstStyle/>
          <a:p>
            <a:br>
              <a:rPr lang="es-ES" sz="1800" dirty="0"/>
            </a:br>
            <a:br>
              <a:rPr lang="es-ES" sz="1800" dirty="0"/>
            </a:br>
            <a:br>
              <a:rPr lang="es-ES" sz="1800" dirty="0"/>
            </a:br>
            <a:br>
              <a:rPr lang="es-ES" sz="1800" dirty="0"/>
            </a:br>
            <a:br>
              <a:rPr lang="es-ES" sz="1800" dirty="0"/>
            </a:br>
            <a:br>
              <a:rPr lang="es-ES" sz="1800" dirty="0"/>
            </a:br>
            <a:br>
              <a:rPr lang="es-ES" sz="1800" dirty="0"/>
            </a:br>
            <a:r>
              <a:rPr lang="es-ES" sz="1800" dirty="0"/>
              <a:t> T</a:t>
            </a:r>
            <a:br>
              <a:rPr lang="es-ES" sz="1800" dirty="0"/>
            </a:br>
            <a:br>
              <a:rPr lang="es-ES" sz="1800" dirty="0"/>
            </a:br>
            <a:br>
              <a:rPr lang="es-ES" sz="1800" dirty="0"/>
            </a:br>
            <a:br>
              <a:rPr lang="es-ES" sz="1800" dirty="0"/>
            </a:br>
            <a:br>
              <a:rPr lang="es-ES" sz="1800" dirty="0"/>
            </a:br>
            <a:br>
              <a:rPr lang="es-ES" sz="1800" dirty="0">
                <a:solidFill>
                  <a:srgbClr val="7030A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0070C0"/>
                </a:solidFill>
              </a:rPr>
            </a:br>
            <a:br>
              <a:rPr lang="es-ES" sz="1800" dirty="0">
                <a:solidFill>
                  <a:srgbClr val="7030A0"/>
                </a:solidFill>
              </a:rPr>
            </a:br>
            <a:br>
              <a:rPr lang="es-ES" sz="1800" dirty="0">
                <a:solidFill>
                  <a:srgbClr val="0070C0"/>
                </a:solidFill>
              </a:rPr>
            </a:br>
            <a:endParaRPr lang="es-ES" sz="1800" dirty="0">
              <a:solidFill>
                <a:srgbClr val="0070C0"/>
              </a:solidFill>
            </a:endParaRPr>
          </a:p>
        </p:txBody>
      </p:sp>
      <p:sp>
        <p:nvSpPr>
          <p:cNvPr id="3" name="Marcador de contenido 2">
            <a:extLst>
              <a:ext uri="{FF2B5EF4-FFF2-40B4-BE49-F238E27FC236}">
                <a16:creationId xmlns:a16="http://schemas.microsoft.com/office/drawing/2014/main" id="{60F1F243-E320-5273-8291-9789094AFCA2}"/>
              </a:ext>
            </a:extLst>
          </p:cNvPr>
          <p:cNvSpPr>
            <a:spLocks noGrp="1"/>
          </p:cNvSpPr>
          <p:nvPr>
            <p:ph idx="1"/>
          </p:nvPr>
        </p:nvSpPr>
        <p:spPr>
          <a:xfrm>
            <a:off x="331304" y="804672"/>
            <a:ext cx="6851373" cy="5828040"/>
          </a:xfrm>
        </p:spPr>
        <p:txBody>
          <a:bodyPr>
            <a:normAutofit/>
          </a:bodyPr>
          <a:lstStyle/>
          <a:p>
            <a:pPr marL="0" indent="0">
              <a:lnSpc>
                <a:spcPct val="110000"/>
              </a:lnSpc>
              <a:buNone/>
            </a:pPr>
            <a:endParaRPr lang="es-ES" sz="1800" dirty="0"/>
          </a:p>
          <a:p>
            <a:pPr marL="0" indent="0">
              <a:lnSpc>
                <a:spcPct val="110000"/>
              </a:lnSpc>
              <a:buNone/>
            </a:pPr>
            <a:r>
              <a:rPr lang="es-ES" sz="1800" dirty="0"/>
              <a:t>1</a:t>
            </a:r>
            <a:r>
              <a:rPr lang="es-ES" sz="1800" b="1" dirty="0"/>
              <a:t>. </a:t>
            </a:r>
            <a:r>
              <a:rPr lang="es-ES" sz="1800" dirty="0"/>
              <a:t>Qué raza o tipo de caballo te parece más adecuada para el caballo de un caballero? ¿Cuál crees que es el caballo de Don Quijote?                                                        </a:t>
            </a:r>
            <a:r>
              <a:rPr lang="es-ES" sz="1800" b="1" dirty="0">
                <a:solidFill>
                  <a:srgbClr val="0070C0"/>
                </a:solidFill>
              </a:rPr>
              <a:t>                                                                                                </a:t>
            </a:r>
            <a:r>
              <a:rPr lang="es-ES" sz="1800" b="1" dirty="0"/>
              <a:t> </a:t>
            </a:r>
            <a:r>
              <a:rPr lang="es-ES" sz="1800" dirty="0"/>
              <a:t>a. Un caballo pura sangre                                                                                                                 b. un caballo andaluz o pura raza española                                                                                 c. un caballo de raza árabe                                                                                                             d. un rocín o caballo de trabajo </a:t>
            </a:r>
          </a:p>
          <a:p>
            <a:pPr marL="0" indent="0">
              <a:lnSpc>
                <a:spcPct val="110000"/>
              </a:lnSpc>
              <a:buNone/>
            </a:pPr>
            <a:r>
              <a:rPr lang="es-ES" sz="1800" dirty="0"/>
              <a:t> </a:t>
            </a:r>
          </a:p>
          <a:p>
            <a:pPr marL="0" indent="0">
              <a:lnSpc>
                <a:spcPct val="110000"/>
              </a:lnSpc>
              <a:buNone/>
            </a:pPr>
            <a:r>
              <a:rPr lang="es-ES" sz="1800" dirty="0"/>
              <a:t>2. Según el diccionario de la RAE un rocín es:                                                                               “un caballo de mala traza, basto y de poca alzada” y lo clasifica como caballo de trabajo. Si el caballo de Don Quijote es un rocín, </a:t>
            </a:r>
            <a:r>
              <a:rPr lang="es-ES" sz="1800" b="1" dirty="0"/>
              <a:t>¿cómo debería ser el caballo para ser un verdadero caballero?:                                                 </a:t>
            </a:r>
            <a:endParaRPr lang="es-ES" sz="1800" b="1" dirty="0">
              <a:solidFill>
                <a:srgbClr val="0070C0"/>
              </a:solidFill>
            </a:endParaRPr>
          </a:p>
          <a:p>
            <a:pPr marL="0" lvl="0" indent="0">
              <a:lnSpc>
                <a:spcPct val="110000"/>
              </a:lnSpc>
              <a:buNone/>
            </a:pPr>
            <a:r>
              <a:rPr lang="es-ES" sz="1800" b="1" dirty="0"/>
              <a:t> </a:t>
            </a:r>
            <a:r>
              <a:rPr lang="es-ES" sz="1800" dirty="0">
                <a:solidFill>
                  <a:srgbClr val="FF0000"/>
                </a:solidFill>
              </a:rPr>
              <a:t>un caballo de buena traza…</a:t>
            </a:r>
          </a:p>
          <a:p>
            <a:pPr>
              <a:lnSpc>
                <a:spcPct val="110000"/>
              </a:lnSpc>
            </a:pPr>
            <a:endParaRPr lang="es-ES" sz="1700" dirty="0"/>
          </a:p>
        </p:txBody>
      </p:sp>
      <p:pic>
        <p:nvPicPr>
          <p:cNvPr id="5" name="Imagen 4" descr="Caballo de pie sobre pasto&#10;&#10;El contenido generado por IA puede ser incorrecto.">
            <a:extLst>
              <a:ext uri="{FF2B5EF4-FFF2-40B4-BE49-F238E27FC236}">
                <a16:creationId xmlns:a16="http://schemas.microsoft.com/office/drawing/2014/main" id="{7983108E-DE42-A80F-2168-DD58A576A87D}"/>
              </a:ext>
            </a:extLst>
          </p:cNvPr>
          <p:cNvPicPr>
            <a:picLocks noChangeAspect="1"/>
          </p:cNvPicPr>
          <p:nvPr/>
        </p:nvPicPr>
        <p:blipFill>
          <a:blip r:embed="rId2"/>
          <a:srcRect l="10358" r="18976"/>
          <a:stretch>
            <a:fillRect/>
          </a:stretch>
        </p:blipFill>
        <p:spPr>
          <a:xfrm>
            <a:off x="7345680" y="10"/>
            <a:ext cx="4846320" cy="6857990"/>
          </a:xfrm>
          <a:prstGeom prst="rect">
            <a:avLst/>
          </a:prstGeom>
        </p:spPr>
      </p:pic>
      <p:sp>
        <p:nvSpPr>
          <p:cNvPr id="7" name="CuadroTexto 6">
            <a:extLst>
              <a:ext uri="{FF2B5EF4-FFF2-40B4-BE49-F238E27FC236}">
                <a16:creationId xmlns:a16="http://schemas.microsoft.com/office/drawing/2014/main" id="{A666B2C2-CDA9-ABF9-DFC7-D2AAC4092729}"/>
              </a:ext>
            </a:extLst>
          </p:cNvPr>
          <p:cNvSpPr txBox="1"/>
          <p:nvPr/>
        </p:nvSpPr>
        <p:spPr>
          <a:xfrm>
            <a:off x="695459" y="386366"/>
            <a:ext cx="5022761" cy="1200329"/>
          </a:xfrm>
          <a:prstGeom prst="rect">
            <a:avLst/>
          </a:prstGeom>
          <a:noFill/>
        </p:spPr>
        <p:txBody>
          <a:bodyPr wrap="square" rtlCol="0">
            <a:spAutoFit/>
          </a:bodyPr>
          <a:lstStyle/>
          <a:p>
            <a:r>
              <a:rPr lang="es-ES" dirty="0"/>
              <a:t>Texto 2 Avanzado  </a:t>
            </a:r>
            <a:br>
              <a:rPr lang="es-ES" dirty="0"/>
            </a:br>
            <a:r>
              <a:rPr lang="es-ES" dirty="0"/>
              <a:t>Antes de leer </a:t>
            </a:r>
            <a:br>
              <a:rPr lang="es-ES" dirty="0"/>
            </a:br>
            <a:br>
              <a:rPr lang="es-ES" dirty="0">
                <a:solidFill>
                  <a:srgbClr val="7030A0"/>
                </a:solidFill>
              </a:rPr>
            </a:br>
            <a:endParaRPr lang="es-ES" dirty="0"/>
          </a:p>
        </p:txBody>
      </p:sp>
    </p:spTree>
    <p:extLst>
      <p:ext uri="{BB962C8B-B14F-4D97-AF65-F5344CB8AC3E}">
        <p14:creationId xmlns:p14="http://schemas.microsoft.com/office/powerpoint/2010/main" val="1601736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5A2DD6F-5ED0-BC95-D7BB-42CF306D32D7}"/>
              </a:ext>
            </a:extLst>
          </p:cNvPr>
          <p:cNvSpPr>
            <a:spLocks noGrp="1"/>
          </p:cNvSpPr>
          <p:nvPr>
            <p:ph idx="1"/>
          </p:nvPr>
        </p:nvSpPr>
        <p:spPr>
          <a:xfrm>
            <a:off x="278296" y="0"/>
            <a:ext cx="11711935" cy="6465193"/>
          </a:xfrm>
        </p:spPr>
        <p:txBody>
          <a:bodyPr>
            <a:normAutofit/>
          </a:bodyPr>
          <a:lstStyle/>
          <a:p>
            <a:pPr marL="0" indent="0">
              <a:buNone/>
            </a:pPr>
            <a:endParaRPr lang="es-ES" sz="1800" dirty="0"/>
          </a:p>
          <a:p>
            <a:pPr marL="0" indent="0">
              <a:buNone/>
            </a:pPr>
            <a:r>
              <a:rPr lang="es-ES" sz="1800" dirty="0"/>
              <a:t>La Identidad, texto 2 </a:t>
            </a:r>
            <a:br>
              <a:rPr lang="es-ES" sz="1800" dirty="0"/>
            </a:br>
            <a:r>
              <a:rPr lang="es-ES" sz="1800" dirty="0"/>
              <a:t>Lee y responde a las preguntas</a:t>
            </a:r>
          </a:p>
          <a:p>
            <a:pPr marL="0" indent="0">
              <a:buNone/>
            </a:pPr>
            <a:endParaRPr lang="es-ES" sz="1800" b="1" dirty="0"/>
          </a:p>
          <a:p>
            <a:pPr marL="0" indent="0">
              <a:buNone/>
            </a:pPr>
            <a:r>
              <a:rPr lang="es-ES" sz="1800" dirty="0"/>
              <a:t>Texto 2a</a:t>
            </a:r>
          </a:p>
          <a:p>
            <a:pPr marL="0" indent="0">
              <a:buNone/>
            </a:pPr>
            <a:r>
              <a:rPr lang="es-ES" sz="1800" dirty="0"/>
              <a:t>Fue luego a ver a su 1.</a:t>
            </a:r>
            <a:r>
              <a:rPr lang="es-ES" sz="1800" u="sng" dirty="0"/>
              <a:t>rocín</a:t>
            </a:r>
            <a:r>
              <a:rPr lang="es-ES" sz="1800" dirty="0"/>
              <a:t>, y aunque </a:t>
            </a:r>
            <a:r>
              <a:rPr lang="es-ES" sz="1800" dirty="0" err="1"/>
              <a:t>tenía</a:t>
            </a:r>
            <a:r>
              <a:rPr lang="es-ES" sz="1800" dirty="0"/>
              <a:t> </a:t>
            </a:r>
            <a:r>
              <a:rPr lang="es-ES" sz="1800" dirty="0" err="1"/>
              <a:t>más</a:t>
            </a:r>
            <a:r>
              <a:rPr lang="es-ES" sz="1800" dirty="0"/>
              <a:t> “cuartos” que un real y </a:t>
            </a:r>
            <a:r>
              <a:rPr lang="es-ES" sz="1800" dirty="0" err="1"/>
              <a:t>más</a:t>
            </a:r>
            <a:r>
              <a:rPr lang="es-ES" sz="1800" dirty="0"/>
              <a:t> tachas que el caballo de Gonela, que “tantum </a:t>
            </a:r>
            <a:r>
              <a:rPr lang="es-ES" sz="1800" dirty="0" err="1"/>
              <a:t>pelli</a:t>
            </a:r>
            <a:r>
              <a:rPr lang="es-ES" sz="1800" dirty="0"/>
              <a:t> et </a:t>
            </a:r>
            <a:r>
              <a:rPr lang="es-ES" sz="1800" dirty="0" err="1"/>
              <a:t>ossa</a:t>
            </a:r>
            <a:r>
              <a:rPr lang="es-ES" sz="1800" dirty="0"/>
              <a:t> </a:t>
            </a:r>
            <a:r>
              <a:rPr lang="es-ES" sz="1800" dirty="0" err="1"/>
              <a:t>fuit</a:t>
            </a:r>
            <a:r>
              <a:rPr lang="es-ES" sz="1800" dirty="0"/>
              <a:t>” (‘era solo piel y huesos’),y le </a:t>
            </a:r>
            <a:r>
              <a:rPr lang="es-ES" sz="1800" dirty="0" err="1"/>
              <a:t>parecio</a:t>
            </a:r>
            <a:r>
              <a:rPr lang="es-ES" sz="1800" dirty="0"/>
              <a:t>́ que ni el </a:t>
            </a:r>
            <a:r>
              <a:rPr lang="es-ES" sz="1800" dirty="0" err="1"/>
              <a:t>Bucéfalo</a:t>
            </a:r>
            <a:r>
              <a:rPr lang="es-ES" sz="1800" dirty="0"/>
              <a:t> de Alejandro ni Babieca el del Cid con </a:t>
            </a:r>
            <a:r>
              <a:rPr lang="es-ES" sz="1800" dirty="0" err="1"/>
              <a:t>él</a:t>
            </a:r>
            <a:r>
              <a:rPr lang="es-ES" sz="1800" dirty="0"/>
              <a:t> se igualaban. 2.Cuatro </a:t>
            </a:r>
            <a:r>
              <a:rPr lang="es-ES" sz="1800" dirty="0" err="1"/>
              <a:t>días</a:t>
            </a:r>
            <a:r>
              <a:rPr lang="es-ES" sz="1800" dirty="0"/>
              <a:t> se le pasaron en imaginar qué nombre le </a:t>
            </a:r>
            <a:r>
              <a:rPr lang="es-ES" sz="1800" dirty="0" err="1"/>
              <a:t>pondría</a:t>
            </a:r>
            <a:r>
              <a:rPr lang="es-ES" sz="1800" dirty="0"/>
              <a:t>; porque — </a:t>
            </a:r>
            <a:r>
              <a:rPr lang="es-ES" sz="1800" dirty="0" err="1"/>
              <a:t>según</a:t>
            </a:r>
            <a:r>
              <a:rPr lang="es-ES" sz="1800" dirty="0"/>
              <a:t> se </a:t>
            </a:r>
            <a:r>
              <a:rPr lang="es-ES" sz="1800" dirty="0" err="1"/>
              <a:t>decía</a:t>
            </a:r>
            <a:r>
              <a:rPr lang="es-ES" sz="1800" dirty="0"/>
              <a:t> </a:t>
            </a:r>
            <a:r>
              <a:rPr lang="es-ES" sz="1800" dirty="0" err="1"/>
              <a:t>él</a:t>
            </a:r>
            <a:r>
              <a:rPr lang="es-ES" sz="1800" dirty="0"/>
              <a:t> a sí mismo— no era </a:t>
            </a:r>
            <a:r>
              <a:rPr lang="es-ES" sz="1800" dirty="0" err="1"/>
              <a:t>razón</a:t>
            </a:r>
            <a:r>
              <a:rPr lang="es-ES" sz="1800" dirty="0"/>
              <a:t> que caballo de caballero tan famoso, y tan bueno </a:t>
            </a:r>
            <a:r>
              <a:rPr lang="es-ES" sz="1800" dirty="0" err="1"/>
              <a:t>él</a:t>
            </a:r>
            <a:r>
              <a:rPr lang="es-ES" sz="1800" dirty="0"/>
              <a:t> por sí, estuviese 3. sin nombre conocido; y </a:t>
            </a:r>
            <a:r>
              <a:rPr lang="es-ES" sz="1800" dirty="0" err="1"/>
              <a:t>asi</a:t>
            </a:r>
            <a:r>
              <a:rPr lang="es-ES" sz="1800" dirty="0"/>
              <a:t>́ procuraba </a:t>
            </a:r>
            <a:r>
              <a:rPr lang="es-ES" sz="1800" dirty="0" err="1"/>
              <a:t>acomodársele</a:t>
            </a:r>
            <a:r>
              <a:rPr lang="es-ES" sz="1800" dirty="0"/>
              <a:t>, de manera que declarase </a:t>
            </a:r>
            <a:r>
              <a:rPr lang="es-ES" sz="1800" dirty="0" err="1"/>
              <a:t>quién</a:t>
            </a:r>
            <a:r>
              <a:rPr lang="es-ES" sz="1800" dirty="0"/>
              <a:t> </a:t>
            </a:r>
            <a:r>
              <a:rPr lang="es-ES" sz="1800" dirty="0" err="1"/>
              <a:t>había</a:t>
            </a:r>
            <a:r>
              <a:rPr lang="es-ES" sz="1800" dirty="0"/>
              <a:t> sido antes que fuese de 4. caballero andante y lo que era entonces; pues estaba muy puesto en </a:t>
            </a:r>
            <a:r>
              <a:rPr lang="es-ES" sz="1800" dirty="0" err="1"/>
              <a:t>razón</a:t>
            </a:r>
            <a:r>
              <a:rPr lang="es-ES" sz="1800" dirty="0"/>
              <a:t> que, mudando su </a:t>
            </a:r>
            <a:r>
              <a:rPr lang="es-ES" sz="1800" dirty="0" err="1"/>
              <a:t>señor</a:t>
            </a:r>
            <a:r>
              <a:rPr lang="es-ES" sz="1800" dirty="0"/>
              <a:t> estado, mudase </a:t>
            </a:r>
            <a:r>
              <a:rPr lang="es-ES" sz="1800" dirty="0" err="1"/>
              <a:t>él</a:t>
            </a:r>
            <a:r>
              <a:rPr lang="es-ES" sz="1800" dirty="0"/>
              <a:t> </a:t>
            </a:r>
            <a:r>
              <a:rPr lang="es-ES" sz="1800" dirty="0" err="1"/>
              <a:t>también</a:t>
            </a:r>
            <a:r>
              <a:rPr lang="es-ES" sz="1800" dirty="0"/>
              <a:t> el nombre, y le cobrase famoso y de estruendo, como </a:t>
            </a:r>
            <a:r>
              <a:rPr lang="es-ES" sz="1800" dirty="0" err="1"/>
              <a:t>convenía</a:t>
            </a:r>
            <a:r>
              <a:rPr lang="es-ES" sz="1800" dirty="0"/>
              <a:t> a la nueva orden y al nuevo ejercicio que ya profesaba, Y </a:t>
            </a:r>
            <a:r>
              <a:rPr lang="es-ES" sz="1800" dirty="0" err="1"/>
              <a:t>asi</a:t>
            </a:r>
            <a:r>
              <a:rPr lang="es-ES" sz="1800" dirty="0"/>
              <a:t>́, </a:t>
            </a:r>
            <a:r>
              <a:rPr lang="es-ES" sz="1800" dirty="0" err="1"/>
              <a:t>después</a:t>
            </a:r>
            <a:r>
              <a:rPr lang="es-ES" sz="1800" dirty="0"/>
              <a:t> de muchos nombres que formó, 5. borró y quitó, </a:t>
            </a:r>
            <a:r>
              <a:rPr lang="es-ES" sz="1800" dirty="0" err="1"/>
              <a:t>añadio</a:t>
            </a:r>
            <a:r>
              <a:rPr lang="es-ES" sz="1800" dirty="0"/>
              <a:t>́, deshizo y tornó a hacer en su memoria e </a:t>
            </a:r>
            <a:r>
              <a:rPr lang="es-ES" sz="1800" dirty="0" err="1"/>
              <a:t>imaginación</a:t>
            </a:r>
            <a:r>
              <a:rPr lang="es-ES" sz="1800" dirty="0"/>
              <a:t>, al fin le vino a llamar «6. Rocinante»: nombre, a su parecer, alto, sonoro y 7. significativo de lo que </a:t>
            </a:r>
            <a:r>
              <a:rPr lang="es-ES" sz="1800" dirty="0" err="1"/>
              <a:t>había</a:t>
            </a:r>
            <a:r>
              <a:rPr lang="es-ES" sz="1800" dirty="0"/>
              <a:t> sido cuando fue </a:t>
            </a:r>
            <a:r>
              <a:rPr lang="es-ES" sz="1800" dirty="0" err="1"/>
              <a:t>rocín</a:t>
            </a:r>
            <a:r>
              <a:rPr lang="es-ES" sz="1800" dirty="0"/>
              <a:t>, antes de lo que ahora era, que era antes y primero de todos los rocines del 8. mundo. </a:t>
            </a:r>
          </a:p>
          <a:p>
            <a:endParaRPr lang="es-ES" dirty="0"/>
          </a:p>
        </p:txBody>
      </p:sp>
    </p:spTree>
    <p:extLst>
      <p:ext uri="{BB962C8B-B14F-4D97-AF65-F5344CB8AC3E}">
        <p14:creationId xmlns:p14="http://schemas.microsoft.com/office/powerpoint/2010/main" val="496520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4866A6F-CD8B-6C2F-0F08-66A54F253840}"/>
              </a:ext>
            </a:extLst>
          </p:cNvPr>
          <p:cNvSpPr>
            <a:spLocks noGrp="1"/>
          </p:cNvSpPr>
          <p:nvPr>
            <p:ph idx="1"/>
          </p:nvPr>
        </p:nvSpPr>
        <p:spPr>
          <a:xfrm>
            <a:off x="106017" y="159026"/>
            <a:ext cx="7262192" cy="6533322"/>
          </a:xfrm>
        </p:spPr>
        <p:txBody>
          <a:bodyPr>
            <a:normAutofit fontScale="92500" lnSpcReduction="10000"/>
          </a:bodyPr>
          <a:lstStyle/>
          <a:p>
            <a:pPr marL="0" indent="0">
              <a:buNone/>
            </a:pPr>
            <a:r>
              <a:rPr lang="es-ES" sz="1800" dirty="0"/>
              <a:t>1. Léxico. Relaciona las palabras con su significado </a:t>
            </a:r>
          </a:p>
          <a:p>
            <a:pPr marL="0" indent="0">
              <a:buNone/>
            </a:pPr>
            <a:r>
              <a:rPr lang="es-ES" sz="1800" dirty="0"/>
              <a:t>     1. Rocín, 2. Tachas, 3. Cuartos, 4. Estruendo, 5. Ejercicio / Orden,       </a:t>
            </a:r>
          </a:p>
          <a:p>
            <a:pPr marL="0" indent="0">
              <a:buNone/>
            </a:pPr>
            <a:r>
              <a:rPr lang="es-ES" sz="1800" dirty="0"/>
              <a:t>      6. Real, 7. tantum </a:t>
            </a:r>
            <a:r>
              <a:rPr lang="es-ES" sz="1800" dirty="0" err="1"/>
              <a:t>pelli</a:t>
            </a:r>
            <a:r>
              <a:rPr lang="es-ES" sz="1800" dirty="0"/>
              <a:t> et </a:t>
            </a:r>
            <a:r>
              <a:rPr lang="es-ES" sz="1800" dirty="0" err="1"/>
              <a:t>ossa</a:t>
            </a:r>
            <a:r>
              <a:rPr lang="es-ES" sz="1800" dirty="0"/>
              <a:t> </a:t>
            </a:r>
            <a:r>
              <a:rPr lang="es-ES" sz="1800" dirty="0" err="1"/>
              <a:t>fuit</a:t>
            </a:r>
            <a:r>
              <a:rPr lang="es-ES" sz="1800" dirty="0"/>
              <a:t>, 8. Procurar,          </a:t>
            </a:r>
          </a:p>
          <a:p>
            <a:pPr marL="0" indent="0">
              <a:buNone/>
            </a:pPr>
            <a:r>
              <a:rPr lang="es-ES" sz="1800" dirty="0"/>
              <a:t>     9. Acomodar, 10. Cobrar, 11. estar puesto en razón, 12. profesar </a:t>
            </a:r>
          </a:p>
          <a:p>
            <a:pPr marL="0" indent="0">
              <a:buNone/>
            </a:pPr>
            <a:r>
              <a:rPr lang="es-ES" sz="1800" dirty="0"/>
              <a:t>     </a:t>
            </a:r>
          </a:p>
          <a:p>
            <a:pPr marL="0" indent="0">
              <a:buNone/>
            </a:pPr>
            <a:r>
              <a:rPr lang="es-ES" sz="1800" dirty="0"/>
              <a:t>     a. Grietas o grietas dolorosas en los cascos de los caballos (juego de </a:t>
            </a:r>
          </a:p>
          <a:p>
            <a:pPr marL="0" indent="0">
              <a:buNone/>
            </a:pPr>
            <a:r>
              <a:rPr lang="es-ES" sz="1800" dirty="0"/>
              <a:t>     palabras con la moneda del mismo nombre), b. Defectos físicos, </a:t>
            </a:r>
          </a:p>
          <a:p>
            <a:pPr marL="0" indent="0">
              <a:buNone/>
            </a:pPr>
            <a:r>
              <a:rPr lang="es-ES" sz="1800" dirty="0"/>
              <a:t>     morales o estéticos, c. Fama, celebridad, resonancia, d. Caballo de </a:t>
            </a:r>
          </a:p>
          <a:p>
            <a:pPr marL="0" indent="0">
              <a:buNone/>
            </a:pPr>
            <a:r>
              <a:rPr lang="es-ES" sz="1800" dirty="0"/>
              <a:t>      trabajo, basto y de poca alzada, e. Profesión o disciplina (el ejercicio </a:t>
            </a:r>
          </a:p>
          <a:p>
            <a:pPr marL="0" indent="0">
              <a:buNone/>
            </a:pPr>
            <a:r>
              <a:rPr lang="es-ES" sz="1800" dirty="0"/>
              <a:t>      de las armas) y estamento militar/religioso (la orden de la caballería),                </a:t>
            </a:r>
          </a:p>
          <a:p>
            <a:pPr marL="0" indent="0">
              <a:buNone/>
            </a:pPr>
            <a:r>
              <a:rPr lang="es-ES" sz="1800" dirty="0"/>
              <a:t>      f. Moneda de la época, g. era solo piel y huesos, h. intentar, esforzarse </a:t>
            </a:r>
          </a:p>
          <a:p>
            <a:pPr marL="0" indent="0">
              <a:buNone/>
            </a:pPr>
            <a:r>
              <a:rPr lang="es-ES" sz="1800" dirty="0"/>
              <a:t>      por, i. dar algo adecuado, ajustar, j. adquirir, tomar, k. ejercer, practicar,    </a:t>
            </a:r>
          </a:p>
          <a:p>
            <a:pPr marL="0" indent="0">
              <a:buNone/>
            </a:pPr>
            <a:r>
              <a:rPr lang="es-ES" sz="1800" dirty="0"/>
              <a:t>      l. ser razonable, lógico. </a:t>
            </a:r>
          </a:p>
          <a:p>
            <a:pPr marL="0" indent="0">
              <a:buNone/>
            </a:pPr>
            <a:endParaRPr lang="es-ES" sz="1800" dirty="0"/>
          </a:p>
          <a:p>
            <a:pPr marL="0" indent="0">
              <a:buNone/>
            </a:pPr>
            <a:r>
              <a:rPr lang="es-ES" sz="1800" dirty="0"/>
              <a:t>2. Léxico. Relaciona las palabras con las sinónimas:                                                                                                                                              </a:t>
            </a:r>
          </a:p>
          <a:p>
            <a:pPr marL="0" indent="0">
              <a:buNone/>
            </a:pPr>
            <a:r>
              <a:rPr lang="es-ES" sz="1800" dirty="0"/>
              <a:t>     1. Campesina 2. aproximarse 3. familia 4. cambiar 5. original 6. ruido         </a:t>
            </a:r>
          </a:p>
          <a:p>
            <a:pPr marL="0" indent="0">
              <a:buNone/>
            </a:pPr>
            <a:r>
              <a:rPr lang="es-ES" sz="1800" dirty="0"/>
              <a:t>     7. Alegrarse 8. Dar prestigio 9. notar</a:t>
            </a:r>
          </a:p>
          <a:p>
            <a:pPr marL="0" indent="0">
              <a:buNone/>
            </a:pPr>
            <a:r>
              <a:rPr lang="es-ES" sz="1800" dirty="0"/>
              <a:t>     a. Linaje b. Labradora c. mudar d. peregrino e. estruendo f. honrar g. darse </a:t>
            </a:r>
          </a:p>
          <a:p>
            <a:pPr marL="0" indent="0">
              <a:buNone/>
            </a:pPr>
            <a:r>
              <a:rPr lang="es-ES" sz="1800" dirty="0"/>
              <a:t>     cata h. tirase i. holgarse</a:t>
            </a:r>
          </a:p>
          <a:p>
            <a:pPr marL="0" indent="0">
              <a:buNone/>
            </a:pPr>
            <a:endParaRPr lang="es-ES" sz="1800" dirty="0"/>
          </a:p>
          <a:p>
            <a:pPr marL="0" indent="0">
              <a:buNone/>
            </a:pPr>
            <a:endParaRPr lang="es-ES" sz="800" dirty="0"/>
          </a:p>
        </p:txBody>
      </p:sp>
      <p:pic>
        <p:nvPicPr>
          <p:cNvPr id="5" name="Imagen 4">
            <a:extLst>
              <a:ext uri="{FF2B5EF4-FFF2-40B4-BE49-F238E27FC236}">
                <a16:creationId xmlns:a16="http://schemas.microsoft.com/office/drawing/2014/main" id="{B77C9748-05C3-8E36-98C6-35F044027809}"/>
              </a:ext>
            </a:extLst>
          </p:cNvPr>
          <p:cNvPicPr>
            <a:picLocks noChangeAspect="1"/>
          </p:cNvPicPr>
          <p:nvPr/>
        </p:nvPicPr>
        <p:blipFill>
          <a:blip r:embed="rId2"/>
          <a:srcRect l="6004"/>
          <a:stretch>
            <a:fillRect/>
          </a:stretch>
        </p:blipFill>
        <p:spPr>
          <a:xfrm>
            <a:off x="7063408" y="10"/>
            <a:ext cx="5128591"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035171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8174ADA-8529-C364-C09F-C722AA0276A7}"/>
              </a:ext>
            </a:extLst>
          </p:cNvPr>
          <p:cNvSpPr>
            <a:spLocks noGrp="1"/>
          </p:cNvSpPr>
          <p:nvPr>
            <p:ph idx="1"/>
          </p:nvPr>
        </p:nvSpPr>
        <p:spPr>
          <a:xfrm>
            <a:off x="167425" y="154546"/>
            <a:ext cx="11848564" cy="6154813"/>
          </a:xfrm>
        </p:spPr>
        <p:txBody>
          <a:bodyPr>
            <a:normAutofit/>
          </a:bodyPr>
          <a:lstStyle/>
          <a:p>
            <a:pPr marL="0" indent="0">
              <a:buNone/>
            </a:pPr>
            <a:r>
              <a:rPr lang="es-ES" sz="1900" dirty="0"/>
              <a:t>La Identidad, texto 2 </a:t>
            </a:r>
            <a:br>
              <a:rPr lang="es-ES" sz="1900" dirty="0"/>
            </a:br>
            <a:r>
              <a:rPr lang="es-ES" sz="1900" dirty="0"/>
              <a:t>Lee y responde a las preguntas</a:t>
            </a:r>
          </a:p>
          <a:p>
            <a:pPr marL="0" indent="0">
              <a:buNone/>
            </a:pPr>
            <a:endParaRPr lang="es-ES" sz="1900" dirty="0"/>
          </a:p>
          <a:p>
            <a:pPr marL="0" indent="0">
              <a:buNone/>
            </a:pPr>
            <a:r>
              <a:rPr lang="es-ES" sz="1900" dirty="0"/>
              <a:t>Texto 2b                                                                                                                                                                                                                                     	Puesto nombre, y tan a su gusto, a su caballo, quiso </a:t>
            </a:r>
            <a:r>
              <a:rPr lang="es-ES" sz="1900" dirty="0" err="1"/>
              <a:t>ponérsele</a:t>
            </a:r>
            <a:r>
              <a:rPr lang="es-ES" sz="1900" dirty="0"/>
              <a:t> a sí mismo, y en este pensamiento duró otros ocho </a:t>
            </a:r>
            <a:r>
              <a:rPr lang="es-ES" sz="1900" dirty="0" err="1"/>
              <a:t>días</a:t>
            </a:r>
            <a:r>
              <a:rPr lang="es-ES" sz="1900" dirty="0"/>
              <a:t>, y al cabo se vino a llamar «don Quijote»; de donde —como queda dicho— tomaron </a:t>
            </a:r>
            <a:r>
              <a:rPr lang="es-ES" sz="1900" dirty="0" err="1"/>
              <a:t>ocasión</a:t>
            </a:r>
            <a:r>
              <a:rPr lang="es-ES" sz="1900" dirty="0"/>
              <a:t> los autores </a:t>
            </a:r>
            <a:r>
              <a:rPr lang="es-ES" sz="1900" dirty="0" err="1"/>
              <a:t>desta</a:t>
            </a:r>
            <a:r>
              <a:rPr lang="es-ES" sz="1900" dirty="0"/>
              <a:t> tan verdadera historia que, sin duda, se </a:t>
            </a:r>
            <a:r>
              <a:rPr lang="es-ES" sz="1900" dirty="0" err="1"/>
              <a:t>debía</a:t>
            </a:r>
            <a:r>
              <a:rPr lang="es-ES" sz="1900" dirty="0"/>
              <a:t> llamar Quijada, y no Quesada, como otros quisieron decir. Pero, </a:t>
            </a:r>
            <a:r>
              <a:rPr lang="es-ES" sz="1900" dirty="0" err="1"/>
              <a:t>acordándose</a:t>
            </a:r>
            <a:r>
              <a:rPr lang="es-ES" sz="1900" dirty="0"/>
              <a:t> que el valeroso </a:t>
            </a:r>
            <a:r>
              <a:rPr lang="es-ES" sz="1900" dirty="0" err="1"/>
              <a:t>Amadís</a:t>
            </a:r>
            <a:r>
              <a:rPr lang="es-ES" sz="1900" dirty="0"/>
              <a:t> no solo se </a:t>
            </a:r>
            <a:r>
              <a:rPr lang="es-ES" sz="1900" dirty="0" err="1"/>
              <a:t>había</a:t>
            </a:r>
            <a:r>
              <a:rPr lang="es-ES" sz="1900" dirty="0"/>
              <a:t> contentado con llamarse </a:t>
            </a:r>
            <a:r>
              <a:rPr lang="es-ES" sz="1900" dirty="0" err="1"/>
              <a:t>Amadís</a:t>
            </a:r>
            <a:r>
              <a:rPr lang="es-ES" sz="1900" dirty="0"/>
              <a:t> a secas, sino que </a:t>
            </a:r>
            <a:r>
              <a:rPr lang="es-ES" sz="1900" dirty="0" err="1"/>
              <a:t>añadio</a:t>
            </a:r>
            <a:r>
              <a:rPr lang="es-ES" sz="1900" dirty="0"/>
              <a:t>́ el nombre de su reino y patria, por hacerla famosa, y se llamó </a:t>
            </a:r>
            <a:r>
              <a:rPr lang="es-ES" sz="1900" dirty="0" err="1"/>
              <a:t>Amadís</a:t>
            </a:r>
            <a:r>
              <a:rPr lang="es-ES" sz="1900" dirty="0"/>
              <a:t> de Gaula, </a:t>
            </a:r>
            <a:r>
              <a:rPr lang="es-ES" sz="1900" dirty="0" err="1"/>
              <a:t>asi</a:t>
            </a:r>
            <a:r>
              <a:rPr lang="es-ES" sz="1900" dirty="0"/>
              <a:t>́ quiso, como buen caballero, </a:t>
            </a:r>
            <a:r>
              <a:rPr lang="es-ES" sz="1900" dirty="0" err="1"/>
              <a:t>añadir</a:t>
            </a:r>
            <a:r>
              <a:rPr lang="es-ES" sz="1900" dirty="0"/>
              <a:t> al suyo el nombre de la suya y llamarse «don Quijote de la Mancha», con que, a su parecer, declaraba muy al vivo su linaje y patria, y la honraba con tomar el sobrenombre </a:t>
            </a:r>
            <a:r>
              <a:rPr lang="es-ES" sz="1900" dirty="0" err="1"/>
              <a:t>della</a:t>
            </a:r>
            <a:r>
              <a:rPr lang="es-ES" sz="1900" dirty="0"/>
              <a:t>.                                            	Limpias, pues, sus armas, hecho del </a:t>
            </a:r>
            <a:r>
              <a:rPr lang="es-ES" sz="1900" dirty="0" err="1"/>
              <a:t>morrión</a:t>
            </a:r>
            <a:r>
              <a:rPr lang="es-ES" sz="1900" dirty="0"/>
              <a:t> celada, puesto nombre a su </a:t>
            </a:r>
            <a:r>
              <a:rPr lang="es-ES" sz="1900" dirty="0" err="1"/>
              <a:t>rocín</a:t>
            </a:r>
            <a:r>
              <a:rPr lang="es-ES" sz="1900" dirty="0"/>
              <a:t> y </a:t>
            </a:r>
            <a:r>
              <a:rPr lang="es-ES" sz="1900" dirty="0" err="1"/>
              <a:t>confirmándose</a:t>
            </a:r>
            <a:r>
              <a:rPr lang="es-ES" sz="1900" dirty="0"/>
              <a:t> a sí mismo, se dio a entender que no le faltaba otra cosa sino buscar una dama de quien enamorarse, porque el caballero andante sin amores era </a:t>
            </a:r>
            <a:r>
              <a:rPr lang="es-ES" sz="1900" dirty="0" err="1"/>
              <a:t>árbol</a:t>
            </a:r>
            <a:r>
              <a:rPr lang="es-ES" sz="1900" dirty="0"/>
              <a:t>. sin hojas y sin fruto y cuerpo sin alma.                                                                  	¡Oh, </a:t>
            </a:r>
            <a:r>
              <a:rPr lang="es-ES" sz="1900" dirty="0" err="1"/>
              <a:t>cómo</a:t>
            </a:r>
            <a:r>
              <a:rPr lang="es-ES" sz="1900" dirty="0"/>
              <a:t> se </a:t>
            </a:r>
            <a:r>
              <a:rPr lang="es-ES" sz="1900" dirty="0" err="1"/>
              <a:t>holgo</a:t>
            </a:r>
            <a:r>
              <a:rPr lang="es-ES" sz="1900" dirty="0"/>
              <a:t>́ nuestro buen caballero cuando hubo hecho este discurso, y </a:t>
            </a:r>
            <a:r>
              <a:rPr lang="es-ES" sz="1900" dirty="0" err="1"/>
              <a:t>más</a:t>
            </a:r>
            <a:r>
              <a:rPr lang="es-ES" sz="1900" dirty="0"/>
              <a:t> cuando halló a quien dar nombre de su dama! Y fue, a lo que se cree, que en un lugar cerca del suyo </a:t>
            </a:r>
            <a:r>
              <a:rPr lang="es-ES" sz="1900" dirty="0" err="1"/>
              <a:t>había</a:t>
            </a:r>
            <a:r>
              <a:rPr lang="es-ES" sz="1900" dirty="0"/>
              <a:t> una moza labradora de muy buen parecer, de quien </a:t>
            </a:r>
            <a:r>
              <a:rPr lang="es-ES" sz="1900" dirty="0" err="1"/>
              <a:t>él</a:t>
            </a:r>
            <a:r>
              <a:rPr lang="es-ES" sz="1900" dirty="0"/>
              <a:t> un tiempo anduvo enamorado, aunque, </a:t>
            </a:r>
            <a:r>
              <a:rPr lang="es-ES" sz="1900" dirty="0" err="1"/>
              <a:t>según</a:t>
            </a:r>
            <a:r>
              <a:rPr lang="es-ES" sz="1900" dirty="0"/>
              <a:t> se entiende, ella </a:t>
            </a:r>
            <a:r>
              <a:rPr lang="es-ES" sz="1900" dirty="0" err="1"/>
              <a:t>jamás</a:t>
            </a:r>
            <a:r>
              <a:rPr lang="es-ES" sz="1900" dirty="0"/>
              <a:t> lo supo ni se dio cata </a:t>
            </a:r>
            <a:r>
              <a:rPr lang="es-ES" sz="1900" dirty="0" err="1"/>
              <a:t>dello</a:t>
            </a:r>
            <a:r>
              <a:rPr lang="es-ES" sz="1900" dirty="0"/>
              <a:t>. </a:t>
            </a:r>
            <a:r>
              <a:rPr lang="es-ES" sz="1900" dirty="0" err="1"/>
              <a:t>Llamábase</a:t>
            </a:r>
            <a:r>
              <a:rPr lang="es-ES" sz="1900" dirty="0"/>
              <a:t> </a:t>
            </a:r>
            <a:r>
              <a:rPr lang="es-ES" sz="1900" dirty="0" err="1"/>
              <a:t>Aidonza</a:t>
            </a:r>
            <a:r>
              <a:rPr lang="es-ES" sz="1900" dirty="0"/>
              <a:t> Lorenzo, y a esta le </a:t>
            </a:r>
            <a:r>
              <a:rPr lang="es-ES" sz="1900" dirty="0" err="1"/>
              <a:t>parecio</a:t>
            </a:r>
            <a:r>
              <a:rPr lang="es-ES" sz="1900" dirty="0"/>
              <a:t>́ ser bien darle </a:t>
            </a:r>
            <a:r>
              <a:rPr lang="es-ES" sz="1900" dirty="0" err="1"/>
              <a:t>título</a:t>
            </a:r>
            <a:r>
              <a:rPr lang="es-ES" sz="1900" dirty="0"/>
              <a:t> de </a:t>
            </a:r>
            <a:r>
              <a:rPr lang="es-ES" sz="1900" dirty="0" err="1"/>
              <a:t>señora</a:t>
            </a:r>
            <a:r>
              <a:rPr lang="es-ES" sz="1900" dirty="0"/>
              <a:t> de sus  pensamientos; y, </a:t>
            </a:r>
            <a:r>
              <a:rPr lang="es-ES" sz="1900" dirty="0" err="1"/>
              <a:t>buscándole</a:t>
            </a:r>
            <a:r>
              <a:rPr lang="es-ES" sz="1900" dirty="0"/>
              <a:t> nombre que no desdijese mucho del suyo y que tirase y se encaminase al de princesa y gran </a:t>
            </a:r>
            <a:r>
              <a:rPr lang="es-ES" sz="1900" dirty="0" err="1"/>
              <a:t>señora</a:t>
            </a:r>
            <a:r>
              <a:rPr lang="es-ES" sz="1900" dirty="0"/>
              <a:t>, vino a llamarla «Dulcinea del Toboso» porque era natural del Toboso; nombre, a su parecer, </a:t>
            </a:r>
            <a:r>
              <a:rPr lang="es-ES" sz="1900" dirty="0" err="1"/>
              <a:t>músico</a:t>
            </a:r>
            <a:r>
              <a:rPr lang="es-ES" sz="1900" dirty="0"/>
              <a:t> y peregrino y significativo, como todos los </a:t>
            </a:r>
            <a:r>
              <a:rPr lang="es-ES" sz="1900" dirty="0" err="1"/>
              <a:t>demás</a:t>
            </a:r>
            <a:r>
              <a:rPr lang="es-ES" sz="1900" dirty="0"/>
              <a:t> que a </a:t>
            </a:r>
            <a:r>
              <a:rPr lang="es-ES" sz="1900" dirty="0" err="1"/>
              <a:t>él</a:t>
            </a:r>
            <a:r>
              <a:rPr lang="es-ES" sz="1900" dirty="0"/>
              <a:t> y a sus cosas </a:t>
            </a:r>
            <a:r>
              <a:rPr lang="es-ES" sz="1900" dirty="0" err="1"/>
              <a:t>había</a:t>
            </a:r>
            <a:r>
              <a:rPr lang="es-ES" sz="1900" dirty="0"/>
              <a:t> puesto. </a:t>
            </a:r>
          </a:p>
          <a:p>
            <a:endParaRPr lang="es-ES" dirty="0"/>
          </a:p>
        </p:txBody>
      </p:sp>
    </p:spTree>
    <p:extLst>
      <p:ext uri="{BB962C8B-B14F-4D97-AF65-F5344CB8AC3E}">
        <p14:creationId xmlns:p14="http://schemas.microsoft.com/office/powerpoint/2010/main" val="518282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A48EF535-BBCB-DBFA-113C-CD6ABE4C2B49}"/>
              </a:ext>
            </a:extLst>
          </p:cNvPr>
          <p:cNvPicPr>
            <a:picLocks noChangeAspect="1"/>
          </p:cNvPicPr>
          <p:nvPr/>
        </p:nvPicPr>
        <p:blipFill>
          <a:blip r:embed="rId2"/>
          <a:srcRect l="6633" r="21959"/>
          <a:stretch>
            <a:fillRect/>
          </a:stretch>
        </p:blipFill>
        <p:spPr>
          <a:xfrm>
            <a:off x="9130746" y="10"/>
            <a:ext cx="3061253"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A6B49252-229F-4245-A1D9-C5AA0EA0DFD4}"/>
              </a:ext>
            </a:extLst>
          </p:cNvPr>
          <p:cNvSpPr>
            <a:spLocks noGrp="1"/>
          </p:cNvSpPr>
          <p:nvPr>
            <p:ph idx="1"/>
          </p:nvPr>
        </p:nvSpPr>
        <p:spPr>
          <a:xfrm>
            <a:off x="106017" y="106017"/>
            <a:ext cx="9303026" cy="6751983"/>
          </a:xfrm>
        </p:spPr>
        <p:txBody>
          <a:bodyPr>
            <a:normAutofit fontScale="40000" lnSpcReduction="20000"/>
          </a:bodyPr>
          <a:lstStyle/>
          <a:p>
            <a:pPr marL="0" indent="0">
              <a:buNone/>
            </a:pPr>
            <a:endParaRPr lang="es-ES" sz="500" dirty="0"/>
          </a:p>
          <a:p>
            <a:pPr marL="0" indent="0">
              <a:buNone/>
            </a:pPr>
            <a:r>
              <a:rPr lang="es-ES" sz="4000" dirty="0"/>
              <a:t>3. Léxico. Relaciona las palabras con su significado. </a:t>
            </a:r>
          </a:p>
          <a:p>
            <a:pPr marL="0" indent="0">
              <a:buNone/>
            </a:pPr>
            <a:r>
              <a:rPr lang="es-ES" sz="4000" dirty="0"/>
              <a:t>     1. linaje, 2. morrión / celada, 3. holgarse, 4. de buen parecer, 5. darse cata de, 6. tirar a /encaminarse a</a:t>
            </a:r>
          </a:p>
          <a:p>
            <a:pPr marL="0" indent="0">
              <a:buNone/>
            </a:pPr>
            <a:r>
              <a:rPr lang="es-ES" sz="4000" dirty="0"/>
              <a:t>     </a:t>
            </a:r>
          </a:p>
          <a:p>
            <a:pPr marL="0" indent="0">
              <a:buNone/>
            </a:pPr>
            <a:r>
              <a:rPr lang="es-ES" sz="4000" dirty="0"/>
              <a:t>      a. tipos de casco: el primero sin visera, el segundo que cubre la cara, b. alegrarse, regocijarse   </a:t>
            </a:r>
          </a:p>
          <a:p>
            <a:pPr marL="0" indent="0">
              <a:buNone/>
            </a:pPr>
            <a:r>
              <a:rPr lang="es-ES" sz="4000" dirty="0"/>
              <a:t>      c. ascendencia,  familia, d. de buen aspecto, agraciada, e. darse cuenta de, advertir, f. aproximarse a, </a:t>
            </a:r>
          </a:p>
          <a:p>
            <a:pPr marL="0" indent="0">
              <a:buNone/>
            </a:pPr>
            <a:r>
              <a:rPr lang="es-ES" sz="4000" dirty="0"/>
              <a:t>     parecerse a </a:t>
            </a:r>
          </a:p>
          <a:p>
            <a:pPr marL="0" indent="0">
              <a:buNone/>
            </a:pPr>
            <a:endParaRPr lang="es-ES" sz="4000" dirty="0"/>
          </a:p>
          <a:p>
            <a:pPr marL="0" lvl="0" indent="0">
              <a:buNone/>
            </a:pPr>
            <a:r>
              <a:rPr lang="es-ES" sz="4000" dirty="0"/>
              <a:t>4. Léxico. Relaciona con los sufijos con su posible explicación: EA OTE ANTE.</a:t>
            </a:r>
          </a:p>
          <a:p>
            <a:pPr marL="0" indent="0">
              <a:buNone/>
            </a:pPr>
            <a:r>
              <a:rPr lang="es-ES" sz="4000" dirty="0"/>
              <a:t>     a. El sufijo </a:t>
            </a:r>
            <a:r>
              <a:rPr lang="es-ES" sz="4000" b="1" dirty="0"/>
              <a:t>_____ </a:t>
            </a:r>
            <a:r>
              <a:rPr lang="es-ES" sz="4000" dirty="0"/>
              <a:t>deriva del latín </a:t>
            </a:r>
            <a:r>
              <a:rPr lang="es-ES" sz="4000" i="1" dirty="0"/>
              <a:t>-</a:t>
            </a:r>
            <a:r>
              <a:rPr lang="es-ES" sz="4000" i="1" dirty="0" err="1"/>
              <a:t>ĕus</a:t>
            </a:r>
            <a:r>
              <a:rPr lang="es-ES" sz="4000" i="1" dirty="0"/>
              <a:t>/-</a:t>
            </a:r>
            <a:r>
              <a:rPr lang="es-ES" sz="4000" i="1" dirty="0" err="1"/>
              <a:t>ĕa</a:t>
            </a:r>
            <a:r>
              <a:rPr lang="es-ES" sz="4000" dirty="0"/>
              <a:t>, es utilizado principalmente en adjetivos cultos para indicar </a:t>
            </a:r>
          </a:p>
          <a:p>
            <a:pPr marL="0" indent="0">
              <a:buNone/>
            </a:pPr>
            <a:r>
              <a:rPr lang="es-ES" sz="4000" dirty="0"/>
              <a:t>          materia, pertenencia o  relación. </a:t>
            </a:r>
          </a:p>
          <a:p>
            <a:pPr marL="0" indent="0">
              <a:buNone/>
            </a:pPr>
            <a:r>
              <a:rPr lang="es-ES" sz="4000" dirty="0"/>
              <a:t>     b. El sufijo </a:t>
            </a:r>
            <a:r>
              <a:rPr lang="es-ES" sz="4000" i="1" dirty="0"/>
              <a:t>_____ </a:t>
            </a:r>
            <a:r>
              <a:rPr lang="es-ES" sz="4000" dirty="0"/>
              <a:t>Puede indicar condición, oficio o profesión y suele tener su correspondencia en </a:t>
            </a:r>
          </a:p>
          <a:p>
            <a:pPr marL="0" indent="0">
              <a:buNone/>
            </a:pPr>
            <a:r>
              <a:rPr lang="es-ES" sz="4000" dirty="0"/>
              <a:t>          sustantivos en –</a:t>
            </a:r>
            <a:r>
              <a:rPr lang="es-ES" sz="4000" dirty="0" err="1"/>
              <a:t>ancia</a:t>
            </a:r>
            <a:r>
              <a:rPr lang="es-ES" sz="4000" i="1" dirty="0"/>
              <a:t>.</a:t>
            </a:r>
            <a:endParaRPr lang="es-ES" sz="4000" dirty="0"/>
          </a:p>
          <a:p>
            <a:pPr marL="0" indent="0">
              <a:buNone/>
            </a:pPr>
            <a:r>
              <a:rPr lang="es-ES" sz="4000" i="1" dirty="0"/>
              <a:t>.   c. </a:t>
            </a:r>
            <a:r>
              <a:rPr lang="es-ES" sz="4000" dirty="0"/>
              <a:t>El sufijo </a:t>
            </a:r>
            <a:r>
              <a:rPr lang="es-ES" sz="4000" b="1" dirty="0"/>
              <a:t>____</a:t>
            </a:r>
            <a:r>
              <a:rPr lang="es-ES" sz="4000" dirty="0"/>
              <a:t> suele funcionar como un aumentativo y con sustantivos y adjetivos indica gran tamaño </a:t>
            </a:r>
          </a:p>
          <a:p>
            <a:pPr marL="0" indent="0">
              <a:buNone/>
            </a:pPr>
            <a:r>
              <a:rPr lang="es-ES" sz="4000" dirty="0"/>
              <a:t>          o intensidad. Frecuentemente tiene un matiz despectivo, ridículo o irónico. </a:t>
            </a:r>
          </a:p>
          <a:p>
            <a:pPr marL="0" indent="0">
              <a:buNone/>
            </a:pPr>
            <a:r>
              <a:rPr lang="es-ES" sz="4000" dirty="0"/>
              <a:t>        </a:t>
            </a:r>
          </a:p>
          <a:p>
            <a:pPr marL="0" indent="0">
              <a:buNone/>
            </a:pPr>
            <a:r>
              <a:rPr lang="es-ES" sz="4000" dirty="0"/>
              <a:t>      ¿Qué más palabras conoces con estas terminaciones?: </a:t>
            </a:r>
          </a:p>
          <a:p>
            <a:pPr marL="0" indent="0">
              <a:buNone/>
            </a:pPr>
            <a:r>
              <a:rPr lang="es-ES" sz="4000" dirty="0"/>
              <a:t>EA        </a:t>
            </a:r>
            <a:r>
              <a:rPr lang="es-ES" sz="4000" dirty="0">
                <a:solidFill>
                  <a:srgbClr val="FF0000"/>
                </a:solidFill>
              </a:rPr>
              <a:t>Chimenea </a:t>
            </a:r>
            <a:r>
              <a:rPr lang="es-ES" sz="4000" dirty="0"/>
              <a:t>                                                                                                                                                                                                                                                              OTE     </a:t>
            </a:r>
            <a:r>
              <a:rPr lang="es-ES" sz="4000" dirty="0">
                <a:solidFill>
                  <a:srgbClr val="FF0000"/>
                </a:solidFill>
              </a:rPr>
              <a:t>Coyote      </a:t>
            </a:r>
            <a:r>
              <a:rPr lang="es-ES" sz="4000" dirty="0"/>
              <a:t>                                                                                                                                                                                                                                                  ANTE  </a:t>
            </a:r>
            <a:r>
              <a:rPr lang="es-ES" sz="4000" dirty="0">
                <a:solidFill>
                  <a:srgbClr val="FF0000"/>
                </a:solidFill>
              </a:rPr>
              <a:t>Abundante</a:t>
            </a:r>
          </a:p>
          <a:p>
            <a:pPr marL="0" indent="0">
              <a:buNone/>
            </a:pPr>
            <a:endParaRPr lang="es-ES" sz="1800" dirty="0"/>
          </a:p>
          <a:p>
            <a:pPr marL="0" indent="0">
              <a:buNone/>
            </a:pPr>
            <a:endParaRPr lang="es-ES" sz="1800" dirty="0"/>
          </a:p>
          <a:p>
            <a:pPr marL="0" indent="0">
              <a:buNone/>
            </a:pPr>
            <a:r>
              <a:rPr lang="es-ES" sz="1800" dirty="0"/>
              <a:t> </a:t>
            </a:r>
          </a:p>
          <a:p>
            <a:pPr marL="0" indent="0">
              <a:buNone/>
            </a:pPr>
            <a:endParaRPr lang="es-ES" sz="1800" dirty="0"/>
          </a:p>
          <a:p>
            <a:pPr marL="0" indent="0">
              <a:buNone/>
            </a:pPr>
            <a:endParaRPr lang="es-ES" sz="500" dirty="0"/>
          </a:p>
          <a:p>
            <a:pPr marL="0" indent="0">
              <a:buNone/>
            </a:pPr>
            <a:endParaRPr lang="es-ES" sz="500" dirty="0"/>
          </a:p>
          <a:p>
            <a:pPr marL="0" indent="0">
              <a:buNone/>
            </a:pPr>
            <a:endParaRPr lang="es-ES" sz="500" dirty="0"/>
          </a:p>
          <a:p>
            <a:pPr marL="0" indent="0">
              <a:buNone/>
            </a:pPr>
            <a:endParaRPr lang="es-ES" sz="500" dirty="0"/>
          </a:p>
          <a:p>
            <a:pPr marL="0" indent="0">
              <a:buNone/>
            </a:pPr>
            <a:endParaRPr lang="es-ES" sz="500" dirty="0"/>
          </a:p>
        </p:txBody>
      </p:sp>
    </p:spTree>
    <p:extLst>
      <p:ext uri="{BB962C8B-B14F-4D97-AF65-F5344CB8AC3E}">
        <p14:creationId xmlns:p14="http://schemas.microsoft.com/office/powerpoint/2010/main" val="339739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5FA1EEF2-7013-8260-3F07-C1B8CDCDD06D}"/>
              </a:ext>
            </a:extLst>
          </p:cNvPr>
          <p:cNvPicPr>
            <a:picLocks noChangeAspect="1"/>
          </p:cNvPicPr>
          <p:nvPr/>
        </p:nvPicPr>
        <p:blipFill>
          <a:blip r:embed="rId2"/>
          <a:srcRect l="6420" r="21627" b="-1"/>
          <a:stretch>
            <a:fillRect/>
          </a:stretch>
        </p:blipFill>
        <p:spPr>
          <a:xfrm>
            <a:off x="8686800" y="10"/>
            <a:ext cx="3392557"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AC5CC310-5EA5-4649-81ED-80F14B9697A2}"/>
              </a:ext>
            </a:extLst>
          </p:cNvPr>
          <p:cNvSpPr>
            <a:spLocks noGrp="1"/>
          </p:cNvSpPr>
          <p:nvPr>
            <p:ph idx="1"/>
          </p:nvPr>
        </p:nvSpPr>
        <p:spPr>
          <a:xfrm>
            <a:off x="119270" y="159026"/>
            <a:ext cx="8567530" cy="6698964"/>
          </a:xfrm>
        </p:spPr>
        <p:txBody>
          <a:bodyPr>
            <a:normAutofit fontScale="92500" lnSpcReduction="10000"/>
          </a:bodyPr>
          <a:lstStyle/>
          <a:p>
            <a:pPr marL="0" indent="0">
              <a:buNone/>
            </a:pPr>
            <a:r>
              <a:rPr lang="es-ES" sz="1800" dirty="0"/>
              <a:t>5. Gramática. Fíjate en estas dos frases. ¿Qué tipo de oración subordinada son y por qué </a:t>
            </a:r>
          </a:p>
          <a:p>
            <a:pPr marL="0" indent="0">
              <a:buNone/>
            </a:pPr>
            <a:r>
              <a:rPr lang="es-ES" sz="1800" dirty="0"/>
              <a:t>     llevan indicativo?, ¿cómo cambia el sentido al utilizar en la misma frase el subjuntivo?  </a:t>
            </a:r>
          </a:p>
          <a:p>
            <a:pPr marL="0" indent="0">
              <a:buNone/>
            </a:pPr>
            <a:r>
              <a:rPr lang="es-ES" sz="1800" dirty="0"/>
              <a:t>     a. aunque tenía más cuartos que un real»</a:t>
            </a:r>
          </a:p>
          <a:p>
            <a:pPr marL="0" indent="0">
              <a:buNone/>
            </a:pPr>
            <a:r>
              <a:rPr lang="es-ES" sz="1800" dirty="0"/>
              <a:t>     b. aunque… ella jamás lo supo» </a:t>
            </a:r>
          </a:p>
          <a:p>
            <a:pPr marL="0" indent="0">
              <a:buNone/>
            </a:pPr>
            <a:r>
              <a:rPr lang="es-ES" sz="1800" dirty="0"/>
              <a:t>     Ahora explica la diferencia entre estas dos frases:                                                                                                                                    </a:t>
            </a:r>
          </a:p>
          <a:p>
            <a:pPr marL="0" indent="0">
              <a:buNone/>
            </a:pPr>
            <a:r>
              <a:rPr lang="es-ES" sz="1800" dirty="0"/>
              <a:t>      a. Aunque todos le decían que el nombre era ridículo, no lo cambió.</a:t>
            </a:r>
          </a:p>
          <a:p>
            <a:pPr marL="0" indent="0">
              <a:buNone/>
            </a:pPr>
            <a:r>
              <a:rPr lang="es-ES" sz="1800" dirty="0"/>
              <a:t>      b. Aunque todos le dijeran que el nombre era ridículo, no lo cambiaría.</a:t>
            </a:r>
          </a:p>
          <a:p>
            <a:pPr marL="0" indent="0">
              <a:buNone/>
            </a:pPr>
            <a:endParaRPr lang="es-ES" sz="1800" dirty="0"/>
          </a:p>
          <a:p>
            <a:pPr marL="0" indent="0">
              <a:buNone/>
            </a:pPr>
            <a:r>
              <a:rPr lang="es-ES" sz="1800" dirty="0"/>
              <a:t>6. Gramática. ¿conoces estas construcciones? </a:t>
            </a:r>
          </a:p>
          <a:p>
            <a:pPr marL="0" indent="0">
              <a:buNone/>
            </a:pPr>
            <a:r>
              <a:rPr lang="es-ES" sz="1800" dirty="0"/>
              <a:t>      a. </a:t>
            </a:r>
            <a:r>
              <a:rPr lang="es-ES" sz="1800" u="sng" dirty="0"/>
              <a:t>Puesto</a:t>
            </a:r>
            <a:r>
              <a:rPr lang="es-ES" sz="1800" dirty="0"/>
              <a:t> nombre… a su caballo quiso ponérsele a sí mismo.                                                                                                                  </a:t>
            </a:r>
          </a:p>
          <a:p>
            <a:pPr marL="0" indent="0">
              <a:buNone/>
            </a:pPr>
            <a:r>
              <a:rPr lang="es-ES" sz="1800" dirty="0"/>
              <a:t>      b. </a:t>
            </a:r>
            <a:r>
              <a:rPr lang="es-ES" sz="1800" u="sng" dirty="0"/>
              <a:t>Limpias</a:t>
            </a:r>
            <a:r>
              <a:rPr lang="es-ES" sz="1800" dirty="0"/>
              <a:t>, pues, sus armas, hecho del morrión celada…</a:t>
            </a:r>
          </a:p>
          <a:p>
            <a:pPr marL="0" indent="0">
              <a:buNone/>
            </a:pPr>
            <a:r>
              <a:rPr lang="es-ES" sz="1800" dirty="0"/>
              <a:t>       Reescribe las frases utilizando un conector temporal como después de o una vez que …</a:t>
            </a:r>
          </a:p>
          <a:p>
            <a:pPr marL="0" indent="0">
              <a:buNone/>
            </a:pPr>
            <a:endParaRPr lang="es-ES" sz="1800" dirty="0"/>
          </a:p>
          <a:p>
            <a:pPr marL="0" indent="0">
              <a:buNone/>
            </a:pPr>
            <a:r>
              <a:rPr lang="es-ES" sz="1800" dirty="0"/>
              <a:t>7. Gramática. ¿qué valor tienen las siguientes construcciones?:  </a:t>
            </a:r>
          </a:p>
          <a:p>
            <a:pPr marL="0" indent="0">
              <a:buNone/>
            </a:pPr>
            <a:r>
              <a:rPr lang="es-ES" sz="1800" dirty="0"/>
              <a:t>      a. temporal  b. causal  c. condicional </a:t>
            </a:r>
          </a:p>
          <a:p>
            <a:pPr marL="0" indent="0">
              <a:buNone/>
            </a:pPr>
            <a:r>
              <a:rPr lang="es-ES" sz="1800" dirty="0"/>
              <a:t>       1. mudando su señor estado                                                                                                                                                                           </a:t>
            </a:r>
          </a:p>
          <a:p>
            <a:pPr marL="0" indent="0">
              <a:buNone/>
            </a:pPr>
            <a:r>
              <a:rPr lang="es-ES" sz="1800" dirty="0"/>
              <a:t>       2. acordándose que el valeroso Amadís…                                                                                                                                          </a:t>
            </a:r>
          </a:p>
          <a:p>
            <a:pPr marL="0" indent="0">
              <a:buNone/>
            </a:pPr>
            <a:r>
              <a:rPr lang="es-ES" sz="1800" dirty="0"/>
              <a:t>       3. buscándole nombre…</a:t>
            </a:r>
          </a:p>
          <a:p>
            <a:pPr marL="0" indent="0">
              <a:buNone/>
            </a:pPr>
            <a:r>
              <a:rPr lang="es-ES" sz="1800" dirty="0"/>
              <a:t>        Reescríbelas utilizando el conector adecuado: si / como/ mientras </a:t>
            </a:r>
          </a:p>
          <a:p>
            <a:pPr marL="0" indent="0">
              <a:buNone/>
            </a:pPr>
            <a:endParaRPr lang="es-ES" sz="500" dirty="0"/>
          </a:p>
        </p:txBody>
      </p:sp>
    </p:spTree>
    <p:extLst>
      <p:ext uri="{BB962C8B-B14F-4D97-AF65-F5344CB8AC3E}">
        <p14:creationId xmlns:p14="http://schemas.microsoft.com/office/powerpoint/2010/main" val="784042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11FB970-DF71-D064-0F7C-C7BCCEDAE545}"/>
              </a:ext>
            </a:extLst>
          </p:cNvPr>
          <p:cNvSpPr>
            <a:spLocks noGrp="1"/>
          </p:cNvSpPr>
          <p:nvPr>
            <p:ph idx="1"/>
          </p:nvPr>
        </p:nvSpPr>
        <p:spPr>
          <a:xfrm>
            <a:off x="231819" y="283334"/>
            <a:ext cx="11784169" cy="6297769"/>
          </a:xfrm>
        </p:spPr>
        <p:txBody>
          <a:bodyPr>
            <a:normAutofit lnSpcReduction="10000"/>
          </a:bodyPr>
          <a:lstStyle/>
          <a:p>
            <a:pPr marL="0" indent="0">
              <a:buNone/>
            </a:pPr>
            <a:r>
              <a:rPr lang="es-ES" sz="1800" dirty="0"/>
              <a:t>8. Oral. Relaciona las preguntas con sus posibles respuestas </a:t>
            </a:r>
          </a:p>
          <a:p>
            <a:pPr marL="0" indent="0">
              <a:buNone/>
            </a:pPr>
            <a:r>
              <a:rPr lang="es-ES" sz="1800" dirty="0"/>
              <a:t>      1. ¿Por qué cree don Quijote que el caballo debe cambiar de nombre al cambiar él de estado?                                       </a:t>
            </a:r>
          </a:p>
          <a:p>
            <a:pPr marL="0" indent="0">
              <a:buNone/>
            </a:pPr>
            <a:r>
              <a:rPr lang="es-ES" sz="1800" dirty="0"/>
              <a:t>      2. ¿Qué criterio comparten los tres nombres (Rocinante, don Quijote de la Mancha, Dulcinea del Toboso)?</a:t>
            </a:r>
          </a:p>
          <a:p>
            <a:pPr marL="0" lvl="0" indent="0">
              <a:buNone/>
            </a:pPr>
            <a:r>
              <a:rPr lang="es-ES" sz="1800" dirty="0"/>
              <a:t>      3. «El caballero andante sin amores era árbol sin hojas y sin fruto y cuerpo sin alma». ¿Qué idea del amor revela </a:t>
            </a:r>
          </a:p>
          <a:p>
            <a:pPr marL="0" lvl="0" indent="0">
              <a:buNone/>
            </a:pPr>
            <a:r>
              <a:rPr lang="es-ES" sz="1800" dirty="0"/>
              <a:t>             esta frase?</a:t>
            </a:r>
          </a:p>
          <a:p>
            <a:pPr marL="0" lvl="0" indent="0">
              <a:buNone/>
            </a:pPr>
            <a:r>
              <a:rPr lang="es-ES" sz="1800" dirty="0"/>
              <a:t>      4. ¿Qué efecto cómico produce comparar a un rocín flaco con Bucéfalo y Babieca?</a:t>
            </a:r>
          </a:p>
          <a:p>
            <a:pPr marL="0" lvl="0" indent="0">
              <a:buNone/>
            </a:pPr>
            <a:r>
              <a:rPr lang="es-ES" sz="1800" dirty="0"/>
              <a:t>      5. ¿Cambia Aldonza o cambia la imagen que don Quijote tiene de ella al cambiarla de nombre?</a:t>
            </a:r>
          </a:p>
          <a:p>
            <a:pPr marL="0" indent="0">
              <a:buNone/>
            </a:pPr>
            <a:r>
              <a:rPr lang="es-ES" sz="1800" dirty="0"/>
              <a:t>      </a:t>
            </a:r>
          </a:p>
          <a:p>
            <a:pPr marL="0" indent="0">
              <a:buNone/>
            </a:pPr>
            <a:r>
              <a:rPr lang="es-ES" sz="1800" dirty="0"/>
              <a:t>      a. Hay un contraste entre la realidad del animal y la hipérbole de su dueño.</a:t>
            </a:r>
          </a:p>
          <a:p>
            <a:pPr marL="0" indent="0">
              <a:buNone/>
            </a:pPr>
            <a:r>
              <a:rPr lang="es-ES" sz="1800" dirty="0"/>
              <a:t>      b. El amor es la esencia del caballero, sin él no tiene vida ni sentido. Es un tópico de la literatura caballeresca.</a:t>
            </a:r>
          </a:p>
          <a:p>
            <a:pPr marL="0" indent="0">
              <a:buNone/>
            </a:pPr>
            <a:r>
              <a:rPr lang="es-ES" sz="1800" dirty="0"/>
              <a:t>      c. Cambia la imagen: la moza sigue siendo la misma, pero él la idealiza y le da otro nombre.</a:t>
            </a:r>
          </a:p>
          <a:p>
            <a:pPr marL="0" indent="0">
              <a:buNone/>
            </a:pPr>
            <a:r>
              <a:rPr lang="es-ES" sz="1800" dirty="0"/>
              <a:t>      d. Cree que debe haber coherencia: si el dueño cambia de estado, el nombre del caballo debe cambiar con él.</a:t>
            </a:r>
          </a:p>
          <a:p>
            <a:pPr marL="0" indent="0">
              <a:buNone/>
            </a:pPr>
            <a:r>
              <a:rPr lang="es-ES" sz="1800" dirty="0"/>
              <a:t>      e. Los nombres deben ser elevados, sonoros y significativos, y declarar origen o condición.</a:t>
            </a:r>
          </a:p>
          <a:p>
            <a:pPr marL="0" indent="0">
              <a:buNone/>
            </a:pPr>
            <a:endParaRPr lang="es-ES" sz="1800" dirty="0"/>
          </a:p>
          <a:p>
            <a:pPr marL="0" indent="0">
              <a:buNone/>
            </a:pPr>
            <a:r>
              <a:rPr lang="es-ES" sz="1800" dirty="0"/>
              <a:t>9. Responde a las preguntas y justifica tus respuestas. </a:t>
            </a:r>
          </a:p>
          <a:p>
            <a:pPr marL="0" indent="0">
              <a:buNone/>
            </a:pPr>
            <a:r>
              <a:rPr lang="es-ES" sz="1800" dirty="0"/>
              <a:t>     1. ¿Cuál es el tono predominante al describir al caballo de Don Quijote? </a:t>
            </a:r>
            <a:endParaRPr lang="es-ES" sz="1800" dirty="0">
              <a:solidFill>
                <a:srgbClr val="0070C0"/>
              </a:solidFill>
            </a:endParaRPr>
          </a:p>
          <a:p>
            <a:pPr marL="0" indent="0">
              <a:buNone/>
            </a:pPr>
            <a:r>
              <a:rPr lang="es-ES" sz="1800" dirty="0"/>
              <a:t>     2. ¿Por qué crees que el narrador menciona a otros caballos?          </a:t>
            </a:r>
          </a:p>
          <a:p>
            <a:pPr marL="0" indent="0">
              <a:buNone/>
            </a:pPr>
            <a:r>
              <a:rPr lang="es-ES" sz="1800" dirty="0"/>
              <a:t>     3. ¿Cómo justifica Don Quijote el cambio de nombre de su caballo? </a:t>
            </a:r>
            <a:r>
              <a:rPr lang="es-ES" sz="1800" dirty="0">
                <a:solidFill>
                  <a:srgbClr val="0070C0"/>
                </a:solidFill>
              </a:rPr>
              <a:t> </a:t>
            </a:r>
          </a:p>
          <a:p>
            <a:pPr marL="0" indent="0">
              <a:buNone/>
            </a:pPr>
            <a:endParaRPr lang="es-ES" sz="1800" dirty="0"/>
          </a:p>
        </p:txBody>
      </p:sp>
    </p:spTree>
    <p:extLst>
      <p:ext uri="{BB962C8B-B14F-4D97-AF65-F5344CB8AC3E}">
        <p14:creationId xmlns:p14="http://schemas.microsoft.com/office/powerpoint/2010/main" val="3209225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FDBFEBD4-A393-6A2C-2D8D-2579E9A091A1}"/>
              </a:ext>
            </a:extLst>
          </p:cNvPr>
          <p:cNvPicPr>
            <a:picLocks noChangeAspect="1"/>
          </p:cNvPicPr>
          <p:nvPr/>
        </p:nvPicPr>
        <p:blipFill>
          <a:blip r:embed="rId2"/>
          <a:srcRect r="5971"/>
          <a:stretch>
            <a:fillRect/>
          </a:stretch>
        </p:blipFill>
        <p:spPr>
          <a:xfrm>
            <a:off x="7076661" y="10"/>
            <a:ext cx="3531704"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C5D7FDE3-AEC2-1396-1F69-E3A0FED82E5F}"/>
              </a:ext>
            </a:extLst>
          </p:cNvPr>
          <p:cNvSpPr>
            <a:spLocks noGrp="1"/>
          </p:cNvSpPr>
          <p:nvPr>
            <p:ph idx="1"/>
          </p:nvPr>
        </p:nvSpPr>
        <p:spPr>
          <a:xfrm>
            <a:off x="0" y="132522"/>
            <a:ext cx="7752522" cy="6725468"/>
          </a:xfrm>
        </p:spPr>
        <p:txBody>
          <a:bodyPr>
            <a:normAutofit/>
          </a:bodyPr>
          <a:lstStyle/>
          <a:p>
            <a:pPr marL="0" indent="0">
              <a:buNone/>
            </a:pPr>
            <a:r>
              <a:rPr lang="es-ES" sz="1800" dirty="0"/>
              <a:t>9. Oral Responde a las preguntas y justifica tus respuestas. </a:t>
            </a:r>
          </a:p>
          <a:p>
            <a:pPr marL="0" indent="0">
              <a:buNone/>
            </a:pPr>
            <a:r>
              <a:rPr lang="es-ES" sz="1800" dirty="0"/>
              <a:t>     1. ¿Cuál es el tono predominante al describir al caballo de Don Quijote? </a:t>
            </a:r>
          </a:p>
          <a:p>
            <a:pPr marL="0" indent="0">
              <a:buNone/>
            </a:pPr>
            <a:r>
              <a:rPr lang="es-ES" sz="1800" dirty="0"/>
              <a:t>     2. ¿Por qué crees que el narrador menciona a otros caballos?          </a:t>
            </a:r>
          </a:p>
          <a:p>
            <a:pPr marL="0" indent="0">
              <a:buNone/>
            </a:pPr>
            <a:r>
              <a:rPr lang="es-ES" sz="1800" dirty="0"/>
              <a:t>     3. ¿Cómo justifica Don Quijote el cambio de nombre de su caballo?  </a:t>
            </a:r>
          </a:p>
          <a:p>
            <a:pPr marL="0" lvl="0" indent="0">
              <a:buNone/>
            </a:pPr>
            <a:r>
              <a:rPr lang="es-ES" sz="1800" dirty="0"/>
              <a:t>     4. ¿Qué función crees que tiene la confusión de nombres Quijano, Quijote, </a:t>
            </a:r>
          </a:p>
          <a:p>
            <a:pPr marL="0" lvl="0" indent="0">
              <a:buNone/>
            </a:pPr>
            <a:r>
              <a:rPr lang="es-ES" sz="1800" dirty="0"/>
              <a:t>        Quijada y Quesada </a:t>
            </a:r>
          </a:p>
          <a:p>
            <a:pPr marL="0" lvl="0" indent="0">
              <a:buNone/>
            </a:pPr>
            <a:r>
              <a:rPr lang="es-ES" sz="1800" dirty="0"/>
              <a:t>      5. ¿Cómo defines el tono del texto: serio, heroico, humorístico, paródico?  </a:t>
            </a:r>
          </a:p>
          <a:p>
            <a:pPr marL="0" lvl="0" indent="0">
              <a:buNone/>
            </a:pPr>
            <a:r>
              <a:rPr lang="es-ES" sz="1800" dirty="0"/>
              <a:t>          ¿En qué se nota? </a:t>
            </a:r>
          </a:p>
          <a:p>
            <a:pPr marL="0" lvl="0" indent="0">
              <a:buNone/>
            </a:pPr>
            <a:r>
              <a:rPr lang="es-ES" sz="1800" b="1" dirty="0"/>
              <a:t>      </a:t>
            </a:r>
            <a:r>
              <a:rPr lang="es-ES" sz="1800" dirty="0"/>
              <a:t>6. Relaciona los nombres con su posible significado:                                                        </a:t>
            </a:r>
          </a:p>
          <a:p>
            <a:pPr marL="0" lvl="0" indent="0">
              <a:buNone/>
            </a:pPr>
            <a:r>
              <a:rPr lang="es-ES" sz="1800" dirty="0"/>
              <a:t>          1. Quijote, 2. Quijada y  3. Quesada</a:t>
            </a:r>
          </a:p>
          <a:p>
            <a:pPr marL="0" lvl="0" indent="0">
              <a:buNone/>
            </a:pPr>
            <a:r>
              <a:rPr lang="es-ES" sz="1800" dirty="0"/>
              <a:t>           a. Parte de mandíbula de los vertebrados                                     </a:t>
            </a:r>
          </a:p>
          <a:p>
            <a:pPr marL="0" lvl="0" indent="0">
              <a:buNone/>
            </a:pPr>
            <a:r>
              <a:rPr lang="es-ES" sz="1800" dirty="0"/>
              <a:t>          b. pieza de la armadura que cubre el muslo                       </a:t>
            </a:r>
          </a:p>
          <a:p>
            <a:pPr marL="0" lvl="0" indent="0">
              <a:buNone/>
            </a:pPr>
            <a:r>
              <a:rPr lang="es-ES" sz="1800" dirty="0"/>
              <a:t>          c. referido al queso</a:t>
            </a:r>
          </a:p>
          <a:p>
            <a:pPr marL="0" lvl="0" indent="0">
              <a:buNone/>
            </a:pPr>
            <a:r>
              <a:rPr lang="es-ES" sz="1800" b="1" dirty="0"/>
              <a:t>      </a:t>
            </a:r>
            <a:r>
              <a:rPr lang="es-ES" sz="1800" dirty="0"/>
              <a:t>7. ¿Qué tienen en común las siguientes palabras?. </a:t>
            </a:r>
            <a:r>
              <a:rPr lang="es-ES" sz="1800" b="1" dirty="0"/>
              <a:t>                                                                                         </a:t>
            </a:r>
          </a:p>
          <a:p>
            <a:pPr marL="0" lvl="0" indent="0">
              <a:buNone/>
            </a:pPr>
            <a:r>
              <a:rPr lang="es-ES" sz="1800" dirty="0"/>
              <a:t>            Rocinante, feriante, repugnante                                                                                                                                        </a:t>
            </a:r>
          </a:p>
          <a:p>
            <a:pPr marL="0" lvl="0" indent="0">
              <a:buNone/>
            </a:pPr>
            <a:r>
              <a:rPr lang="es-ES" sz="1800" dirty="0"/>
              <a:t>            Quijote, grandote, angelote, guapote                                                   </a:t>
            </a:r>
          </a:p>
          <a:p>
            <a:pPr marL="0" lvl="0" indent="0">
              <a:buNone/>
            </a:pPr>
            <a:r>
              <a:rPr lang="es-ES" sz="1800" dirty="0"/>
              <a:t>           Dulcinea, gigantea, terrea, ronronea</a:t>
            </a:r>
          </a:p>
          <a:p>
            <a:pPr marL="0" indent="0">
              <a:buNone/>
            </a:pPr>
            <a:r>
              <a:rPr lang="es-ES" sz="1800" dirty="0"/>
              <a:t> </a:t>
            </a:r>
          </a:p>
          <a:p>
            <a:pPr marL="0" indent="0">
              <a:buNone/>
            </a:pPr>
            <a:endParaRPr lang="es-ES" sz="800" dirty="0"/>
          </a:p>
        </p:txBody>
      </p:sp>
    </p:spTree>
    <p:extLst>
      <p:ext uri="{BB962C8B-B14F-4D97-AF65-F5344CB8AC3E}">
        <p14:creationId xmlns:p14="http://schemas.microsoft.com/office/powerpoint/2010/main" val="3257974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9F3F1FE-A5FF-DBF7-1F03-DF125AE421D0}"/>
              </a:ext>
            </a:extLst>
          </p:cNvPr>
          <p:cNvSpPr>
            <a:spLocks noGrp="1"/>
          </p:cNvSpPr>
          <p:nvPr>
            <p:ph idx="1"/>
          </p:nvPr>
        </p:nvSpPr>
        <p:spPr>
          <a:xfrm>
            <a:off x="193183" y="218941"/>
            <a:ext cx="11835685" cy="6639059"/>
          </a:xfrm>
        </p:spPr>
        <p:txBody>
          <a:bodyPr/>
          <a:lstStyle/>
          <a:p>
            <a:pPr marL="0" indent="0">
              <a:buNone/>
            </a:pPr>
            <a:endParaRPr lang="es-ES" sz="2000" dirty="0"/>
          </a:p>
          <a:p>
            <a:pPr marL="0" indent="0">
              <a:buNone/>
            </a:pPr>
            <a:r>
              <a:rPr lang="es-ES" sz="2000" dirty="0"/>
              <a:t>10. Tarea final. Escrita. Describe con tus palabras el proceso en el que el hidalgo lector, Alonso </a:t>
            </a:r>
          </a:p>
          <a:p>
            <a:pPr marL="0" indent="0">
              <a:buNone/>
            </a:pPr>
            <a:r>
              <a:rPr lang="es-ES" sz="2000" dirty="0"/>
              <a:t>        Quijano, se convierte en el caballero Don Quijote.  (150-200 palabras)</a:t>
            </a:r>
            <a:endParaRPr lang="es-ES" sz="2000" dirty="0">
              <a:solidFill>
                <a:srgbClr val="0070C0"/>
              </a:solidFill>
            </a:endParaRPr>
          </a:p>
          <a:p>
            <a:endParaRPr lang="es-ES" dirty="0"/>
          </a:p>
        </p:txBody>
      </p:sp>
      <p:pic>
        <p:nvPicPr>
          <p:cNvPr id="5" name="Imagen 4">
            <a:extLst>
              <a:ext uri="{FF2B5EF4-FFF2-40B4-BE49-F238E27FC236}">
                <a16:creationId xmlns:a16="http://schemas.microsoft.com/office/drawing/2014/main" id="{EA439BE6-E06B-ECAA-062E-C83D118ED184}"/>
              </a:ext>
            </a:extLst>
          </p:cNvPr>
          <p:cNvPicPr>
            <a:picLocks noChangeAspect="1"/>
          </p:cNvPicPr>
          <p:nvPr/>
        </p:nvPicPr>
        <p:blipFill>
          <a:blip r:embed="rId2"/>
          <a:stretch>
            <a:fillRect/>
          </a:stretch>
        </p:blipFill>
        <p:spPr>
          <a:xfrm>
            <a:off x="612647" y="1738648"/>
            <a:ext cx="4711137" cy="4931321"/>
          </a:xfrm>
          <a:prstGeom prst="rect">
            <a:avLst/>
          </a:prstGeom>
        </p:spPr>
      </p:pic>
      <p:pic>
        <p:nvPicPr>
          <p:cNvPr id="7" name="Imagen 6">
            <a:extLst>
              <a:ext uri="{FF2B5EF4-FFF2-40B4-BE49-F238E27FC236}">
                <a16:creationId xmlns:a16="http://schemas.microsoft.com/office/drawing/2014/main" id="{32F3CD85-CCBF-037C-4EF1-5D6361CB0226}"/>
              </a:ext>
            </a:extLst>
          </p:cNvPr>
          <p:cNvPicPr>
            <a:picLocks noChangeAspect="1"/>
          </p:cNvPicPr>
          <p:nvPr/>
        </p:nvPicPr>
        <p:blipFill>
          <a:blip r:embed="rId3"/>
          <a:stretch>
            <a:fillRect/>
          </a:stretch>
        </p:blipFill>
        <p:spPr>
          <a:xfrm>
            <a:off x="5323785" y="1738648"/>
            <a:ext cx="5185376" cy="4931321"/>
          </a:xfrm>
          <a:prstGeom prst="rect">
            <a:avLst/>
          </a:prstGeom>
        </p:spPr>
      </p:pic>
    </p:spTree>
    <p:extLst>
      <p:ext uri="{BB962C8B-B14F-4D97-AF65-F5344CB8AC3E}">
        <p14:creationId xmlns:p14="http://schemas.microsoft.com/office/powerpoint/2010/main" val="1166018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2272B1E-5DE8-1AAA-BBB5-570D89274C4D}"/>
              </a:ext>
            </a:extLst>
          </p:cNvPr>
          <p:cNvSpPr>
            <a:spLocks noGrp="1"/>
          </p:cNvSpPr>
          <p:nvPr>
            <p:ph idx="1"/>
          </p:nvPr>
        </p:nvSpPr>
        <p:spPr>
          <a:xfrm>
            <a:off x="384313" y="516835"/>
            <a:ext cx="6149009" cy="5660128"/>
          </a:xfrm>
        </p:spPr>
        <p:txBody>
          <a:bodyPr>
            <a:normAutofit/>
          </a:bodyPr>
          <a:lstStyle/>
          <a:p>
            <a:pPr marL="0" indent="0">
              <a:buNone/>
            </a:pPr>
            <a:r>
              <a:rPr lang="es-ES" sz="1600" dirty="0"/>
              <a:t>Texto 3 Avanzado </a:t>
            </a:r>
            <a:br>
              <a:rPr lang="es-ES" sz="1600" dirty="0"/>
            </a:br>
            <a:r>
              <a:rPr lang="es-ES" sz="1600" dirty="0"/>
              <a:t>Antes de leer </a:t>
            </a:r>
            <a:br>
              <a:rPr lang="es-ES" sz="1600" dirty="0"/>
            </a:br>
            <a:br>
              <a:rPr lang="es-ES" sz="1600" dirty="0"/>
            </a:br>
            <a:r>
              <a:rPr lang="es-ES" sz="1600" dirty="0"/>
              <a:t>1. Si ves a alguien tumbado en la calle, ¿qué haces?, ¿le </a:t>
            </a:r>
          </a:p>
          <a:p>
            <a:pPr marL="0" indent="0">
              <a:buNone/>
            </a:pPr>
            <a:r>
              <a:rPr lang="es-ES" sz="1600" dirty="0"/>
              <a:t>     ayudas?, ¿llamas a emergencias o a la policía? o no haces nada. </a:t>
            </a:r>
          </a:p>
          <a:p>
            <a:pPr marL="0" indent="0">
              <a:buNone/>
            </a:pPr>
            <a:r>
              <a:rPr lang="es-ES" sz="1600" dirty="0"/>
              <a:t>2. ¿Conoces a tus vecinos? ¿sabes cómo se llaman? ¿les saludas? </a:t>
            </a:r>
          </a:p>
          <a:p>
            <a:pPr marL="0" indent="0">
              <a:buNone/>
            </a:pPr>
            <a:r>
              <a:rPr lang="es-ES" sz="1600" dirty="0"/>
              <a:t>3. ¿Te han confundido con otra persona alguna vez o has confundido </a:t>
            </a:r>
          </a:p>
          <a:p>
            <a:pPr marL="0" indent="0">
              <a:buNone/>
            </a:pPr>
            <a:r>
              <a:rPr lang="es-ES" sz="1600" dirty="0"/>
              <a:t>     a otra persona? </a:t>
            </a:r>
          </a:p>
          <a:p>
            <a:pPr marL="0" indent="0">
              <a:buNone/>
            </a:pPr>
            <a:r>
              <a:rPr lang="es-ES" sz="1600" dirty="0"/>
              <a:t>4. ¿Puedes decir y contestar la frase “yo sé quién soy”?        </a:t>
            </a:r>
          </a:p>
          <a:p>
            <a:pPr marL="0" indent="0">
              <a:buNone/>
            </a:pPr>
            <a:r>
              <a:rPr lang="es-ES" sz="1600" dirty="0"/>
              <a:t>5. ¿Cómo te identificas? ¿qué es para ti lo que mejor define nuestra </a:t>
            </a:r>
          </a:p>
          <a:p>
            <a:pPr marL="0" indent="0">
              <a:buNone/>
            </a:pPr>
            <a:r>
              <a:rPr lang="es-ES" sz="1600" dirty="0"/>
              <a:t>     identidad?</a:t>
            </a:r>
          </a:p>
          <a:p>
            <a:pPr marL="0" indent="0">
              <a:buNone/>
            </a:pPr>
            <a:endParaRPr lang="es-ES" sz="1600" dirty="0"/>
          </a:p>
        </p:txBody>
      </p:sp>
      <p:pic>
        <p:nvPicPr>
          <p:cNvPr id="9" name="Imagen 8">
            <a:extLst>
              <a:ext uri="{FF2B5EF4-FFF2-40B4-BE49-F238E27FC236}">
                <a16:creationId xmlns:a16="http://schemas.microsoft.com/office/drawing/2014/main" id="{C0520A7F-1FCD-8FE3-CE15-3C9C954771A8}"/>
              </a:ext>
            </a:extLst>
          </p:cNvPr>
          <p:cNvPicPr>
            <a:picLocks noChangeAspect="1"/>
          </p:cNvPicPr>
          <p:nvPr/>
        </p:nvPicPr>
        <p:blipFill>
          <a:blip r:embed="rId2"/>
          <a:srcRect l="4727" r="25063"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78722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98EACC9-0BFD-1A16-A7CA-FF890D7DEF64}"/>
              </a:ext>
            </a:extLst>
          </p:cNvPr>
          <p:cNvSpPr>
            <a:spLocks noGrp="1"/>
          </p:cNvSpPr>
          <p:nvPr>
            <p:ph idx="1"/>
          </p:nvPr>
        </p:nvSpPr>
        <p:spPr>
          <a:xfrm>
            <a:off x="285750" y="0"/>
            <a:ext cx="11687175" cy="6858000"/>
          </a:xfrm>
        </p:spPr>
        <p:txBody>
          <a:bodyPr>
            <a:normAutofit/>
          </a:bodyPr>
          <a:lstStyle/>
          <a:p>
            <a:pPr marL="0" indent="0">
              <a:buNone/>
            </a:pPr>
            <a:endParaRPr lang="es-ES" sz="2900" dirty="0"/>
          </a:p>
          <a:p>
            <a:pPr marL="0" indent="0">
              <a:buNone/>
            </a:pPr>
            <a:r>
              <a:rPr lang="es-ES" sz="1800" dirty="0"/>
              <a:t>Texto 3 Avanzado</a:t>
            </a:r>
          </a:p>
          <a:p>
            <a:pPr marL="0" indent="0">
              <a:buNone/>
            </a:pPr>
            <a:r>
              <a:rPr lang="es-ES" sz="1800" i="1" dirty="0">
                <a:solidFill>
                  <a:srgbClr val="00B0F0"/>
                </a:solidFill>
              </a:rPr>
              <a:t> </a:t>
            </a:r>
            <a:r>
              <a:rPr lang="es-ES" sz="1800" i="1" dirty="0"/>
              <a:t>La primera salida de Don Quijote no terminó bien, acabó molido a palos y quedó tirado en el suelo, hasta que un labrador vecino suyo lo encontró en medio del camino. Don Quijote no podía levantarse debido a los golpes que había recibido y deliraba con sus historias de caballeros. Confundió al pobre labrador con un personaje de un conocido romance.</a:t>
            </a:r>
            <a:endParaRPr lang="es-ES" sz="1800" dirty="0"/>
          </a:p>
          <a:p>
            <a:pPr marL="0" indent="0">
              <a:buNone/>
            </a:pPr>
            <a:r>
              <a:rPr lang="es-ES" sz="1800" dirty="0"/>
              <a:t>	El labrador estaba admirado oyendo aquellos disparates; y </a:t>
            </a:r>
            <a:r>
              <a:rPr lang="es-ES" sz="1800" dirty="0" err="1"/>
              <a:t>quitándole</a:t>
            </a:r>
            <a:r>
              <a:rPr lang="es-ES" sz="1800" dirty="0"/>
              <a:t> la visera, que ya estaba hecha pedazos, de los palos, le limpió el rostro, que lo </a:t>
            </a:r>
            <a:r>
              <a:rPr lang="es-ES" sz="1800" dirty="0" err="1"/>
              <a:t>tenía</a:t>
            </a:r>
            <a:r>
              <a:rPr lang="es-ES" sz="1800" dirty="0"/>
              <a:t> cubierto de polvo; y apenas lo hubo limpiado, cuando lo </a:t>
            </a:r>
            <a:r>
              <a:rPr lang="es-ES" sz="1800" dirty="0" err="1"/>
              <a:t>reconocio</a:t>
            </a:r>
            <a:r>
              <a:rPr lang="es-ES" sz="1800" dirty="0"/>
              <a:t>́ y le dijo:                                                                                                                                                                                                                    —</a:t>
            </a:r>
            <a:r>
              <a:rPr lang="es-ES" sz="1800" dirty="0" err="1"/>
              <a:t>Señor</a:t>
            </a:r>
            <a:r>
              <a:rPr lang="es-ES" sz="1800" dirty="0"/>
              <a:t> </a:t>
            </a:r>
            <a:r>
              <a:rPr lang="es-ES" sz="1800" dirty="0" err="1"/>
              <a:t>Quijana</a:t>
            </a:r>
            <a:r>
              <a:rPr lang="es-ES" sz="1800" dirty="0"/>
              <a:t> —que </a:t>
            </a:r>
            <a:r>
              <a:rPr lang="es-ES" sz="1800" dirty="0" err="1"/>
              <a:t>asi</a:t>
            </a:r>
            <a:r>
              <a:rPr lang="es-ES" sz="1800" dirty="0"/>
              <a:t>́ se </a:t>
            </a:r>
            <a:r>
              <a:rPr lang="es-ES" sz="1800" dirty="0" err="1"/>
              <a:t>debía</a:t>
            </a:r>
            <a:r>
              <a:rPr lang="es-ES" sz="1800" dirty="0"/>
              <a:t> de llamar cuando </a:t>
            </a:r>
            <a:r>
              <a:rPr lang="es-ES" sz="1800" dirty="0" err="1"/>
              <a:t>tenía</a:t>
            </a:r>
            <a:r>
              <a:rPr lang="es-ES" sz="1800" dirty="0"/>
              <a:t> juicio y no </a:t>
            </a:r>
            <a:r>
              <a:rPr lang="es-ES" sz="1800" dirty="0" err="1"/>
              <a:t>había</a:t>
            </a:r>
            <a:r>
              <a:rPr lang="es-ES" sz="1800" dirty="0"/>
              <a:t> pasado de hidalgo sosegado a caballero andante—, ¿</a:t>
            </a:r>
            <a:r>
              <a:rPr lang="es-ES" sz="1800" dirty="0" err="1"/>
              <a:t>quién</a:t>
            </a:r>
            <a:r>
              <a:rPr lang="es-ES" sz="1800" dirty="0"/>
              <a:t> le ha puesto de esta suerte a vuestra merced?                                                                                                                  —Sepa vuestra merced, </a:t>
            </a:r>
            <a:r>
              <a:rPr lang="es-ES" sz="1800" dirty="0" err="1"/>
              <a:t>señor</a:t>
            </a:r>
            <a:r>
              <a:rPr lang="es-ES" sz="1800" dirty="0"/>
              <a:t> don Rodrigo de </a:t>
            </a:r>
            <a:r>
              <a:rPr lang="es-ES" sz="1800" dirty="0" err="1"/>
              <a:t>Narváez</a:t>
            </a:r>
            <a:r>
              <a:rPr lang="es-ES" sz="1800" dirty="0"/>
              <a:t> —</a:t>
            </a:r>
            <a:r>
              <a:rPr lang="es-ES" sz="1800" dirty="0" err="1"/>
              <a:t>prosiguio</a:t>
            </a:r>
            <a:r>
              <a:rPr lang="es-ES" sz="1800" dirty="0"/>
              <a:t>́ don Quijote—, que esta hermosa Jarifa que he dicho es ahora la linda Dulcinea del Toboso, por quien yo he hecho, hago y haré los </a:t>
            </a:r>
            <a:r>
              <a:rPr lang="es-ES" sz="1800" dirty="0" err="1"/>
              <a:t>más</a:t>
            </a:r>
            <a:r>
              <a:rPr lang="es-ES" sz="1800" dirty="0"/>
              <a:t> famosos hechos de </a:t>
            </a:r>
            <a:r>
              <a:rPr lang="es-ES" sz="1800" dirty="0" err="1"/>
              <a:t>caballerías</a:t>
            </a:r>
            <a:r>
              <a:rPr lang="es-ES" sz="1800" dirty="0"/>
              <a:t> que se han visto, ven ni </a:t>
            </a:r>
            <a:r>
              <a:rPr lang="es-ES" sz="1800" dirty="0" err="1"/>
              <a:t>verán</a:t>
            </a:r>
            <a:r>
              <a:rPr lang="es-ES" sz="1800" dirty="0"/>
              <a:t> en el mundo.</a:t>
            </a:r>
            <a:br>
              <a:rPr lang="es-ES" sz="1800" dirty="0"/>
            </a:br>
            <a:r>
              <a:rPr lang="es-ES" sz="1800" dirty="0"/>
              <a:t>—Mire vuestra merced, </a:t>
            </a:r>
            <a:r>
              <a:rPr lang="es-ES" sz="1800" dirty="0" err="1"/>
              <a:t>señor</a:t>
            </a:r>
            <a:r>
              <a:rPr lang="es-ES" sz="1800" dirty="0"/>
              <a:t>, ¡pecador de mí!, que yo no soy don Rodrigo de </a:t>
            </a:r>
            <a:r>
              <a:rPr lang="es-ES" sz="1800" dirty="0" err="1"/>
              <a:t>Narváez</a:t>
            </a:r>
            <a:r>
              <a:rPr lang="es-ES" sz="1800" dirty="0"/>
              <a:t>, ni el </a:t>
            </a:r>
            <a:r>
              <a:rPr lang="es-ES" sz="1800" dirty="0" err="1"/>
              <a:t>marqués</a:t>
            </a:r>
            <a:r>
              <a:rPr lang="es-ES" sz="1800" dirty="0"/>
              <a:t> de Mantua, sino Pedro Alonso, su vecino; ni vuestra merced es Valdovinos, ni </a:t>
            </a:r>
            <a:r>
              <a:rPr lang="es-ES" sz="1800" dirty="0" err="1"/>
              <a:t>Abindarráez</a:t>
            </a:r>
            <a:r>
              <a:rPr lang="es-ES" sz="1800" dirty="0"/>
              <a:t>, sino el honrado hidalgo </a:t>
            </a:r>
            <a:r>
              <a:rPr lang="es-ES" sz="1800" dirty="0" err="1"/>
              <a:t>señor</a:t>
            </a:r>
            <a:r>
              <a:rPr lang="es-ES" sz="1800" dirty="0"/>
              <a:t> </a:t>
            </a:r>
            <a:r>
              <a:rPr lang="es-ES" sz="1800" dirty="0" err="1"/>
              <a:t>Quijana</a:t>
            </a:r>
            <a:r>
              <a:rPr lang="es-ES" sz="1800" dirty="0"/>
              <a:t>.                                                                                                                                                                                        —Yo sé </a:t>
            </a:r>
            <a:r>
              <a:rPr lang="es-ES" sz="1800" dirty="0" err="1"/>
              <a:t>quién</a:t>
            </a:r>
            <a:r>
              <a:rPr lang="es-ES" sz="1800" dirty="0"/>
              <a:t> soy —</a:t>
            </a:r>
            <a:r>
              <a:rPr lang="es-ES" sz="1800" dirty="0" err="1"/>
              <a:t>respondio</a:t>
            </a:r>
            <a:r>
              <a:rPr lang="es-ES" sz="1800" dirty="0"/>
              <a:t>́ don Quijote—, y sé que puedo ser, no solo esos que he dicho, sino los Doce Pares de Francia, y aun todos los Nueve de la Fama, pues a todas las </a:t>
            </a:r>
            <a:r>
              <a:rPr lang="es-ES" sz="1800" dirty="0" err="1"/>
              <a:t>hazañas</a:t>
            </a:r>
            <a:r>
              <a:rPr lang="es-ES" sz="1800" dirty="0"/>
              <a:t> que ellos todos juntos y cada uno por sí hicieron se </a:t>
            </a:r>
            <a:r>
              <a:rPr lang="es-ES" sz="1800" dirty="0" err="1"/>
              <a:t>aventajarán</a:t>
            </a:r>
            <a:r>
              <a:rPr lang="es-ES" sz="1800" dirty="0"/>
              <a:t> las </a:t>
            </a:r>
            <a:r>
              <a:rPr lang="es-ES" sz="1800" dirty="0" err="1"/>
              <a:t>mías</a:t>
            </a:r>
            <a:r>
              <a:rPr lang="es-ES" sz="1800" dirty="0"/>
              <a:t>. </a:t>
            </a:r>
          </a:p>
          <a:p>
            <a:pPr marL="0" indent="0">
              <a:buNone/>
            </a:pPr>
            <a:r>
              <a:rPr lang="es-ES" sz="1800" dirty="0"/>
              <a:t> </a:t>
            </a:r>
          </a:p>
          <a:p>
            <a:endParaRPr lang="es-ES" dirty="0"/>
          </a:p>
        </p:txBody>
      </p:sp>
    </p:spTree>
    <p:extLst>
      <p:ext uri="{BB962C8B-B14F-4D97-AF65-F5344CB8AC3E}">
        <p14:creationId xmlns:p14="http://schemas.microsoft.com/office/powerpoint/2010/main" val="1849667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Slide Background">
            <a:extLst>
              <a:ext uri="{FF2B5EF4-FFF2-40B4-BE49-F238E27FC236}">
                <a16:creationId xmlns:a16="http://schemas.microsoft.com/office/drawing/2014/main" id="{7DE220E6-BA55-4F04-B3C4-F4985F3E7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4" name="tint">
            <a:extLst>
              <a:ext uri="{FF2B5EF4-FFF2-40B4-BE49-F238E27FC236}">
                <a16:creationId xmlns:a16="http://schemas.microsoft.com/office/drawing/2014/main" id="{5AE190BC-D2FD-433E-AB89-0DF68EFD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5644" y="0"/>
            <a:ext cx="1046356"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36" name="Rectangle 35">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16444" y="0"/>
            <a:ext cx="6075554" cy="6858000"/>
          </a:xfrm>
          <a:prstGeom prst="rect">
            <a:avLst/>
          </a:prstGeom>
          <a:ln>
            <a:noFill/>
          </a:ln>
          <a:effectLst>
            <a:outerShdw blurRad="508000" dist="190500" dir="5460000" sx="93000" sy="93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F7727DDE-5C02-5B2A-E60A-3B832AA2392E}"/>
              </a:ext>
            </a:extLst>
          </p:cNvPr>
          <p:cNvPicPr>
            <a:picLocks noChangeAspect="1"/>
          </p:cNvPicPr>
          <p:nvPr/>
        </p:nvPicPr>
        <p:blipFill>
          <a:blip r:embed="rId2"/>
          <a:stretch>
            <a:fillRect/>
          </a:stretch>
        </p:blipFill>
        <p:spPr>
          <a:xfrm>
            <a:off x="0" y="0"/>
            <a:ext cx="3882887" cy="6741997"/>
          </a:xfrm>
          <a:prstGeom prst="rect">
            <a:avLst/>
          </a:prstGeom>
        </p:spPr>
      </p:pic>
      <p:sp>
        <p:nvSpPr>
          <p:cNvPr id="3" name="Marcador de contenido 2">
            <a:extLst>
              <a:ext uri="{FF2B5EF4-FFF2-40B4-BE49-F238E27FC236}">
                <a16:creationId xmlns:a16="http://schemas.microsoft.com/office/drawing/2014/main" id="{1E32C18D-924D-26AC-5AC0-1708D0D5D25B}"/>
              </a:ext>
            </a:extLst>
          </p:cNvPr>
          <p:cNvSpPr>
            <a:spLocks noGrp="1"/>
          </p:cNvSpPr>
          <p:nvPr>
            <p:ph idx="1"/>
          </p:nvPr>
        </p:nvSpPr>
        <p:spPr>
          <a:xfrm>
            <a:off x="3882887" y="115910"/>
            <a:ext cx="8309111" cy="6510177"/>
          </a:xfrm>
        </p:spPr>
        <p:txBody>
          <a:bodyPr anchor="ctr">
            <a:normAutofit fontScale="92500" lnSpcReduction="20000"/>
          </a:bodyPr>
          <a:lstStyle/>
          <a:p>
            <a:pPr marL="0" indent="0">
              <a:buNone/>
            </a:pPr>
            <a:r>
              <a:rPr lang="es-ES" sz="1800" dirty="0"/>
              <a:t>1.  Léxico Relaciona las palabras con su sinónimo                                                                                                                                             </a:t>
            </a:r>
          </a:p>
          <a:p>
            <a:pPr marL="0" indent="0">
              <a:buNone/>
            </a:pPr>
            <a:r>
              <a:rPr lang="es-ES" sz="1800" dirty="0"/>
              <a:t>       1.</a:t>
            </a:r>
            <a:r>
              <a:rPr lang="es-ES" sz="1800" b="1" dirty="0"/>
              <a:t> </a:t>
            </a:r>
            <a:r>
              <a:rPr lang="es-ES" sz="1800" dirty="0"/>
              <a:t>molido, 2. sosegado, 3. delirar, 4. hazaña, 5. tener juicio                                                                                                                    </a:t>
            </a:r>
          </a:p>
          <a:p>
            <a:pPr marL="0" indent="0">
              <a:buNone/>
            </a:pPr>
            <a:r>
              <a:rPr lang="es-ES" sz="1800" dirty="0"/>
              <a:t>       a. tranquilo, b. desvariar, c. proezas, d. estar cuerdo, e. apaleado </a:t>
            </a:r>
          </a:p>
          <a:p>
            <a:pPr marL="0" indent="0">
              <a:buNone/>
            </a:pPr>
            <a:endParaRPr lang="es-ES" sz="1800" dirty="0"/>
          </a:p>
          <a:p>
            <a:pPr marL="0" indent="0">
              <a:buNone/>
            </a:pPr>
            <a:r>
              <a:rPr lang="es-ES" sz="1800" dirty="0"/>
              <a:t>2.  Léxico. Completa las frases con los antónimos de los adjetivos marcados en negrita </a:t>
            </a:r>
          </a:p>
          <a:p>
            <a:pPr marL="0" indent="0">
              <a:buNone/>
            </a:pPr>
            <a:r>
              <a:rPr lang="es-ES" sz="1800" b="1" dirty="0"/>
              <a:t>           </a:t>
            </a:r>
            <a:r>
              <a:rPr lang="es-ES" sz="1800" i="1" dirty="0"/>
              <a:t>cuerdo, cobarde, agitado, sanar, juiciosos </a:t>
            </a:r>
            <a:endParaRPr lang="es-ES" sz="1800" dirty="0"/>
          </a:p>
          <a:p>
            <a:pPr marL="0" indent="0">
              <a:buNone/>
            </a:pPr>
            <a:r>
              <a:rPr lang="es-ES" sz="1800" dirty="0"/>
              <a:t>      1. Don Quijote estaba </a:t>
            </a:r>
            <a:r>
              <a:rPr lang="es-ES" sz="1800" b="1" dirty="0"/>
              <a:t>molido</a:t>
            </a:r>
            <a:r>
              <a:rPr lang="es-ES" sz="1800" dirty="0"/>
              <a:t>. El caballero logró __________ tras el descanso.                                                                             </a:t>
            </a:r>
          </a:p>
          <a:p>
            <a:pPr marL="0" indent="0">
              <a:buNone/>
            </a:pPr>
            <a:r>
              <a:rPr lang="es-ES" sz="1800" dirty="0"/>
              <a:t>      2. Era un hidalgo </a:t>
            </a:r>
            <a:r>
              <a:rPr lang="es-ES" sz="1800" b="1" dirty="0"/>
              <a:t>sosegado</a:t>
            </a:r>
            <a:r>
              <a:rPr lang="es-ES" sz="1800" dirty="0"/>
              <a:t>. Se convirtió en un hombre __________ por la lectura de </a:t>
            </a:r>
          </a:p>
          <a:p>
            <a:pPr marL="0" indent="0">
              <a:buNone/>
            </a:pPr>
            <a:r>
              <a:rPr lang="es-ES" sz="1800" dirty="0"/>
              <a:t>           libros de caballería                                                                                                                                                                                  </a:t>
            </a:r>
          </a:p>
          <a:p>
            <a:pPr marL="0" indent="0">
              <a:buNone/>
            </a:pPr>
            <a:r>
              <a:rPr lang="es-ES" sz="1800" dirty="0"/>
              <a:t>      3. Don Quijote </a:t>
            </a:r>
            <a:r>
              <a:rPr lang="es-ES" sz="1800" b="1" dirty="0"/>
              <a:t>deliraba</a:t>
            </a:r>
            <a:r>
              <a:rPr lang="es-ES" sz="1800" dirty="0"/>
              <a:t> mientras su vecino parecía bastante _______                                                   </a:t>
            </a:r>
          </a:p>
          <a:p>
            <a:pPr marL="0" indent="0">
              <a:buNone/>
            </a:pPr>
            <a:r>
              <a:rPr lang="es-ES" sz="1800" dirty="0"/>
              <a:t>      4. Don Quijote es famoso por sus </a:t>
            </a:r>
            <a:r>
              <a:rPr lang="es-ES" sz="1800" b="1" dirty="0"/>
              <a:t>hazañas. </a:t>
            </a:r>
            <a:r>
              <a:rPr lang="es-ES" sz="1800" dirty="0"/>
              <a:t>Sancho Panza</a:t>
            </a:r>
            <a:r>
              <a:rPr lang="es-ES" sz="1800" b="1" dirty="0"/>
              <a:t> </a:t>
            </a:r>
            <a:r>
              <a:rPr lang="es-ES" sz="1800" dirty="0"/>
              <a:t>es temeroso un poco      _____                </a:t>
            </a:r>
          </a:p>
          <a:p>
            <a:pPr marL="0" indent="0">
              <a:buNone/>
            </a:pPr>
            <a:r>
              <a:rPr lang="es-ES" sz="1800" dirty="0"/>
              <a:t>      5. Don Quijote unas veces decía </a:t>
            </a:r>
            <a:r>
              <a:rPr lang="es-ES" sz="1800" b="1" dirty="0"/>
              <a:t>disparates</a:t>
            </a:r>
            <a:r>
              <a:rPr lang="es-ES" sz="1800" dirty="0"/>
              <a:t> y otras sus razonamientos eran muy ______</a:t>
            </a:r>
          </a:p>
          <a:p>
            <a:pPr marL="0" indent="0">
              <a:buNone/>
            </a:pPr>
            <a:endParaRPr lang="es-ES" sz="1800" dirty="0"/>
          </a:p>
          <a:p>
            <a:pPr marL="342900" indent="-342900">
              <a:buAutoNum type="arabicPeriod" startAt="3"/>
            </a:pPr>
            <a:r>
              <a:rPr lang="es-ES" sz="1800" dirty="0"/>
              <a:t>Léxico. Identifica el intruso en cada serie</a:t>
            </a:r>
            <a:r>
              <a:rPr lang="es-ES" sz="1800" b="1" dirty="0"/>
              <a:t>                                                                                                                                                            </a:t>
            </a:r>
          </a:p>
          <a:p>
            <a:pPr marL="0" indent="0">
              <a:buNone/>
            </a:pPr>
            <a:r>
              <a:rPr lang="es-ES" sz="1800" b="1" dirty="0"/>
              <a:t>       </a:t>
            </a:r>
            <a:r>
              <a:rPr lang="es-ES" sz="1800" dirty="0"/>
              <a:t>1. rostro – cara – visera – semblante.                                                                                                                                                                     </a:t>
            </a:r>
          </a:p>
          <a:p>
            <a:pPr marL="0" indent="0">
              <a:buNone/>
            </a:pPr>
            <a:r>
              <a:rPr lang="es-ES" sz="1800" dirty="0"/>
              <a:t>       2. pedazos – trozos – fragmentos –integro.                                                                                                              </a:t>
            </a:r>
          </a:p>
          <a:p>
            <a:pPr marL="0" indent="0">
              <a:buNone/>
            </a:pPr>
            <a:r>
              <a:rPr lang="es-ES" sz="1800" dirty="0"/>
              <a:t>       3. admirado – asombrado – sosegado – extrañado.                                                                                            </a:t>
            </a:r>
          </a:p>
          <a:p>
            <a:pPr marL="0" indent="0">
              <a:buNone/>
            </a:pPr>
            <a:r>
              <a:rPr lang="es-ES" sz="1800" dirty="0"/>
              <a:t>       4. hazaña, aventura, heroico, ruindad                                                                                                                       </a:t>
            </a:r>
          </a:p>
          <a:p>
            <a:pPr marL="0" indent="0">
              <a:buNone/>
            </a:pPr>
            <a:r>
              <a:rPr lang="es-ES" sz="1800" dirty="0"/>
              <a:t>       5. visera, peto, espaldar, herida</a:t>
            </a:r>
          </a:p>
          <a:p>
            <a:endParaRPr lang="es-ES" sz="500" dirty="0"/>
          </a:p>
        </p:txBody>
      </p:sp>
    </p:spTree>
    <p:extLst>
      <p:ext uri="{BB962C8B-B14F-4D97-AF65-F5344CB8AC3E}">
        <p14:creationId xmlns:p14="http://schemas.microsoft.com/office/powerpoint/2010/main" val="3892448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EE26D25-D9C6-1A88-09F4-20CA62D46A03}"/>
              </a:ext>
            </a:extLst>
          </p:cNvPr>
          <p:cNvSpPr>
            <a:spLocks noGrp="1"/>
          </p:cNvSpPr>
          <p:nvPr>
            <p:ph idx="1"/>
          </p:nvPr>
        </p:nvSpPr>
        <p:spPr>
          <a:xfrm>
            <a:off x="-1" y="115910"/>
            <a:ext cx="6800046" cy="6742079"/>
          </a:xfrm>
        </p:spPr>
        <p:txBody>
          <a:bodyPr>
            <a:noAutofit/>
          </a:bodyPr>
          <a:lstStyle/>
          <a:p>
            <a:pPr marL="0" indent="0">
              <a:buNone/>
            </a:pPr>
            <a:r>
              <a:rPr lang="es-ES" sz="1800" dirty="0"/>
              <a:t>4. Léxico. En el texto hay varios arcaísmos y expresiones </a:t>
            </a:r>
          </a:p>
          <a:p>
            <a:pPr marL="0" indent="0">
              <a:buNone/>
            </a:pPr>
            <a:r>
              <a:rPr lang="es-ES" sz="1800" dirty="0"/>
              <a:t>     antiguas, aquí tienes su traducción moderna, encuentra en el </a:t>
            </a:r>
          </a:p>
          <a:p>
            <a:pPr marL="0" indent="0">
              <a:buNone/>
            </a:pPr>
            <a:r>
              <a:rPr lang="es-ES" sz="1800" dirty="0"/>
              <a:t>     texto original su equivalente.  </a:t>
            </a:r>
            <a:r>
              <a:rPr lang="es-ES" sz="1800" b="1" dirty="0"/>
              <a:t> </a:t>
            </a:r>
            <a:endParaRPr lang="es-ES" sz="1800" dirty="0"/>
          </a:p>
          <a:p>
            <a:pPr marL="0" indent="0">
              <a:buNone/>
            </a:pPr>
            <a:r>
              <a:rPr lang="es-ES" sz="1800" dirty="0"/>
              <a:t>     a. "¿Quién lo ha dejado así?"                                                                                                                                                                                               </a:t>
            </a:r>
          </a:p>
          <a:p>
            <a:pPr marL="0" indent="0">
              <a:buNone/>
            </a:pPr>
            <a:r>
              <a:rPr lang="es-ES" sz="1800" dirty="0"/>
              <a:t>     b. "Le contestó con las mismas palabras y argumentos que el </a:t>
            </a:r>
          </a:p>
          <a:p>
            <a:pPr marL="0" indent="0">
              <a:buNone/>
            </a:pPr>
            <a:r>
              <a:rPr lang="es-ES" sz="1800" dirty="0"/>
              <a:t>            prisionero".                                                                                                    </a:t>
            </a:r>
          </a:p>
          <a:p>
            <a:pPr marL="0" indent="0">
              <a:buNone/>
            </a:pPr>
            <a:r>
              <a:rPr lang="es-ES" sz="1800" dirty="0"/>
              <a:t>     c. "Sepa usted, señor Rodrigo de Narváez"                                                                                                                                                                    </a:t>
            </a:r>
          </a:p>
          <a:p>
            <a:pPr marL="0" indent="0">
              <a:buNone/>
            </a:pPr>
            <a:r>
              <a:rPr lang="es-ES" sz="1800" dirty="0"/>
              <a:t>     d. - Mire usted, señor, ¡pobre de mí!...”</a:t>
            </a:r>
          </a:p>
          <a:p>
            <a:pPr marL="0" indent="0">
              <a:buNone/>
            </a:pPr>
            <a:endParaRPr lang="es-ES" sz="1800" dirty="0"/>
          </a:p>
          <a:p>
            <a:pPr marL="0" indent="0">
              <a:buNone/>
            </a:pPr>
            <a:r>
              <a:rPr lang="es-ES" sz="1800" dirty="0"/>
              <a:t> 5. Gramática. ¿sabes que tienen en común estas frases? ¿Qué tipo de oración son? ¿puedes explicarlas?</a:t>
            </a:r>
          </a:p>
          <a:p>
            <a:pPr marL="0" indent="0">
              <a:buNone/>
            </a:pPr>
            <a:r>
              <a:rPr lang="es-ES" sz="1800" dirty="0"/>
              <a:t>         1. </a:t>
            </a:r>
            <a:r>
              <a:rPr lang="es-ES" sz="1800" dirty="0" err="1"/>
              <a:t>quitándole</a:t>
            </a:r>
            <a:r>
              <a:rPr lang="es-ES" sz="1800" dirty="0"/>
              <a:t> la visera, que ya estaba hecha pedazos</a:t>
            </a:r>
          </a:p>
          <a:p>
            <a:pPr marL="0" indent="0">
              <a:buNone/>
            </a:pPr>
            <a:r>
              <a:rPr lang="es-ES" sz="1800" dirty="0"/>
              <a:t>         2.  le limpió el rostro, que lo </a:t>
            </a:r>
            <a:r>
              <a:rPr lang="es-ES" sz="1800" dirty="0" err="1"/>
              <a:t>tenía</a:t>
            </a:r>
            <a:r>
              <a:rPr lang="es-ES" sz="1800" dirty="0"/>
              <a:t> cubierto de polvo</a:t>
            </a:r>
          </a:p>
          <a:p>
            <a:pPr marL="0" indent="0">
              <a:buNone/>
            </a:pPr>
            <a:r>
              <a:rPr lang="es-ES" sz="1800" dirty="0"/>
              <a:t>         3. Dulcinea del Toboso, por quien yo he hecho, hago y haré</a:t>
            </a:r>
          </a:p>
          <a:p>
            <a:pPr marL="0" indent="0">
              <a:buNone/>
            </a:pPr>
            <a:r>
              <a:rPr lang="es-ES" sz="1800" dirty="0"/>
              <a:t>         4. los </a:t>
            </a:r>
            <a:r>
              <a:rPr lang="es-ES" sz="1800" dirty="0" err="1"/>
              <a:t>más</a:t>
            </a:r>
            <a:r>
              <a:rPr lang="es-ES" sz="1800" dirty="0"/>
              <a:t> famosos hechos de </a:t>
            </a:r>
            <a:r>
              <a:rPr lang="es-ES" sz="1800" dirty="0" err="1"/>
              <a:t>caballerías</a:t>
            </a:r>
            <a:r>
              <a:rPr lang="es-ES" sz="1800" dirty="0"/>
              <a:t> que se han visto</a:t>
            </a:r>
          </a:p>
          <a:p>
            <a:pPr marL="0" indent="0">
              <a:buNone/>
            </a:pPr>
            <a:r>
              <a:rPr lang="es-ES" sz="1800" dirty="0"/>
              <a:t>         5. sé que puedo ser, no solo esos que he dicho</a:t>
            </a:r>
          </a:p>
          <a:p>
            <a:pPr marL="0" indent="0">
              <a:buNone/>
            </a:pPr>
            <a:r>
              <a:rPr lang="es-ES" sz="1800" dirty="0"/>
              <a:t>         6. todas las </a:t>
            </a:r>
            <a:r>
              <a:rPr lang="es-ES" sz="1800" dirty="0" err="1"/>
              <a:t>hazañas</a:t>
            </a:r>
            <a:r>
              <a:rPr lang="es-ES" sz="1800" dirty="0"/>
              <a:t> que ellos todos juntos</a:t>
            </a:r>
          </a:p>
          <a:p>
            <a:pPr marL="0" indent="0">
              <a:buNone/>
            </a:pPr>
            <a:r>
              <a:rPr lang="es-ES" sz="1800" dirty="0"/>
              <a:t>          ¿ Se puede cambiar en alguna el pronombre relativo? </a:t>
            </a:r>
          </a:p>
        </p:txBody>
      </p:sp>
      <p:pic>
        <p:nvPicPr>
          <p:cNvPr id="5" name="Imagen 4">
            <a:extLst>
              <a:ext uri="{FF2B5EF4-FFF2-40B4-BE49-F238E27FC236}">
                <a16:creationId xmlns:a16="http://schemas.microsoft.com/office/drawing/2014/main" id="{B1B9789F-BA2B-A8F0-55E5-0B11BEAC19CA}"/>
              </a:ext>
            </a:extLst>
          </p:cNvPr>
          <p:cNvPicPr>
            <a:picLocks noChangeAspect="1"/>
          </p:cNvPicPr>
          <p:nvPr/>
        </p:nvPicPr>
        <p:blipFill>
          <a:blip r:embed="rId2"/>
          <a:srcRect t="10862" r="1" b="4317"/>
          <a:stretch>
            <a:fillRect/>
          </a:stretch>
        </p:blipFill>
        <p:spPr>
          <a:xfrm>
            <a:off x="6568225" y="10"/>
            <a:ext cx="5743977"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1877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5AB3A52-1818-6EC8-AB45-13AAD7D00DE4}"/>
              </a:ext>
            </a:extLst>
          </p:cNvPr>
          <p:cNvPicPr>
            <a:picLocks noChangeAspect="1"/>
          </p:cNvPicPr>
          <p:nvPr/>
        </p:nvPicPr>
        <p:blipFill>
          <a:blip r:embed="rId2"/>
          <a:srcRect l="19500" r="17074" b="1"/>
          <a:stretch>
            <a:fillRect/>
          </a:stretch>
        </p:blipFill>
        <p:spPr>
          <a:xfrm>
            <a:off x="1" y="10"/>
            <a:ext cx="6373368" cy="6857990"/>
          </a:xfrm>
          <a:prstGeom prst="rect">
            <a:avLst/>
          </a:prstGeom>
        </p:spPr>
      </p:pic>
      <p:sp>
        <p:nvSpPr>
          <p:cNvPr id="3" name="Marcador de contenido 2">
            <a:extLst>
              <a:ext uri="{FF2B5EF4-FFF2-40B4-BE49-F238E27FC236}">
                <a16:creationId xmlns:a16="http://schemas.microsoft.com/office/drawing/2014/main" id="{37F5E5C6-6CD9-5C98-BDB2-6A3F4D319C2F}"/>
              </a:ext>
            </a:extLst>
          </p:cNvPr>
          <p:cNvSpPr>
            <a:spLocks noGrp="1"/>
          </p:cNvSpPr>
          <p:nvPr>
            <p:ph idx="1"/>
          </p:nvPr>
        </p:nvSpPr>
        <p:spPr>
          <a:xfrm>
            <a:off x="6686551" y="400050"/>
            <a:ext cx="5286374" cy="5909309"/>
          </a:xfrm>
        </p:spPr>
        <p:txBody>
          <a:bodyPr>
            <a:normAutofit/>
          </a:bodyPr>
          <a:lstStyle/>
          <a:p>
            <a:pPr marL="0" indent="0">
              <a:lnSpc>
                <a:spcPct val="110000"/>
              </a:lnSpc>
              <a:buNone/>
            </a:pPr>
            <a:r>
              <a:rPr lang="es-ES" sz="1800" dirty="0"/>
              <a:t>6. Gramática. Une las dos frases utilizando el  pronombre relativo adecuado  (</a:t>
            </a:r>
            <a:r>
              <a:rPr lang="es-ES" sz="1800" i="1" dirty="0"/>
              <a:t>que, el que/ la que, el cual/ la cual, cuyo/a</a:t>
            </a:r>
            <a:r>
              <a:rPr lang="es-ES" sz="1800" dirty="0"/>
              <a:t>.)</a:t>
            </a:r>
            <a:endParaRPr lang="es-ES" sz="1800" dirty="0">
              <a:solidFill>
                <a:srgbClr val="00B0F0"/>
              </a:solidFill>
            </a:endParaRPr>
          </a:p>
          <a:p>
            <a:pPr marL="0" indent="0">
              <a:lnSpc>
                <a:spcPct val="110000"/>
              </a:lnSpc>
              <a:buNone/>
            </a:pPr>
            <a:r>
              <a:rPr lang="es-ES" sz="1800" dirty="0"/>
              <a:t>1. El labrador encontró a Don Quijote. Don Quijote estaba tirado en el suelo.                   _______________________________________.                       2. El labrador le limpio el rostro. Don Quijote lo tenía lleno de polvo.  _______________________________________                          3. Don Quijote quería a Dulcinea. Por ella había hecho grandes hazañas.  _______________________________________                          4. El labrador le quitó la visera. La visera estaba hecha pedazos. _______________________________________                           5 . Don Quijote tenía una enamorada. Su nombre era Dulcinea del Toboso  </a:t>
            </a:r>
          </a:p>
          <a:p>
            <a:pPr>
              <a:lnSpc>
                <a:spcPct val="110000"/>
              </a:lnSpc>
            </a:pPr>
            <a:endParaRPr lang="es-ES" sz="1100" dirty="0"/>
          </a:p>
        </p:txBody>
      </p:sp>
    </p:spTree>
    <p:extLst>
      <p:ext uri="{BB962C8B-B14F-4D97-AF65-F5344CB8AC3E}">
        <p14:creationId xmlns:p14="http://schemas.microsoft.com/office/powerpoint/2010/main" val="3678592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49C4AFB1-3A7B-0900-27AA-87BA78B2B110}"/>
              </a:ext>
            </a:extLst>
          </p:cNvPr>
          <p:cNvPicPr>
            <a:picLocks noChangeAspect="1"/>
          </p:cNvPicPr>
          <p:nvPr/>
        </p:nvPicPr>
        <p:blipFill>
          <a:blip r:embed="rId2"/>
          <a:srcRect l="26962" r="11397" b="1"/>
          <a:stretch>
            <a:fillRect/>
          </a:stretch>
        </p:blipFill>
        <p:spPr>
          <a:xfrm>
            <a:off x="0" y="10"/>
            <a:ext cx="5872765"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Marcador de contenido 2">
            <a:extLst>
              <a:ext uri="{FF2B5EF4-FFF2-40B4-BE49-F238E27FC236}">
                <a16:creationId xmlns:a16="http://schemas.microsoft.com/office/drawing/2014/main" id="{6845047A-236A-E45E-E98E-5D685FB090E0}"/>
              </a:ext>
            </a:extLst>
          </p:cNvPr>
          <p:cNvSpPr>
            <a:spLocks noGrp="1"/>
          </p:cNvSpPr>
          <p:nvPr>
            <p:ph idx="1"/>
          </p:nvPr>
        </p:nvSpPr>
        <p:spPr>
          <a:xfrm>
            <a:off x="5872766" y="336005"/>
            <a:ext cx="6197313" cy="5766683"/>
          </a:xfrm>
        </p:spPr>
        <p:txBody>
          <a:bodyPr>
            <a:normAutofit/>
          </a:bodyPr>
          <a:lstStyle/>
          <a:p>
            <a:pPr marL="0" indent="0">
              <a:buNone/>
            </a:pPr>
            <a:r>
              <a:rPr lang="es-ES" sz="1800" dirty="0"/>
              <a:t>7. Gramática. Transforma las frases de estilo directo a indirecto como en el ejemplo:  </a:t>
            </a:r>
          </a:p>
          <a:p>
            <a:pPr marL="0" indent="0">
              <a:buNone/>
            </a:pPr>
            <a:r>
              <a:rPr lang="es-ES" sz="1800" i="1" dirty="0"/>
              <a:t>El labrador le dijo: Señor </a:t>
            </a:r>
            <a:r>
              <a:rPr lang="es-ES" sz="1800" i="1" dirty="0" err="1"/>
              <a:t>Quijana</a:t>
            </a:r>
            <a:r>
              <a:rPr lang="es-ES" sz="1800" i="1" dirty="0"/>
              <a:t>, ¿está usted bien?         </a:t>
            </a:r>
            <a:r>
              <a:rPr lang="es-ES" sz="1800" i="1" dirty="0">
                <a:solidFill>
                  <a:srgbClr val="FF0000"/>
                </a:solidFill>
              </a:rPr>
              <a:t>                                                                              El labrador le pregunto al señor </a:t>
            </a:r>
            <a:r>
              <a:rPr lang="es-ES" sz="1800" i="1" dirty="0" err="1">
                <a:solidFill>
                  <a:srgbClr val="FF0000"/>
                </a:solidFill>
              </a:rPr>
              <a:t>Quijana</a:t>
            </a:r>
            <a:r>
              <a:rPr lang="es-ES" sz="1800" i="1" dirty="0">
                <a:solidFill>
                  <a:srgbClr val="FF0000"/>
                </a:solidFill>
              </a:rPr>
              <a:t> si estaba bien</a:t>
            </a:r>
            <a:r>
              <a:rPr lang="es-ES" sz="1800" dirty="0">
                <a:solidFill>
                  <a:srgbClr val="FF0000"/>
                </a:solidFill>
              </a:rPr>
              <a:t> </a:t>
            </a:r>
          </a:p>
          <a:p>
            <a:pPr marL="0" indent="0">
              <a:buNone/>
            </a:pPr>
            <a:endParaRPr lang="es-ES" sz="1800" dirty="0"/>
          </a:p>
          <a:p>
            <a:pPr marL="0" indent="0">
              <a:buNone/>
            </a:pPr>
            <a:r>
              <a:rPr lang="es-ES" sz="1800" dirty="0"/>
              <a:t>1. Pedro Alonso preguntó a Don Quijote: ¿quién ha puesto a vuestra merced </a:t>
            </a:r>
            <a:r>
              <a:rPr lang="es-ES" sz="1800" dirty="0" err="1"/>
              <a:t>desta</a:t>
            </a:r>
            <a:r>
              <a:rPr lang="es-ES" sz="1800" dirty="0"/>
              <a:t> suerte? ____________________________________________________                                                                                              2. Don Quijote dijo: esta hermosa Jarifa que he dicho es ahora la linda Dulcinea del Toboso  ____________________________________________________                                                    3. Pedro Alonso Contestó: Yo no soy don Rodrigo de Narváez, sino su vecino ____________________________________________________                                                                                                      4. Don Quijote afirmo: “Haré los más famosos hechos de caballería” ____________________________________________________                                               5. Don Quijote aseguró:  Yo sé quien soy, y sé que puedo ser”                             </a:t>
            </a:r>
            <a:r>
              <a:rPr lang="es-ES" sz="2000" dirty="0"/>
              <a:t>____________________________________________________</a:t>
            </a:r>
          </a:p>
          <a:p>
            <a:endParaRPr lang="es-ES" sz="1000" dirty="0"/>
          </a:p>
        </p:txBody>
      </p:sp>
    </p:spTree>
    <p:extLst>
      <p:ext uri="{BB962C8B-B14F-4D97-AF65-F5344CB8AC3E}">
        <p14:creationId xmlns:p14="http://schemas.microsoft.com/office/powerpoint/2010/main" val="2483249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14AA8B6-E7BB-AE45-518F-FFC4C78EA7D1}"/>
              </a:ext>
            </a:extLst>
          </p:cNvPr>
          <p:cNvSpPr>
            <a:spLocks noGrp="1"/>
          </p:cNvSpPr>
          <p:nvPr>
            <p:ph idx="1"/>
          </p:nvPr>
        </p:nvSpPr>
        <p:spPr>
          <a:xfrm>
            <a:off x="256032" y="0"/>
            <a:ext cx="11862816" cy="6629400"/>
          </a:xfrm>
        </p:spPr>
        <p:txBody>
          <a:bodyPr>
            <a:normAutofit/>
          </a:bodyPr>
          <a:lstStyle/>
          <a:p>
            <a:pPr marL="0" indent="0">
              <a:buNone/>
            </a:pPr>
            <a:r>
              <a:rPr lang="es-ES" sz="1800" dirty="0"/>
              <a:t>8. Escrita. Don Quijote utiliza una figura retórica llamada políptoton, que consiste en repetir una palabra con diferentes </a:t>
            </a:r>
          </a:p>
          <a:p>
            <a:pPr marL="0" indent="0">
              <a:buNone/>
            </a:pPr>
            <a:r>
              <a:rPr lang="es-ES" sz="1800" dirty="0"/>
              <a:t>      morfemas flexivos (genero, numero, tiempo verbal) Ejemplos de poliptoton son: “amigo de sus amigos” o “Lo que </a:t>
            </a:r>
          </a:p>
          <a:p>
            <a:pPr marL="0" indent="0">
              <a:buNone/>
            </a:pPr>
            <a:r>
              <a:rPr lang="es-ES" sz="1800" dirty="0"/>
              <a:t>      queremos nos quiere, / aunque no quiera querernos”). </a:t>
            </a:r>
            <a:r>
              <a:rPr lang="es-ES" sz="1800" dirty="0">
                <a:solidFill>
                  <a:srgbClr val="0070C0"/>
                </a:solidFill>
              </a:rPr>
              <a:t>                                                                                                                                                                   </a:t>
            </a:r>
          </a:p>
          <a:p>
            <a:pPr marL="0" indent="0">
              <a:buNone/>
            </a:pPr>
            <a:r>
              <a:rPr lang="es-ES" sz="1800" dirty="0">
                <a:solidFill>
                  <a:srgbClr val="0070C0"/>
                </a:solidFill>
              </a:rPr>
              <a:t>      </a:t>
            </a:r>
            <a:r>
              <a:rPr lang="es-ES" sz="1800" dirty="0"/>
              <a:t>¿  Puedes encontrar el políptoton de Don Quijote en texto?                                                                                                                      </a:t>
            </a:r>
          </a:p>
          <a:p>
            <a:pPr marL="0" indent="0">
              <a:buNone/>
            </a:pPr>
            <a:r>
              <a:rPr lang="es-ES" sz="1800" dirty="0"/>
              <a:t>      (Pistas: 1.Lo dice Don </a:t>
            </a:r>
            <a:r>
              <a:rPr lang="es-ES" sz="1800" dirty="0" err="1"/>
              <a:t>Qujote</a:t>
            </a:r>
            <a:r>
              <a:rPr lang="es-ES" sz="1800" dirty="0"/>
              <a:t>, 2. busca repeticiones de palabras.)                                                                                                                                                     </a:t>
            </a:r>
          </a:p>
          <a:p>
            <a:pPr marL="0" indent="0">
              <a:buNone/>
            </a:pPr>
            <a:r>
              <a:rPr lang="es-ES" sz="1800" dirty="0">
                <a:solidFill>
                  <a:srgbClr val="FF0000"/>
                </a:solidFill>
              </a:rPr>
              <a:t>       “yo he hecho, hago y haré los más famosos hechos de caballerías que se han visto, vean ni verán en el mundo”                                                                                                                                                                             </a:t>
            </a:r>
          </a:p>
          <a:p>
            <a:pPr marL="0" indent="0">
              <a:buNone/>
            </a:pPr>
            <a:r>
              <a:rPr lang="es-ES" sz="1800" dirty="0">
                <a:solidFill>
                  <a:srgbClr val="FF0000"/>
                </a:solidFill>
              </a:rPr>
              <a:t>      </a:t>
            </a:r>
            <a:r>
              <a:rPr lang="es-ES" sz="1800" dirty="0"/>
              <a:t>¿Puedes crear tus propios poliptoton?       </a:t>
            </a:r>
          </a:p>
          <a:p>
            <a:pPr marL="457200" indent="-457200">
              <a:buAutoNum type="arabicPeriod"/>
            </a:pPr>
            <a:endParaRPr lang="es-ES" sz="1800" dirty="0">
              <a:solidFill>
                <a:srgbClr val="FF0000"/>
              </a:solidFill>
            </a:endParaRPr>
          </a:p>
          <a:p>
            <a:pPr marL="0" lvl="0" indent="0" eaLnBrk="0" fontAlgn="base" hangingPunct="0">
              <a:lnSpc>
                <a:spcPct val="110000"/>
              </a:lnSpc>
              <a:spcBef>
                <a:spcPct val="0"/>
              </a:spcBef>
              <a:spcAft>
                <a:spcPts val="600"/>
              </a:spcAft>
              <a:buNone/>
            </a:pPr>
            <a:r>
              <a:rPr lang="es-ES" sz="1800" dirty="0"/>
              <a:t>9. </a:t>
            </a:r>
            <a:r>
              <a:rPr lang="es-ES" altLang="es-ES" sz="1800" dirty="0">
                <a:ea typeface="Aptos" panose="020B0004020202020204" pitchFamily="34" charset="0"/>
                <a:cs typeface="Times New Roman" panose="02020603050405020304" pitchFamily="18" charset="0"/>
              </a:rPr>
              <a:t>Responde libremente a las siguientes preguntas:</a:t>
            </a:r>
            <a:endParaRPr lang="es-ES" altLang="es-ES" sz="1800" dirty="0">
              <a:solidFill>
                <a:srgbClr val="0070C0"/>
              </a:solidFill>
            </a:endParaRPr>
          </a:p>
          <a:p>
            <a:pPr marL="0" lvl="0" indent="0" eaLnBrk="0" fontAlgn="base" hangingPunct="0">
              <a:lnSpc>
                <a:spcPct val="110000"/>
              </a:lnSpc>
              <a:spcBef>
                <a:spcPct val="0"/>
              </a:spcBef>
              <a:spcAft>
                <a:spcPts val="600"/>
              </a:spcAft>
              <a:buNone/>
            </a:pPr>
            <a:r>
              <a:rPr lang="es-ES" altLang="es-ES" sz="1800" dirty="0">
                <a:ea typeface="Aptos" panose="020B0004020202020204" pitchFamily="34" charset="0"/>
                <a:cs typeface="Times New Roman" panose="02020603050405020304" pitchFamily="18" charset="0"/>
              </a:rPr>
              <a:t>     1. ¿Cómo entiendes su afirmación final? ¿cómo se relaciona con la identidad?:                                                                                                  </a:t>
            </a:r>
          </a:p>
          <a:p>
            <a:pPr marL="0" lvl="0" indent="0" eaLnBrk="0" fontAlgn="base" hangingPunct="0">
              <a:lnSpc>
                <a:spcPct val="110000"/>
              </a:lnSpc>
              <a:spcBef>
                <a:spcPct val="0"/>
              </a:spcBef>
              <a:spcAft>
                <a:spcPts val="600"/>
              </a:spcAft>
              <a:buNone/>
            </a:pPr>
            <a:r>
              <a:rPr lang="es-ES" altLang="es-ES" sz="1800" dirty="0">
                <a:ea typeface="Aptos" panose="020B0004020202020204" pitchFamily="34" charset="0"/>
                <a:cs typeface="Times New Roman" panose="02020603050405020304" pitchFamily="18" charset="0"/>
              </a:rPr>
              <a:t>          </a:t>
            </a:r>
            <a:r>
              <a:rPr lang="es-ES" altLang="es-ES" sz="1800" b="1" dirty="0">
                <a:ea typeface="Aptos" panose="020B0004020202020204" pitchFamily="34" charset="0"/>
                <a:cs typeface="Times New Roman" panose="02020603050405020304" pitchFamily="18" charset="0"/>
              </a:rPr>
              <a:t>—Yo sé quién soy—respondió don Quijote—, y sé que puedo se</a:t>
            </a:r>
            <a:r>
              <a:rPr lang="es-ES" altLang="es-ES" sz="1800" dirty="0">
                <a:ea typeface="Aptos" panose="020B0004020202020204" pitchFamily="34" charset="0"/>
                <a:cs typeface="Times New Roman" panose="02020603050405020304" pitchFamily="18" charset="0"/>
              </a:rPr>
              <a:t>r </a:t>
            </a:r>
            <a:endParaRPr lang="es-ES" altLang="es-ES" sz="1800" dirty="0"/>
          </a:p>
          <a:p>
            <a:pPr marL="0" lvl="0" indent="0" eaLnBrk="0" fontAlgn="base" hangingPunct="0">
              <a:lnSpc>
                <a:spcPct val="110000"/>
              </a:lnSpc>
              <a:spcBef>
                <a:spcPct val="0"/>
              </a:spcBef>
              <a:spcAft>
                <a:spcPts val="600"/>
              </a:spcAft>
              <a:buNone/>
            </a:pPr>
            <a:r>
              <a:rPr lang="es-ES" altLang="es-ES" sz="1800" dirty="0">
                <a:ea typeface="Aptos" panose="020B0004020202020204" pitchFamily="34" charset="0"/>
                <a:cs typeface="Times New Roman" panose="02020603050405020304" pitchFamily="18" charset="0"/>
              </a:rPr>
              <a:t>     2. ¿Crees que Don Quijote un loco que no reconoce la realidad o es un hombre valiente que decide crear su propia </a:t>
            </a:r>
          </a:p>
          <a:p>
            <a:pPr marL="0" lvl="0" indent="0" eaLnBrk="0" fontAlgn="base" hangingPunct="0">
              <a:lnSpc>
                <a:spcPct val="110000"/>
              </a:lnSpc>
              <a:spcBef>
                <a:spcPct val="0"/>
              </a:spcBef>
              <a:spcAft>
                <a:spcPts val="600"/>
              </a:spcAft>
              <a:buNone/>
            </a:pPr>
            <a:r>
              <a:rPr lang="es-ES" altLang="es-ES" sz="1800" dirty="0">
                <a:ea typeface="Aptos" panose="020B0004020202020204" pitchFamily="34" charset="0"/>
                <a:cs typeface="Times New Roman" panose="02020603050405020304" pitchFamily="18" charset="0"/>
              </a:rPr>
              <a:t>           realidad?</a:t>
            </a:r>
            <a:endParaRPr lang="es-ES" altLang="es-ES" sz="1800" dirty="0"/>
          </a:p>
          <a:p>
            <a:pPr marL="0" lvl="0" indent="0" eaLnBrk="0" fontAlgn="base" hangingPunct="0">
              <a:lnSpc>
                <a:spcPct val="110000"/>
              </a:lnSpc>
              <a:spcBef>
                <a:spcPct val="0"/>
              </a:spcBef>
              <a:spcAft>
                <a:spcPts val="600"/>
              </a:spcAft>
              <a:buNone/>
            </a:pPr>
            <a:r>
              <a:rPr lang="es-ES" altLang="es-ES" sz="1800" dirty="0">
                <a:ea typeface="Aptos" panose="020B0004020202020204" pitchFamily="34" charset="0"/>
                <a:cs typeface="Times New Roman" panose="02020603050405020304" pitchFamily="18" charset="0"/>
              </a:rPr>
              <a:t>     3. ¿Podemos ser otro u otros sin estar locos?</a:t>
            </a:r>
          </a:p>
          <a:p>
            <a:pPr marL="0" indent="0">
              <a:buNone/>
            </a:pPr>
            <a:endParaRPr lang="es-ES" sz="1800" dirty="0"/>
          </a:p>
        </p:txBody>
      </p:sp>
    </p:spTree>
    <p:extLst>
      <p:ext uri="{BB962C8B-B14F-4D97-AF65-F5344CB8AC3E}">
        <p14:creationId xmlns:p14="http://schemas.microsoft.com/office/powerpoint/2010/main" val="2905865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C70DE5C1-7623-06F1-9108-6021CBF2F7D9}"/>
              </a:ext>
            </a:extLst>
          </p:cNvPr>
          <p:cNvPicPr>
            <a:picLocks noChangeAspect="1"/>
          </p:cNvPicPr>
          <p:nvPr/>
        </p:nvPicPr>
        <p:blipFill>
          <a:blip r:embed="rId2"/>
          <a:srcRect t="11897"/>
          <a:stretch>
            <a:fillRect/>
          </a:stretch>
        </p:blipFill>
        <p:spPr>
          <a:xfrm>
            <a:off x="1931831" y="10"/>
            <a:ext cx="10260167"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
            <a:extLst>
              <a:ext uri="{FF2B5EF4-FFF2-40B4-BE49-F238E27FC236}">
                <a16:creationId xmlns:a16="http://schemas.microsoft.com/office/drawing/2014/main" id="{6ED80346-410E-072D-B288-C58D30441F53}"/>
              </a:ext>
            </a:extLst>
          </p:cNvPr>
          <p:cNvSpPr>
            <a:spLocks noGrp="1" noChangeArrowheads="1"/>
          </p:cNvSpPr>
          <p:nvPr>
            <p:ph idx="1"/>
          </p:nvPr>
        </p:nvSpPr>
        <p:spPr bwMode="auto">
          <a:xfrm>
            <a:off x="257578" y="940158"/>
            <a:ext cx="4402812" cy="52368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lvl="0" indent="0" eaLnBrk="0" fontAlgn="base" hangingPunct="0">
              <a:spcBef>
                <a:spcPct val="0"/>
              </a:spcBef>
              <a:spcAft>
                <a:spcPts val="600"/>
              </a:spcAft>
              <a:buNone/>
            </a:pPr>
            <a:endParaRPr lang="es-ES" altLang="es-ES" sz="2000" b="1" dirty="0">
              <a:latin typeface="Google Sans Text"/>
              <a:ea typeface="Aptos" panose="020B0004020202020204" pitchFamily="34" charset="0"/>
              <a:cs typeface="Times New Roman" panose="02020603050405020304" pitchFamily="18" charset="0"/>
            </a:endParaRPr>
          </a:p>
          <a:p>
            <a:pPr marL="0" lvl="0" indent="0" eaLnBrk="0" fontAlgn="base" hangingPunct="0">
              <a:spcBef>
                <a:spcPct val="0"/>
              </a:spcBef>
              <a:spcAft>
                <a:spcPts val="600"/>
              </a:spcAft>
              <a:buNone/>
            </a:pPr>
            <a:r>
              <a:rPr lang="es-ES" altLang="es-ES" sz="2000" dirty="0">
                <a:ea typeface="Aptos" panose="020B0004020202020204" pitchFamily="34" charset="0"/>
                <a:cs typeface="Times New Roman" panose="02020603050405020304" pitchFamily="18" charset="0"/>
              </a:rPr>
              <a:t>10. Tarea final. Escrita. Escribe dos resumes de esta historia, el primero desde el punto de vista de Pedro Alonso y el segundo desde el punto de vista Don Quijote. (200 palabras)</a:t>
            </a:r>
            <a:endParaRPr kumimoji="0" lang="es-ES" altLang="es-ES" sz="2000" i="0" u="none" strike="noStrike" cap="none" normalizeH="0" baseline="0" dirty="0">
              <a:ln>
                <a:noFill/>
              </a:ln>
              <a:effectLst/>
            </a:endParaRPr>
          </a:p>
        </p:txBody>
      </p:sp>
    </p:spTree>
    <p:extLst>
      <p:ext uri="{BB962C8B-B14F-4D97-AF65-F5344CB8AC3E}">
        <p14:creationId xmlns:p14="http://schemas.microsoft.com/office/powerpoint/2010/main" val="15832787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3166</TotalTime>
  <Words>5972</Words>
  <Application>Microsoft Macintosh PowerPoint</Application>
  <PresentationFormat>Panorámica</PresentationFormat>
  <Paragraphs>283</Paragraphs>
  <Slides>28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28</vt:i4>
      </vt:variant>
    </vt:vector>
  </HeadingPairs>
  <TitlesOfParts>
    <vt:vector size="36" baseType="lpstr">
      <vt:lpstr>Meiryo</vt:lpstr>
      <vt:lpstr>Aptos</vt:lpstr>
      <vt:lpstr>Aptos Display</vt:lpstr>
      <vt:lpstr>Arial</vt:lpstr>
      <vt:lpstr>Calibri</vt:lpstr>
      <vt:lpstr>Futura Medium</vt:lpstr>
      <vt:lpstr>Google Sans Text</vt:lpstr>
      <vt:lpstr>Tema de Office</vt:lpstr>
      <vt:lpstr>Presentación de PowerPoint</vt:lpstr>
      <vt:lpstr>Tema 1 La identidad </vt:lpstr>
      <vt:lpstr>Presentación de PowerPoint</vt:lpstr>
      <vt:lpstr>Presentación de PowerPoint</vt:lpstr>
      <vt:lpstr>Presentación de PowerPoint</vt:lpstr>
      <vt:lpstr>  3. Oral/ escrita. Compara estas dos versiones, ¿qué diferencias encuentras?, ¿cuál te parece más antigua y cuál más moderna?  </vt:lpstr>
      <vt:lpstr>Presentación de PowerPoint</vt:lpstr>
      <vt:lpstr>Presentación de PowerPoint</vt:lpstr>
      <vt:lpstr>            ç                  8. Oral. Prepara una encuesta sobre el tema de la identidad ¿Qué define nuestra identidad?: Dónde nacemos o vivimos, nuestra       religion, lo que comemos, nuestra forma de vestir o nuestra ropa, nuestro aspecto físico, nuestra profesión, nuestras aficiones,       nuestros gustos ¿nuestro sexo?  Prepara la encuesta para que los participantes puntuen 1, 2, 3 lo que consideran más        importante, al terminar poner en común los resultados y sacar conclusiones  </vt:lpstr>
      <vt:lpstr>9. Oral. Comparemos los libros de caballerías con Don Quijote de la Mancha ¿A quién corresponden las siguientes afirmaciones       a Los libros de caballerias LC o a Don quijote DQ?    </vt:lpstr>
      <vt:lpstr>Presentación de PowerPoint</vt:lpstr>
      <vt:lpstr>        T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6</cp:revision>
  <dcterms:created xsi:type="dcterms:W3CDTF">2026-05-25T19:03:04Z</dcterms:created>
  <dcterms:modified xsi:type="dcterms:W3CDTF">2026-10-04T19:16:41Z</dcterms:modified>
</cp:coreProperties>
</file>