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15" r:id="rId3"/>
    <p:sldId id="266" r:id="rId4"/>
    <p:sldId id="267" r:id="rId5"/>
    <p:sldId id="268" r:id="rId6"/>
    <p:sldId id="316" r:id="rId7"/>
    <p:sldId id="269" r:id="rId8"/>
    <p:sldId id="317" r:id="rId9"/>
    <p:sldId id="270" r:id="rId10"/>
    <p:sldId id="318" r:id="rId11"/>
    <p:sldId id="319" r:id="rId12"/>
    <p:sldId id="320" r:id="rId13"/>
    <p:sldId id="288" r:id="rId14"/>
    <p:sldId id="289" r:id="rId15"/>
    <p:sldId id="321" r:id="rId16"/>
    <p:sldId id="322" r:id="rId17"/>
    <p:sldId id="323" r:id="rId18"/>
    <p:sldId id="324" r:id="rId19"/>
    <p:sldId id="325" r:id="rId20"/>
    <p:sldId id="326" r:id="rId21"/>
    <p:sldId id="307" r:id="rId22"/>
    <p:sldId id="308" r:id="rId23"/>
    <p:sldId id="327" r:id="rId24"/>
    <p:sldId id="310" r:id="rId25"/>
    <p:sldId id="328"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427"/>
    <p:restoredTop sz="94698"/>
  </p:normalViewPr>
  <p:slideViewPr>
    <p:cSldViewPr snapToGrid="0">
      <p:cViewPr varScale="1">
        <p:scale>
          <a:sx n="85" d="100"/>
          <a:sy n="85" d="100"/>
        </p:scale>
        <p:origin x="176"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83DC8-A8A7-D8EE-73AD-9AE9CF5881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1862FB8-0594-9220-1689-3CEA1481F3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82FC563-6716-7D4D-B0B5-456887A97B51}"/>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71EF66BE-0614-6097-3097-AAB8657FD56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3F81D6-E7C3-0DE7-80E5-55BEA816DC10}"/>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4974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0FA3CE-D2CB-11E2-31D0-24248F815BA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6A3EDE-B419-5250-D3B5-52731219D35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F6A323-FFE6-84A6-AF89-5C17889D92AB}"/>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6F339342-DF8F-A1D4-A480-EE37514013B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C941263-113A-36A5-EF4C-CF578A59241A}"/>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768689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1D2C7-65F3-6777-AA00-BA316FFEDA4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78779F4-C21D-95D0-F7CC-90F00D382E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4434C1C-B04C-344E-22AE-3F23EA47970B}"/>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3716C014-2C19-CDF8-3AED-513774D1A75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E09F2FB-40DD-C50A-1D0D-6A14AB2ADC6D}"/>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2519553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4F2FC9-D118-12AC-65C6-39ECC94B26C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B7CEEA7-2B91-D64C-8244-083C05BB997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D6C3981-5B38-17C0-3BB3-EB4A3B6CEB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7B2791E-0286-30D6-D601-14349460943C}"/>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6" name="Marcador de pie de página 5">
            <a:extLst>
              <a:ext uri="{FF2B5EF4-FFF2-40B4-BE49-F238E27FC236}">
                <a16:creationId xmlns:a16="http://schemas.microsoft.com/office/drawing/2014/main" id="{FAEC1FAF-F496-C60B-A6E5-7F7C66F5461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07E89B5-531D-6110-A291-0160265EDF48}"/>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69651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164BBA-46D6-61C9-18C7-50B47C123D9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A0790E-7576-C44F-CD98-35E13FC9F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3FB0AF-A73A-6B94-4812-0F2BE5A102C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EB496ED-6BC6-8567-B96B-7DDAF4D4A2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B7D0C44-55AF-C8D6-18DA-A551453517D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65824B6-E880-EBDC-7CD6-254B4CE6B72E}"/>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8" name="Marcador de pie de página 7">
            <a:extLst>
              <a:ext uri="{FF2B5EF4-FFF2-40B4-BE49-F238E27FC236}">
                <a16:creationId xmlns:a16="http://schemas.microsoft.com/office/drawing/2014/main" id="{784E59A8-0DE5-F6C8-FBF7-CCD7E3C9B58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F20CAB9-84DB-000D-EE26-CCB8548F80F1}"/>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0344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638AB-1673-2496-41EE-ADA718A8590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BBA5A06-9661-7269-3CD7-05175BCFF343}"/>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4" name="Marcador de pie de página 3">
            <a:extLst>
              <a:ext uri="{FF2B5EF4-FFF2-40B4-BE49-F238E27FC236}">
                <a16:creationId xmlns:a16="http://schemas.microsoft.com/office/drawing/2014/main" id="{3BA8DD54-89DE-73BC-52F9-CA141DD26B9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4A3953E-F9CB-1EC1-0511-81E9BB6D9B70}"/>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6121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2EC74A1-6BBF-B033-4788-6D6DCB17B71F}"/>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3" name="Marcador de pie de página 2">
            <a:extLst>
              <a:ext uri="{FF2B5EF4-FFF2-40B4-BE49-F238E27FC236}">
                <a16:creationId xmlns:a16="http://schemas.microsoft.com/office/drawing/2014/main" id="{B1D03420-6331-9896-8307-249F987B25E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B697F0D-6AD0-610C-6F28-66C027EDCD2C}"/>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259391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CFCDB5-4863-1A19-0459-5BAB53D16B9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66E5E6C-8C7A-41AD-483C-56362140F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A15B673-1513-1171-5466-6ADD2E21F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5EE06C-D281-9552-1B80-7EBE330776D7}"/>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6" name="Marcador de pie de página 5">
            <a:extLst>
              <a:ext uri="{FF2B5EF4-FFF2-40B4-BE49-F238E27FC236}">
                <a16:creationId xmlns:a16="http://schemas.microsoft.com/office/drawing/2014/main" id="{88DA6818-F156-8C6D-611C-A3107CAB6C0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1C30BAA-0888-0B3E-A64E-A03C59F74B11}"/>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3478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73AF83-A81D-DB81-E8AB-A21AB7E3F8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13D6AF-7C18-1614-891A-4081F2253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A403E85-1832-09B4-DFD6-28777066B0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DEAE73E-685E-74D7-52CC-432475A088C5}"/>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6" name="Marcador de pie de página 5">
            <a:extLst>
              <a:ext uri="{FF2B5EF4-FFF2-40B4-BE49-F238E27FC236}">
                <a16:creationId xmlns:a16="http://schemas.microsoft.com/office/drawing/2014/main" id="{761F3953-A6EE-DDE1-0EA4-10CA4735C0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46E3A-D152-C652-6D96-CE2D492BD3CE}"/>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093319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FF2F84-A9B1-2336-7AC2-9C0D8B0C5BC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16B38E5-0DE9-BDFC-EA21-59D63CD69F6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BC562B-5E62-424D-69FC-7F34AA3E90E1}"/>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5473C247-DAC1-3B4E-CD71-6915E74FD6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9DA3E3C-C741-3B24-F112-2D478DF15F0D}"/>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7378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E99B492-8E23-B041-06BD-57A4CF08419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9B2403D-25FE-4B3B-E4E8-E0A644D9146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72628D9-165E-E4B6-F020-661174C08A7A}"/>
              </a:ext>
            </a:extLst>
          </p:cNvPr>
          <p:cNvSpPr>
            <a:spLocks noGrp="1"/>
          </p:cNvSpPr>
          <p:nvPr>
            <p:ph type="dt" sz="half" idx="10"/>
          </p:nvPr>
        </p:nvSpPr>
        <p:spPr/>
        <p:txBody>
          <a:body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D544826E-93A0-3D37-B22C-8A312CFCD03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1B51D2-9BDF-98B9-D296-4EF31EEC646A}"/>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18755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CB6FFB7-7DC1-7B2A-3F63-4F353ED3E2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E033EA-5892-B517-A19A-4024F991A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53EC6B-F91D-719E-60DD-594C61367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E4C58F-30F1-234B-8A6D-83415F912896}" type="datetimeFigureOut">
              <a:rPr lang="es-ES" smtClean="0"/>
              <a:t>2/10/26</a:t>
            </a:fld>
            <a:endParaRPr lang="es-ES"/>
          </a:p>
        </p:txBody>
      </p:sp>
      <p:sp>
        <p:nvSpPr>
          <p:cNvPr id="5" name="Marcador de pie de página 4">
            <a:extLst>
              <a:ext uri="{FF2B5EF4-FFF2-40B4-BE49-F238E27FC236}">
                <a16:creationId xmlns:a16="http://schemas.microsoft.com/office/drawing/2014/main" id="{CD78A548-BD59-D6BD-3FE7-5C227504F5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A8872044-F8B6-5045-B487-DFF5DE528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E8E093-A620-204A-8DF3-793021322403}" type="slidenum">
              <a:rPr lang="es-ES" smtClean="0"/>
              <a:t>‹Nº›</a:t>
            </a:fld>
            <a:endParaRPr lang="es-ES"/>
          </a:p>
        </p:txBody>
      </p:sp>
    </p:spTree>
    <p:extLst>
      <p:ext uri="{BB962C8B-B14F-4D97-AF65-F5344CB8AC3E}">
        <p14:creationId xmlns:p14="http://schemas.microsoft.com/office/powerpoint/2010/main" val="409570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0AC8-6091-794E-57AB-E3CD0F311492}"/>
              </a:ext>
            </a:extLst>
          </p:cNvPr>
          <p:cNvSpPr>
            <a:spLocks noGrp="1"/>
          </p:cNvSpPr>
          <p:nvPr>
            <p:ph type="ctrTitle"/>
          </p:nvPr>
        </p:nvSpPr>
        <p:spPr/>
        <p:txBody>
          <a:bodyPr/>
          <a:lstStyle/>
          <a:p>
            <a:endParaRPr lang="es-ES" dirty="0"/>
          </a:p>
        </p:txBody>
      </p:sp>
      <p:sp>
        <p:nvSpPr>
          <p:cNvPr id="3" name="Subtítulo 2">
            <a:extLst>
              <a:ext uri="{FF2B5EF4-FFF2-40B4-BE49-F238E27FC236}">
                <a16:creationId xmlns:a16="http://schemas.microsoft.com/office/drawing/2014/main" id="{B2EA819C-A61D-CE72-AE04-962F4DAFE38C}"/>
              </a:ext>
            </a:extLst>
          </p:cNvPr>
          <p:cNvSpPr>
            <a:spLocks noGrp="1"/>
          </p:cNvSpPr>
          <p:nvPr>
            <p:ph type="subTitle" idx="1"/>
          </p:nvPr>
        </p:nvSpPr>
        <p:spPr/>
        <p:txBody>
          <a:bodyPr/>
          <a:lstStyle/>
          <a:p>
            <a:endParaRPr lang="es-ES"/>
          </a:p>
        </p:txBody>
      </p:sp>
      <p:sp>
        <p:nvSpPr>
          <p:cNvPr id="4" name="LeftPanel">
            <a:extLst>
              <a:ext uri="{FF2B5EF4-FFF2-40B4-BE49-F238E27FC236}">
                <a16:creationId xmlns:a16="http://schemas.microsoft.com/office/drawing/2014/main" id="{83290431-3613-E664-3A1F-D3C1DCBD5B22}"/>
              </a:ext>
            </a:extLst>
          </p:cNvPr>
          <p:cNvSpPr/>
          <p:nvPr/>
        </p:nvSpPr>
        <p:spPr>
          <a:xfrm>
            <a:off x="40000" y="10"/>
            <a:ext cx="7119440" cy="6857990"/>
          </a:xfrm>
          <a:prstGeom prst="rect">
            <a:avLst/>
          </a:prstGeom>
          <a:solidFill>
            <a:srgbClr val="7A4E2D"/>
          </a:solidFill>
          <a:ln>
            <a:noFill/>
          </a:ln>
        </p:spPr>
        <p:txBody>
          <a:bodyPr/>
          <a:lstStyle/>
          <a:p>
            <a:endParaRPr lang="es-ES" dirty="0"/>
          </a:p>
        </p:txBody>
      </p:sp>
      <p:sp>
        <p:nvSpPr>
          <p:cNvPr id="5" name="AccentBar">
            <a:extLst>
              <a:ext uri="{FF2B5EF4-FFF2-40B4-BE49-F238E27FC236}">
                <a16:creationId xmlns:a16="http://schemas.microsoft.com/office/drawing/2014/main" id="{9BACF612-B53A-A17D-E8B7-1850A3C5C7FC}"/>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6" name="TitleBox">
            <a:extLst>
              <a:ext uri="{FF2B5EF4-FFF2-40B4-BE49-F238E27FC236}">
                <a16:creationId xmlns:a16="http://schemas.microsoft.com/office/drawing/2014/main" id="{2814BC80-1C0B-5190-C7BA-65E4C5F7F3D6}"/>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1</a:t>
            </a:r>
          </a:p>
          <a:p>
            <a:pPr algn="l">
              <a:spcAft>
                <a:spcPts val="200"/>
              </a:spcAft>
            </a:pPr>
            <a:r>
              <a:rPr lang="es-ES" sz="5200" b="1" dirty="0">
                <a:solidFill>
                  <a:srgbClr val="C17F2A"/>
                </a:solidFill>
              </a:rPr>
              <a:t>La identidad</a:t>
            </a:r>
          </a:p>
          <a:p>
            <a:pPr algn="l">
              <a:spcAft>
                <a:spcPts val="400"/>
              </a:spcAft>
            </a:pPr>
            <a:r>
              <a:rPr lang="es-ES" sz="1800" dirty="0">
                <a:solidFill>
                  <a:srgbClr val="F5ECD7"/>
                </a:solidFill>
              </a:rPr>
              <a:t>Nivel intermedio</a:t>
            </a:r>
          </a:p>
        </p:txBody>
      </p:sp>
      <p:sp>
        <p:nvSpPr>
          <p:cNvPr id="7" name="Label0">
            <a:extLst>
              <a:ext uri="{FF2B5EF4-FFF2-40B4-BE49-F238E27FC236}">
                <a16:creationId xmlns:a16="http://schemas.microsoft.com/office/drawing/2014/main" id="{2D3125BC-FF9D-EB18-7A00-D41F5D1DF652}"/>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8" name="ItemBg0">
            <a:extLst>
              <a:ext uri="{FF2B5EF4-FFF2-40B4-BE49-F238E27FC236}">
                <a16:creationId xmlns:a16="http://schemas.microsoft.com/office/drawing/2014/main" id="{8681D063-AA9F-3BDB-3316-F6E35C8AF774}"/>
              </a:ext>
            </a:extLst>
          </p:cNvPr>
          <p:cNvSpPr/>
          <p:nvPr/>
        </p:nvSpPr>
        <p:spPr>
          <a:xfrm>
            <a:off x="480000" y="3200000"/>
            <a:ext cx="6300000" cy="900000"/>
          </a:xfrm>
          <a:prstGeom prst="rect">
            <a:avLst/>
          </a:prstGeom>
          <a:solidFill>
            <a:srgbClr val="6B3D1A"/>
          </a:solidFill>
          <a:ln>
            <a:noFill/>
          </a:ln>
        </p:spPr>
        <p:txBody>
          <a:bodyPr/>
          <a:lstStyle/>
          <a:p>
            <a:endParaRPr lang="es-ES"/>
          </a:p>
        </p:txBody>
      </p:sp>
      <p:sp>
        <p:nvSpPr>
          <p:cNvPr id="9" name="ItemText0">
            <a:extLst>
              <a:ext uri="{FF2B5EF4-FFF2-40B4-BE49-F238E27FC236}">
                <a16:creationId xmlns:a16="http://schemas.microsoft.com/office/drawing/2014/main" id="{1235ECA3-E935-A1E5-A128-1016764E9E7C}"/>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En un lugar de la Mancha </a:t>
            </a:r>
          </a:p>
          <a:p>
            <a:pPr>
              <a:spcAft>
                <a:spcPts val="20"/>
              </a:spcAft>
            </a:pPr>
            <a:r>
              <a:rPr lang="es-ES" sz="1300" dirty="0">
                <a:solidFill>
                  <a:srgbClr val="C9B89A"/>
                </a:solidFill>
              </a:rPr>
              <a:t>Gramática:  pasados, ser de+ sustantivos/ adjetivos</a:t>
            </a:r>
          </a:p>
          <a:p>
            <a:pPr algn="l">
              <a:spcAft>
                <a:spcPts val="20"/>
              </a:spcAft>
            </a:pPr>
            <a:endParaRPr lang="es-ES" sz="1300" dirty="0">
              <a:solidFill>
                <a:srgbClr val="C9B89A"/>
              </a:solidFill>
            </a:endParaRPr>
          </a:p>
        </p:txBody>
      </p:sp>
      <p:sp>
        <p:nvSpPr>
          <p:cNvPr id="10" name="Label1">
            <a:extLst>
              <a:ext uri="{FF2B5EF4-FFF2-40B4-BE49-F238E27FC236}">
                <a16:creationId xmlns:a16="http://schemas.microsoft.com/office/drawing/2014/main" id="{737478A3-6D20-91D7-33F5-7EA29FF11F33}"/>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1" name="ItemBg1">
            <a:extLst>
              <a:ext uri="{FF2B5EF4-FFF2-40B4-BE49-F238E27FC236}">
                <a16:creationId xmlns:a16="http://schemas.microsoft.com/office/drawing/2014/main" id="{95D10645-499F-8628-BF52-5F0D8C39CE66}"/>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2" name="ItemText1">
            <a:extLst>
              <a:ext uri="{FF2B5EF4-FFF2-40B4-BE49-F238E27FC236}">
                <a16:creationId xmlns:a16="http://schemas.microsoft.com/office/drawing/2014/main" id="{9F9C8C7C-B054-FF7D-1812-939FE60382D2}"/>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Nombrar a su enamorada</a:t>
            </a:r>
          </a:p>
          <a:p>
            <a:pPr algn="l"/>
            <a:r>
              <a:rPr lang="es-ES" sz="1300" dirty="0">
                <a:solidFill>
                  <a:srgbClr val="C9B89A"/>
                </a:solidFill>
              </a:rPr>
              <a:t>Gramática:  pasados y oraciones condicionales con si</a:t>
            </a:r>
          </a:p>
        </p:txBody>
      </p:sp>
      <p:sp>
        <p:nvSpPr>
          <p:cNvPr id="13" name="Label2">
            <a:extLst>
              <a:ext uri="{FF2B5EF4-FFF2-40B4-BE49-F238E27FC236}">
                <a16:creationId xmlns:a16="http://schemas.microsoft.com/office/drawing/2014/main" id="{6BBAF871-EFB9-90BF-41E7-CAC73DC6C642}"/>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4" name="ItemBg2">
            <a:extLst>
              <a:ext uri="{FF2B5EF4-FFF2-40B4-BE49-F238E27FC236}">
                <a16:creationId xmlns:a16="http://schemas.microsoft.com/office/drawing/2014/main" id="{69044C65-C248-3C73-1470-40B3556BCB31}"/>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5" name="ItemText2">
            <a:extLst>
              <a:ext uri="{FF2B5EF4-FFF2-40B4-BE49-F238E27FC236}">
                <a16:creationId xmlns:a16="http://schemas.microsoft.com/office/drawing/2014/main" id="{95CBF215-4073-D87E-F859-69B0682CF699}"/>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Yo sé quién soy </a:t>
            </a:r>
          </a:p>
          <a:p>
            <a:pPr algn="l"/>
            <a:r>
              <a:rPr lang="es-ES" sz="1300" dirty="0">
                <a:solidFill>
                  <a:srgbClr val="C9B89A"/>
                </a:solidFill>
              </a:rPr>
              <a:t>Gramática:  pasados </a:t>
            </a:r>
          </a:p>
        </p:txBody>
      </p:sp>
      <p:pic>
        <p:nvPicPr>
          <p:cNvPr id="16" name="Imagen 15" descr="Un dibujo de una persona&#10;&#10;El contenido generado por IA puede ser incorrecto.">
            <a:extLst>
              <a:ext uri="{FF2B5EF4-FFF2-40B4-BE49-F238E27FC236}">
                <a16:creationId xmlns:a16="http://schemas.microsoft.com/office/drawing/2014/main" id="{B285D3AC-4B9D-6770-F292-5212AC9E346F}"/>
              </a:ext>
            </a:extLst>
          </p:cNvPr>
          <p:cNvPicPr>
            <a:picLocks noChangeAspect="1"/>
          </p:cNvPicPr>
          <p:nvPr/>
        </p:nvPicPr>
        <p:blipFill>
          <a:blip r:embed="rId2"/>
          <a:srcRect t="3059" r="2" b="3061"/>
          <a:stretch>
            <a:fillRect/>
          </a:stretch>
        </p:blipFill>
        <p:spPr>
          <a:xfrm>
            <a:off x="7213744" y="0"/>
            <a:ext cx="4978256" cy="6857990"/>
          </a:xfrm>
          <a:prstGeom prst="rect">
            <a:avLst/>
          </a:prstGeom>
        </p:spPr>
      </p:pic>
    </p:spTree>
    <p:extLst>
      <p:ext uri="{BB962C8B-B14F-4D97-AF65-F5344CB8AC3E}">
        <p14:creationId xmlns:p14="http://schemas.microsoft.com/office/powerpoint/2010/main" val="1490173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FE9BF5-D182-3909-F2D1-37D10276ED6A}"/>
              </a:ext>
            </a:extLst>
          </p:cNvPr>
          <p:cNvSpPr>
            <a:spLocks noGrp="1"/>
          </p:cNvSpPr>
          <p:nvPr>
            <p:ph type="title"/>
          </p:nvPr>
        </p:nvSpPr>
        <p:spPr/>
        <p:txBody>
          <a:bodyPr>
            <a:normAutofit/>
          </a:bodyPr>
          <a:lstStyle/>
          <a:p>
            <a:r>
              <a:rPr lang="es-ES" sz="2400" dirty="0"/>
              <a:t>Tema 1 La identidad </a:t>
            </a:r>
          </a:p>
        </p:txBody>
      </p:sp>
      <p:sp>
        <p:nvSpPr>
          <p:cNvPr id="3" name="Marcador de contenido 2">
            <a:extLst>
              <a:ext uri="{FF2B5EF4-FFF2-40B4-BE49-F238E27FC236}">
                <a16:creationId xmlns:a16="http://schemas.microsoft.com/office/drawing/2014/main" id="{4E5A7505-1774-43E7-4D01-67030AA60E1F}"/>
              </a:ext>
            </a:extLst>
          </p:cNvPr>
          <p:cNvSpPr>
            <a:spLocks noGrp="1"/>
          </p:cNvSpPr>
          <p:nvPr>
            <p:ph idx="1"/>
          </p:nvPr>
        </p:nvSpPr>
        <p:spPr/>
        <p:txBody>
          <a:bodyPr>
            <a:normAutofit fontScale="77500" lnSpcReduction="20000"/>
          </a:bodyPr>
          <a:lstStyle/>
          <a:p>
            <a:pPr marL="0" indent="0">
              <a:buNone/>
            </a:pPr>
            <a:r>
              <a:rPr lang="es-ES" dirty="0"/>
              <a:t>	</a:t>
            </a:r>
            <a:r>
              <a:rPr lang="es-ES" sz="2300" dirty="0"/>
              <a:t>El tema de la identidad constituye una de las claves de Don Quijote, ya que la historia comienza cuando un insignificante hidalgo rural, con una vida monótona e insulsa, perteneciente a la baja nobleza y en un pequeño pueblo perdido de la Mancha, decide cambiar su identidad y ser otra persona. El nacimiento del caballero Quijote responde a una acción minuciosa del hidalgo lector, quien elabora a su “alter ego” en un proceso creativo que se alarga varias semanas.                                                                                     	Hay una clara </a:t>
            </a:r>
            <a:r>
              <a:rPr lang="es-ES" sz="2300" dirty="0" err="1"/>
              <a:t>intención</a:t>
            </a:r>
            <a:r>
              <a:rPr lang="es-ES" sz="2300" dirty="0"/>
              <a:t> </a:t>
            </a:r>
            <a:r>
              <a:rPr lang="es-ES" sz="2300" dirty="0" err="1"/>
              <a:t>paródica</a:t>
            </a:r>
            <a:r>
              <a:rPr lang="es-ES" sz="2300" dirty="0"/>
              <a:t> en la </a:t>
            </a:r>
            <a:r>
              <a:rPr lang="es-ES" sz="2300" dirty="0" err="1"/>
              <a:t>transformación</a:t>
            </a:r>
            <a:r>
              <a:rPr lang="es-ES" sz="2300" dirty="0"/>
              <a:t> del hidalgo en Don Quijote, al compararlo con los caballeros a los que pretende imitar, tanto su nombre como su figura resultan antiheroicos. Don Quijote nace viejo: “Frisaba la edad de nuestro hidalgo con los cincuenta </a:t>
            </a:r>
            <a:r>
              <a:rPr lang="es-ES" sz="2300" dirty="0" err="1"/>
              <a:t>años</a:t>
            </a:r>
            <a:r>
              <a:rPr lang="es-ES" sz="2300" dirty="0"/>
              <a:t>. Era de </a:t>
            </a:r>
            <a:r>
              <a:rPr lang="es-ES" sz="2300" dirty="0" err="1"/>
              <a:t>complexión</a:t>
            </a:r>
            <a:r>
              <a:rPr lang="es-ES" sz="2300" dirty="0"/>
              <a:t> recia, seco de carnes, enjuto de rostro...” (I, 1).                             	                                                                            	La identidad en la </a:t>
            </a:r>
            <a:r>
              <a:rPr lang="es-ES" sz="2300" dirty="0" err="1"/>
              <a:t>época</a:t>
            </a:r>
            <a:r>
              <a:rPr lang="es-ES" sz="2300" dirty="0"/>
              <a:t> de Cervantes está condicionada por la sangre, por nacer en una familia noble o no, cristiano viejo o nuevo, pero Don Quijote se libera de las cadenas de la sangre y reivindica su singularidad con frases como “yo soy quien soy” o “yo sé </a:t>
            </a:r>
            <a:r>
              <a:rPr lang="es-ES" sz="2300" dirty="0" err="1"/>
              <a:t>quién</a:t>
            </a:r>
            <a:r>
              <a:rPr lang="es-ES" sz="2300" dirty="0"/>
              <a:t> soy”.                                                            	                                                                	Hay dos movimientos contradictorios en la estructura de la novela, el primero es el de Don Quijote que quiere ser otro, un caballero andante, lo que le mueve a salir de su casa y buscar aventuras en sus tres salidas, se </a:t>
            </a:r>
            <a:r>
              <a:rPr lang="es-ES" sz="2300" dirty="0" err="1"/>
              <a:t>empeña</a:t>
            </a:r>
            <a:r>
              <a:rPr lang="es-ES" sz="2300" dirty="0"/>
              <a:t> en salir de su estado social. El segundo es el de los que quieren que vuelva a ser quien era, un sencillo hidalgo, por lo que intentan que regrese a su casa y a su antigua vida, a su primigenio estado, a su identidad como Alonso Quijano. </a:t>
            </a:r>
          </a:p>
          <a:p>
            <a:pPr marL="0" indent="0">
              <a:buNone/>
            </a:pPr>
            <a:r>
              <a:rPr lang="es-ES" dirty="0"/>
              <a:t> </a:t>
            </a:r>
          </a:p>
          <a:p>
            <a:endParaRPr lang="es-ES" dirty="0"/>
          </a:p>
        </p:txBody>
      </p:sp>
    </p:spTree>
    <p:extLst>
      <p:ext uri="{BB962C8B-B14F-4D97-AF65-F5344CB8AC3E}">
        <p14:creationId xmlns:p14="http://schemas.microsoft.com/office/powerpoint/2010/main" val="3041501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0646F1-A751-E302-7371-0C76D564125C}"/>
              </a:ext>
            </a:extLst>
          </p:cNvPr>
          <p:cNvSpPr>
            <a:spLocks noGrp="1"/>
          </p:cNvSpPr>
          <p:nvPr>
            <p:ph type="title"/>
          </p:nvPr>
        </p:nvSpPr>
        <p:spPr>
          <a:xfrm>
            <a:off x="164453" y="189781"/>
            <a:ext cx="10053234" cy="597619"/>
          </a:xfrm>
        </p:spPr>
        <p:txBody>
          <a:bodyPr anchor="t">
            <a:noAutofit/>
          </a:bodyPr>
          <a:lstStyle/>
          <a:p>
            <a:r>
              <a:rPr lang="es-ES" sz="2000" dirty="0"/>
              <a:t>Texto 1 Intermedio </a:t>
            </a:r>
            <a:br>
              <a:rPr lang="es-ES" sz="2000" dirty="0"/>
            </a:br>
            <a:r>
              <a:rPr lang="es-ES" sz="2000" dirty="0"/>
              <a:t>Antes de leer </a:t>
            </a:r>
            <a:br>
              <a:rPr lang="es-ES" sz="2000" dirty="0"/>
            </a:br>
            <a:br>
              <a:rPr lang="es-ES" sz="2000" dirty="0">
                <a:solidFill>
                  <a:srgbClr val="7030A0"/>
                </a:solidFill>
              </a:rPr>
            </a:br>
            <a:endParaRPr lang="es-ES" sz="2000" dirty="0">
              <a:solidFill>
                <a:srgbClr val="7030A0"/>
              </a:solidFill>
            </a:endParaRPr>
          </a:p>
        </p:txBody>
      </p:sp>
      <p:sp>
        <p:nvSpPr>
          <p:cNvPr id="3" name="Marcador de contenido 2">
            <a:extLst>
              <a:ext uri="{FF2B5EF4-FFF2-40B4-BE49-F238E27FC236}">
                <a16:creationId xmlns:a16="http://schemas.microsoft.com/office/drawing/2014/main" id="{69BFDF63-523F-E2EE-E7E0-DA10F95BA935}"/>
              </a:ext>
            </a:extLst>
          </p:cNvPr>
          <p:cNvSpPr>
            <a:spLocks noGrp="1"/>
          </p:cNvSpPr>
          <p:nvPr>
            <p:ph idx="1"/>
          </p:nvPr>
        </p:nvSpPr>
        <p:spPr>
          <a:xfrm>
            <a:off x="164453" y="927100"/>
            <a:ext cx="11576443" cy="927100"/>
          </a:xfrm>
        </p:spPr>
        <p:txBody>
          <a:bodyPr>
            <a:normAutofit lnSpcReduction="10000"/>
          </a:bodyPr>
          <a:lstStyle/>
          <a:p>
            <a:pPr marL="0" indent="0">
              <a:buNone/>
            </a:pPr>
            <a:r>
              <a:rPr lang="es-ES" sz="1800" dirty="0"/>
              <a:t>1. Estás de acuerdo con la frase: “Somos lo que comemos” ¿Lo qué comemos nos define? ¿comes sano?  ¿cómo defines tu alimentación? </a:t>
            </a:r>
            <a:r>
              <a:rPr lang="es-ES" sz="1800" dirty="0">
                <a:solidFill>
                  <a:srgbClr val="0070C0"/>
                </a:solidFill>
              </a:rPr>
              <a:t> </a:t>
            </a:r>
          </a:p>
          <a:p>
            <a:pPr marL="0" indent="0">
              <a:buNone/>
            </a:pPr>
            <a:r>
              <a:rPr lang="es-ES" sz="1800" dirty="0"/>
              <a:t>2. ¿Qué más cosas nos definen o marcan nuestra identidad?</a:t>
            </a:r>
          </a:p>
        </p:txBody>
      </p:sp>
      <p:pic>
        <p:nvPicPr>
          <p:cNvPr id="9" name="Imagen 8" descr="Imagen en blanco y negro de un grupo de personas posando para una foto&#10;&#10;El contenido generado por IA puede ser incorrecto.">
            <a:extLst>
              <a:ext uri="{FF2B5EF4-FFF2-40B4-BE49-F238E27FC236}">
                <a16:creationId xmlns:a16="http://schemas.microsoft.com/office/drawing/2014/main" id="{EC592A73-7062-0B46-9138-4C3DA4D9DDE1}"/>
              </a:ext>
            </a:extLst>
          </p:cNvPr>
          <p:cNvPicPr>
            <a:picLocks noChangeAspect="1"/>
          </p:cNvPicPr>
          <p:nvPr/>
        </p:nvPicPr>
        <p:blipFill>
          <a:blip r:embed="rId2"/>
          <a:srcRect t="32546" b="23046"/>
          <a:stretch>
            <a:fillRect/>
          </a:stretch>
        </p:blipFill>
        <p:spPr>
          <a:xfrm>
            <a:off x="20" y="2297981"/>
            <a:ext cx="4006332" cy="4560020"/>
          </a:xfrm>
          <a:prstGeom prst="rect">
            <a:avLst/>
          </a:prstGeom>
        </p:spPr>
      </p:pic>
      <p:pic>
        <p:nvPicPr>
          <p:cNvPr id="11" name="Imagen 10" descr="Imagen que contiene interior, tabla, comida, foto&#10;&#10;El contenido generado por IA puede ser incorrecto.">
            <a:extLst>
              <a:ext uri="{FF2B5EF4-FFF2-40B4-BE49-F238E27FC236}">
                <a16:creationId xmlns:a16="http://schemas.microsoft.com/office/drawing/2014/main" id="{4E0F07FF-817D-BCDC-137F-1456BE311BAE}"/>
              </a:ext>
            </a:extLst>
          </p:cNvPr>
          <p:cNvPicPr>
            <a:picLocks noChangeAspect="1"/>
          </p:cNvPicPr>
          <p:nvPr/>
        </p:nvPicPr>
        <p:blipFill>
          <a:blip r:embed="rId3"/>
          <a:srcRect r="4" b="10075"/>
          <a:stretch>
            <a:fillRect/>
          </a:stretch>
        </p:blipFill>
        <p:spPr>
          <a:xfrm>
            <a:off x="3828081" y="2297981"/>
            <a:ext cx="4290127" cy="4560019"/>
          </a:xfrm>
          <a:prstGeom prst="rect">
            <a:avLst/>
          </a:prstGeom>
        </p:spPr>
      </p:pic>
      <p:pic>
        <p:nvPicPr>
          <p:cNvPr id="7" name="Imagen 6">
            <a:extLst>
              <a:ext uri="{FF2B5EF4-FFF2-40B4-BE49-F238E27FC236}">
                <a16:creationId xmlns:a16="http://schemas.microsoft.com/office/drawing/2014/main" id="{2B609498-8405-2694-946F-017E15999AD6}"/>
              </a:ext>
            </a:extLst>
          </p:cNvPr>
          <p:cNvPicPr>
            <a:picLocks noChangeAspect="1"/>
          </p:cNvPicPr>
          <p:nvPr/>
        </p:nvPicPr>
        <p:blipFill>
          <a:blip r:embed="rId4"/>
          <a:srcRect t="3592" r="1" b="34064"/>
          <a:stretch>
            <a:fillRect/>
          </a:stretch>
        </p:blipFill>
        <p:spPr>
          <a:xfrm>
            <a:off x="8177840" y="2297981"/>
            <a:ext cx="4014160" cy="4560019"/>
          </a:xfrm>
          <a:prstGeom prst="rect">
            <a:avLst/>
          </a:prstGeom>
        </p:spPr>
      </p:pic>
    </p:spTree>
    <p:extLst>
      <p:ext uri="{BB962C8B-B14F-4D97-AF65-F5344CB8AC3E}">
        <p14:creationId xmlns:p14="http://schemas.microsoft.com/office/powerpoint/2010/main" val="198561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6C8F96-D750-0B94-E2E6-4404325683B8}"/>
              </a:ext>
            </a:extLst>
          </p:cNvPr>
          <p:cNvSpPr>
            <a:spLocks noGrp="1"/>
          </p:cNvSpPr>
          <p:nvPr>
            <p:ph type="title"/>
          </p:nvPr>
        </p:nvSpPr>
        <p:spPr>
          <a:xfrm>
            <a:off x="294468" y="190500"/>
            <a:ext cx="11897532" cy="1574800"/>
          </a:xfrm>
        </p:spPr>
        <p:txBody>
          <a:bodyPr>
            <a:normAutofit fontScale="90000"/>
          </a:bodyPr>
          <a:lstStyle/>
          <a:p>
            <a:br>
              <a:rPr lang="es-ES" sz="2700" dirty="0"/>
            </a:br>
            <a:r>
              <a:rPr lang="es-ES" sz="2000" dirty="0"/>
              <a:t>3. Qué diferencias encuentras en los siguientes caballeros, cómo los defines:                                                                                                                                                       </a:t>
            </a:r>
            <a:r>
              <a:rPr lang="es-ES" sz="2000" b="0" dirty="0"/>
              <a:t>Son jóvenes, viejos, fuertes, débiles, valientes, cobardes, heroicos, ridículos, tienen armaduras brillantes, nuevas, viejas, descoloridas  </a:t>
            </a:r>
            <a:br>
              <a:rPr lang="es-ES" sz="2700" dirty="0"/>
            </a:br>
            <a:br>
              <a:rPr lang="es-ES" dirty="0"/>
            </a:br>
            <a:endParaRPr lang="es-ES" dirty="0"/>
          </a:p>
        </p:txBody>
      </p:sp>
      <p:pic>
        <p:nvPicPr>
          <p:cNvPr id="9" name="Marcador de contenido 8" descr="Foto montaje de una persona con un caballo&#10;&#10;El contenido generado por IA puede ser incorrecto.">
            <a:extLst>
              <a:ext uri="{FF2B5EF4-FFF2-40B4-BE49-F238E27FC236}">
                <a16:creationId xmlns:a16="http://schemas.microsoft.com/office/drawing/2014/main" id="{86672260-5AF3-E1DB-8699-BAE4E2B11DD3}"/>
              </a:ext>
            </a:extLst>
          </p:cNvPr>
          <p:cNvPicPr>
            <a:picLocks noGrp="1" noChangeAspect="1"/>
          </p:cNvPicPr>
          <p:nvPr>
            <p:ph idx="1"/>
          </p:nvPr>
        </p:nvPicPr>
        <p:blipFill>
          <a:blip r:embed="rId2"/>
          <a:stretch>
            <a:fillRect/>
          </a:stretch>
        </p:blipFill>
        <p:spPr>
          <a:xfrm>
            <a:off x="0" y="1939430"/>
            <a:ext cx="5020574" cy="4918570"/>
          </a:xfrm>
          <a:prstGeom prst="rect">
            <a:avLst/>
          </a:prstGeom>
        </p:spPr>
      </p:pic>
      <p:pic>
        <p:nvPicPr>
          <p:cNvPr id="11" name="Imagen 10" descr="Imagen que contiene edificio, hombre, vistiendo, parado&#10;&#10;El contenido generado por IA puede ser incorrecto.">
            <a:extLst>
              <a:ext uri="{FF2B5EF4-FFF2-40B4-BE49-F238E27FC236}">
                <a16:creationId xmlns:a16="http://schemas.microsoft.com/office/drawing/2014/main" id="{0A042BD4-AA23-EC01-38B9-97547B12016C}"/>
              </a:ext>
            </a:extLst>
          </p:cNvPr>
          <p:cNvPicPr>
            <a:picLocks noChangeAspect="1"/>
          </p:cNvPicPr>
          <p:nvPr/>
        </p:nvPicPr>
        <p:blipFill>
          <a:blip r:embed="rId3"/>
          <a:stretch>
            <a:fillRect/>
          </a:stretch>
        </p:blipFill>
        <p:spPr>
          <a:xfrm>
            <a:off x="5193101" y="1939430"/>
            <a:ext cx="3278039" cy="4918570"/>
          </a:xfrm>
          <a:prstGeom prst="rect">
            <a:avLst/>
          </a:prstGeom>
        </p:spPr>
      </p:pic>
      <p:pic>
        <p:nvPicPr>
          <p:cNvPr id="15" name="Imagen 14">
            <a:extLst>
              <a:ext uri="{FF2B5EF4-FFF2-40B4-BE49-F238E27FC236}">
                <a16:creationId xmlns:a16="http://schemas.microsoft.com/office/drawing/2014/main" id="{4E9EF152-272D-6590-F4D2-49E31F666F9E}"/>
              </a:ext>
            </a:extLst>
          </p:cNvPr>
          <p:cNvPicPr>
            <a:picLocks noChangeAspect="1"/>
          </p:cNvPicPr>
          <p:nvPr/>
        </p:nvPicPr>
        <p:blipFill>
          <a:blip r:embed="rId4"/>
          <a:stretch>
            <a:fillRect/>
          </a:stretch>
        </p:blipFill>
        <p:spPr>
          <a:xfrm>
            <a:off x="8471140" y="1939430"/>
            <a:ext cx="3720860" cy="4918570"/>
          </a:xfrm>
          <a:prstGeom prst="rect">
            <a:avLst/>
          </a:prstGeom>
        </p:spPr>
      </p:pic>
    </p:spTree>
    <p:extLst>
      <p:ext uri="{BB962C8B-B14F-4D97-AF65-F5344CB8AC3E}">
        <p14:creationId xmlns:p14="http://schemas.microsoft.com/office/powerpoint/2010/main" val="1401174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interior, hombre, tabla, vivo&#10;&#10;El contenido generado por IA puede ser incorrecto.">
            <a:extLst>
              <a:ext uri="{FF2B5EF4-FFF2-40B4-BE49-F238E27FC236}">
                <a16:creationId xmlns:a16="http://schemas.microsoft.com/office/drawing/2014/main" id="{7E94D5CB-9A20-488A-3B2F-5A0AF0F1B9E5}"/>
              </a:ext>
            </a:extLst>
          </p:cNvPr>
          <p:cNvPicPr>
            <a:picLocks noChangeAspect="1"/>
          </p:cNvPicPr>
          <p:nvPr/>
        </p:nvPicPr>
        <p:blipFill>
          <a:blip r:embed="rId2"/>
          <a:srcRect t="12459" r="1" b="9350"/>
          <a:stretch>
            <a:fillRect/>
          </a:stretch>
        </p:blipFill>
        <p:spPr>
          <a:xfrm>
            <a:off x="1" y="0"/>
            <a:ext cx="5269423" cy="6858000"/>
          </a:xfrm>
          <a:prstGeom prst="rect">
            <a:avLst/>
          </a:prstGeom>
        </p:spPr>
      </p:pic>
      <p:sp>
        <p:nvSpPr>
          <p:cNvPr id="3" name="Marcador de contenido 2">
            <a:extLst>
              <a:ext uri="{FF2B5EF4-FFF2-40B4-BE49-F238E27FC236}">
                <a16:creationId xmlns:a16="http://schemas.microsoft.com/office/drawing/2014/main" id="{FE1C490A-9FBE-C1EF-C540-BBB9BCA40098}"/>
              </a:ext>
            </a:extLst>
          </p:cNvPr>
          <p:cNvSpPr>
            <a:spLocks noGrp="1"/>
          </p:cNvSpPr>
          <p:nvPr>
            <p:ph idx="1"/>
          </p:nvPr>
        </p:nvSpPr>
        <p:spPr>
          <a:xfrm>
            <a:off x="5269423" y="203200"/>
            <a:ext cx="6922575" cy="6654788"/>
          </a:xfrm>
        </p:spPr>
        <p:txBody>
          <a:bodyPr>
            <a:normAutofit fontScale="92500" lnSpcReduction="10000"/>
          </a:bodyPr>
          <a:lstStyle/>
          <a:p>
            <a:pPr marL="0" indent="0">
              <a:lnSpc>
                <a:spcPct val="110000"/>
              </a:lnSpc>
              <a:buNone/>
            </a:pPr>
            <a:endParaRPr lang="es-ES" sz="1100" dirty="0"/>
          </a:p>
          <a:p>
            <a:pPr marL="0" indent="0">
              <a:lnSpc>
                <a:spcPct val="110000"/>
              </a:lnSpc>
              <a:buNone/>
            </a:pPr>
            <a:r>
              <a:rPr lang="es-ES" sz="2100" dirty="0"/>
              <a:t>La Identidad, texto 1 </a:t>
            </a:r>
            <a:br>
              <a:rPr lang="es-ES" sz="2100" dirty="0"/>
            </a:br>
            <a:r>
              <a:rPr lang="es-ES" sz="2100" dirty="0"/>
              <a:t>Lee y responde a las preguntas</a:t>
            </a:r>
          </a:p>
          <a:p>
            <a:pPr marL="0" indent="0">
              <a:lnSpc>
                <a:spcPct val="110000"/>
              </a:lnSpc>
              <a:buNone/>
            </a:pPr>
            <a:r>
              <a:rPr lang="es-ES" sz="2100" dirty="0"/>
              <a:t>(Capítulo 1)  </a:t>
            </a:r>
          </a:p>
          <a:p>
            <a:pPr marL="0" indent="0">
              <a:lnSpc>
                <a:spcPct val="110000"/>
              </a:lnSpc>
              <a:buNone/>
            </a:pPr>
            <a:r>
              <a:rPr lang="es-ES" sz="2100" dirty="0"/>
              <a:t>                                                                                                                                 </a:t>
            </a:r>
          </a:p>
          <a:p>
            <a:pPr marL="0" indent="0">
              <a:lnSpc>
                <a:spcPct val="110000"/>
              </a:lnSpc>
              <a:buNone/>
            </a:pPr>
            <a:r>
              <a:rPr lang="es-ES" sz="2100" dirty="0"/>
              <a:t>	En un lugar de la Mancha, de cuyo nombre no quiero acordarme, </a:t>
            </a:r>
            <a:r>
              <a:rPr lang="es-ES" sz="2100" u="sng" dirty="0"/>
              <a:t>vivía</a:t>
            </a:r>
            <a:r>
              <a:rPr lang="es-ES" sz="2100" dirty="0"/>
              <a:t> no hace mucho un hidalgo de los de lanza ya olvidada, escudo antiguo, </a:t>
            </a:r>
            <a:r>
              <a:rPr lang="es-ES" sz="2100" dirty="0" err="1"/>
              <a:t>rocín</a:t>
            </a:r>
            <a:r>
              <a:rPr lang="es-ES" sz="2100" dirty="0"/>
              <a:t> flaco y galgo corredor. </a:t>
            </a:r>
            <a:r>
              <a:rPr lang="es-ES" sz="2100" u="sng" dirty="0"/>
              <a:t>Consumían</a:t>
            </a:r>
            <a:r>
              <a:rPr lang="es-ES" sz="2100" dirty="0"/>
              <a:t> tres partes de su hacienda una olla con algo </a:t>
            </a:r>
            <a:r>
              <a:rPr lang="es-ES" sz="2100" dirty="0" err="1"/>
              <a:t>más</a:t>
            </a:r>
            <a:r>
              <a:rPr lang="es-ES" sz="2100" dirty="0"/>
              <a:t> de vaca que carnero, ropa vieja casi todas las noches, huevos con torreznos los </a:t>
            </a:r>
            <a:r>
              <a:rPr lang="es-ES" sz="2100" dirty="0" err="1"/>
              <a:t>sábados</a:t>
            </a:r>
            <a:r>
              <a:rPr lang="es-ES" sz="2100" dirty="0"/>
              <a:t>, lentejas los viernes y </a:t>
            </a:r>
            <a:r>
              <a:rPr lang="es-ES" sz="2100" dirty="0" err="1"/>
              <a:t>algún</a:t>
            </a:r>
            <a:r>
              <a:rPr lang="es-ES" sz="2100" dirty="0"/>
              <a:t> palomino de </a:t>
            </a:r>
            <a:r>
              <a:rPr lang="es-ES" sz="2100" dirty="0" err="1"/>
              <a:t>añadidura</a:t>
            </a:r>
            <a:r>
              <a:rPr lang="es-ES" sz="2100" dirty="0"/>
              <a:t> los domingos. El resto de ella lo </a:t>
            </a:r>
            <a:r>
              <a:rPr lang="es-ES" sz="2100" u="sng" dirty="0"/>
              <a:t>concluían</a:t>
            </a:r>
            <a:r>
              <a:rPr lang="es-ES" sz="2100" dirty="0"/>
              <a:t> un sayo de velarte negro y, para las fiestas, calzas de terciopelo con sus pantuflos a juego, </a:t>
            </a:r>
            <a:r>
              <a:rPr lang="es-ES" sz="2100" dirty="0" err="1"/>
              <a:t>honrándose</a:t>
            </a:r>
            <a:r>
              <a:rPr lang="es-ES" sz="2100" dirty="0"/>
              <a:t> entre semana con un traje pardo de lo </a:t>
            </a:r>
            <a:r>
              <a:rPr lang="es-ES" sz="2100" dirty="0" err="1"/>
              <a:t>más</a:t>
            </a:r>
            <a:r>
              <a:rPr lang="es-ES" sz="2100" dirty="0"/>
              <a:t> fino.                                                                                                             	</a:t>
            </a:r>
            <a:r>
              <a:rPr lang="es-ES" sz="2100" u="sng" dirty="0"/>
              <a:t>Tenía</a:t>
            </a:r>
            <a:r>
              <a:rPr lang="es-ES" sz="2100" dirty="0"/>
              <a:t> en su casa un ama que </a:t>
            </a:r>
            <a:r>
              <a:rPr lang="es-ES" sz="2100" u="sng" dirty="0"/>
              <a:t>pasaba</a:t>
            </a:r>
            <a:r>
              <a:rPr lang="es-ES" sz="2100" dirty="0"/>
              <a:t> de los cuarenta y una sobrina que no </a:t>
            </a:r>
            <a:r>
              <a:rPr lang="es-ES" sz="2100" u="sng" dirty="0"/>
              <a:t>llegaba</a:t>
            </a:r>
            <a:r>
              <a:rPr lang="es-ES" sz="2100" dirty="0"/>
              <a:t> a los veinte, y un mozo de campo y cuadra que lo mismo </a:t>
            </a:r>
            <a:r>
              <a:rPr lang="es-ES" sz="2100" u="sng" dirty="0"/>
              <a:t>ensillaba</a:t>
            </a:r>
            <a:r>
              <a:rPr lang="es-ES" sz="2100" dirty="0"/>
              <a:t> el </a:t>
            </a:r>
            <a:r>
              <a:rPr lang="es-ES" sz="2100" dirty="0" err="1"/>
              <a:t>rocín</a:t>
            </a:r>
            <a:r>
              <a:rPr lang="es-ES" sz="2100" dirty="0"/>
              <a:t> que </a:t>
            </a:r>
            <a:r>
              <a:rPr lang="es-ES" sz="2100" u="sng" dirty="0"/>
              <a:t>tomaba</a:t>
            </a:r>
            <a:r>
              <a:rPr lang="es-ES" sz="2100" dirty="0"/>
              <a:t> la podadera. </a:t>
            </a:r>
            <a:r>
              <a:rPr lang="es-ES" sz="2100" u="sng" dirty="0"/>
              <a:t>Frisaba</a:t>
            </a:r>
            <a:r>
              <a:rPr lang="es-ES" sz="2100" dirty="0"/>
              <a:t> la edad de nuestro hidalgo los cincuenta </a:t>
            </a:r>
            <a:r>
              <a:rPr lang="es-ES" sz="2100" dirty="0" err="1"/>
              <a:t>años</a:t>
            </a:r>
            <a:r>
              <a:rPr lang="es-ES" sz="2100" dirty="0"/>
              <a:t>. </a:t>
            </a:r>
            <a:r>
              <a:rPr lang="es-ES" sz="2100" u="sng" dirty="0"/>
              <a:t>Era</a:t>
            </a:r>
            <a:r>
              <a:rPr lang="es-ES" sz="2100" dirty="0"/>
              <a:t> de </a:t>
            </a:r>
            <a:r>
              <a:rPr lang="es-ES" sz="2100" dirty="0" err="1"/>
              <a:t>complexión</a:t>
            </a:r>
            <a:r>
              <a:rPr lang="es-ES" sz="2100" dirty="0"/>
              <a:t> recia, seco de carnes, enjuto de rostro, gran madrugador y amigo de la caza. </a:t>
            </a:r>
            <a:r>
              <a:rPr lang="es-ES" sz="2100" b="1" dirty="0"/>
              <a:t> </a:t>
            </a:r>
            <a:endParaRPr lang="es-ES" sz="2100" dirty="0"/>
          </a:p>
          <a:p>
            <a:pPr>
              <a:lnSpc>
                <a:spcPct val="110000"/>
              </a:lnSpc>
            </a:pPr>
            <a:endParaRPr lang="es-ES" sz="1100" dirty="0"/>
          </a:p>
        </p:txBody>
      </p:sp>
    </p:spTree>
    <p:extLst>
      <p:ext uri="{BB962C8B-B14F-4D97-AF65-F5344CB8AC3E}">
        <p14:creationId xmlns:p14="http://schemas.microsoft.com/office/powerpoint/2010/main" val="50989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809FDA2-222B-B067-423E-DACB4BE865B5}"/>
              </a:ext>
            </a:extLst>
          </p:cNvPr>
          <p:cNvSpPr>
            <a:spLocks noGrp="1"/>
          </p:cNvSpPr>
          <p:nvPr>
            <p:ph idx="1"/>
          </p:nvPr>
        </p:nvSpPr>
        <p:spPr>
          <a:xfrm>
            <a:off x="179882" y="179883"/>
            <a:ext cx="7600012" cy="5027118"/>
          </a:xfrm>
        </p:spPr>
        <p:txBody>
          <a:bodyPr anchor="ctr">
            <a:normAutofit fontScale="92500" lnSpcReduction="20000"/>
          </a:bodyPr>
          <a:lstStyle/>
          <a:p>
            <a:pPr marL="0" indent="0">
              <a:buNone/>
            </a:pPr>
            <a:endParaRPr lang="es-ES" sz="1800" dirty="0"/>
          </a:p>
          <a:p>
            <a:pPr marL="0" indent="0">
              <a:buNone/>
            </a:pPr>
            <a:endParaRPr lang="es-ES" sz="1800" dirty="0"/>
          </a:p>
          <a:p>
            <a:pPr marL="0" indent="0">
              <a:buNone/>
            </a:pPr>
            <a:r>
              <a:rPr lang="es-ES" sz="1800" dirty="0"/>
              <a:t>1. Léxico. Relaciona las palabras con su significado. </a:t>
            </a:r>
          </a:p>
          <a:p>
            <a:pPr marL="0" indent="0">
              <a:buNone/>
            </a:pPr>
            <a:r>
              <a:rPr lang="es-ES" sz="1800" dirty="0"/>
              <a:t>    1. hidalgo, 2. rocín flaco, 3. Galgo, 4. complexión recia, 5. seco de carnes,   </a:t>
            </a:r>
          </a:p>
          <a:p>
            <a:pPr marL="0" indent="0">
              <a:buNone/>
            </a:pPr>
            <a:r>
              <a:rPr lang="es-ES" sz="1800" dirty="0"/>
              <a:t>    6. enjuto de rostro, 7. hacienda, 8. sayo, 9. velarte, 10. calzas,                     </a:t>
            </a:r>
          </a:p>
          <a:p>
            <a:pPr marL="0" indent="0">
              <a:buNone/>
            </a:pPr>
            <a:r>
              <a:rPr lang="es-ES" sz="1800" dirty="0"/>
              <a:t>   11. terciopelo, 12. pantuflos, 13. podadera, 14. frisar, 15. torreznos</a:t>
            </a:r>
          </a:p>
          <a:p>
            <a:pPr marL="0" indent="0">
              <a:buNone/>
            </a:pPr>
            <a:r>
              <a:rPr lang="es-ES" sz="1800" dirty="0"/>
              <a:t> </a:t>
            </a:r>
          </a:p>
          <a:p>
            <a:pPr marL="0" indent="0">
              <a:buNone/>
            </a:pPr>
            <a:r>
              <a:rPr lang="es-ES" sz="1800" dirty="0"/>
              <a:t>a) Con la cara delgada, con poca carne, b) Constitución fuerte y resistente, </a:t>
            </a:r>
          </a:p>
          <a:p>
            <a:pPr marL="0" indent="0">
              <a:buNone/>
            </a:pPr>
            <a:r>
              <a:rPr lang="es-ES" sz="1800" dirty="0"/>
              <a:t>c) Estar cerca de algo o aproximarse., d) Herramienta para cortar ramas o </a:t>
            </a:r>
          </a:p>
          <a:p>
            <a:pPr marL="0" indent="0">
              <a:buNone/>
            </a:pPr>
            <a:r>
              <a:rPr lang="es-ES" sz="1800" dirty="0"/>
              <a:t>plantas, e) Zapatillas cómodas para estar en casa, f) Tela suave y elegante, </a:t>
            </a:r>
          </a:p>
          <a:p>
            <a:pPr marL="0" indent="0">
              <a:buNone/>
            </a:pPr>
            <a:r>
              <a:rPr lang="es-ES" sz="1800" dirty="0"/>
              <a:t>de  pelo corto, g) Prenda antigua que cubría las piernas, h) Un tipo de tela </a:t>
            </a:r>
          </a:p>
          <a:p>
            <a:pPr marL="0" indent="0">
              <a:buNone/>
            </a:pPr>
            <a:r>
              <a:rPr lang="es-ES" sz="1800" dirty="0"/>
              <a:t>de lana negra, fina y de buena calidad. i) Prenda de vestir larga, parecida a </a:t>
            </a:r>
          </a:p>
          <a:p>
            <a:pPr marL="0" indent="0">
              <a:buNone/>
            </a:pPr>
            <a:r>
              <a:rPr lang="es-ES" sz="1800" dirty="0"/>
              <a:t>una túnica o un abrigo, j) Trozos de panceta fritos, k) El dinero y los bienes </a:t>
            </a:r>
          </a:p>
          <a:p>
            <a:pPr marL="0" indent="0">
              <a:buNone/>
            </a:pPr>
            <a:r>
              <a:rPr lang="es-ES" sz="1800" dirty="0"/>
              <a:t>que  tiene una persona, l) Perro delgado y muy rápido, usado para cazar, m) </a:t>
            </a:r>
          </a:p>
          <a:p>
            <a:pPr marL="0" indent="0">
              <a:buNone/>
            </a:pPr>
            <a:r>
              <a:rPr lang="es-ES" sz="1800" dirty="0"/>
              <a:t>Caballo flaco y de poco valor, n) Persona de la baja nobleza, o) muy </a:t>
            </a:r>
          </a:p>
          <a:p>
            <a:pPr marL="0" indent="0">
              <a:buNone/>
            </a:pPr>
            <a:r>
              <a:rPr lang="es-ES" sz="1800" dirty="0"/>
              <a:t>delgado, cuerpo fino. </a:t>
            </a:r>
          </a:p>
          <a:p>
            <a:pPr marL="0" indent="0">
              <a:buNone/>
            </a:pPr>
            <a:endParaRPr lang="es-ES" sz="1000" dirty="0"/>
          </a:p>
        </p:txBody>
      </p:sp>
      <p:pic>
        <p:nvPicPr>
          <p:cNvPr id="5" name="Imagen 4">
            <a:extLst>
              <a:ext uri="{FF2B5EF4-FFF2-40B4-BE49-F238E27FC236}">
                <a16:creationId xmlns:a16="http://schemas.microsoft.com/office/drawing/2014/main" id="{F6DCD39D-8A92-274F-94EF-7278F843B534}"/>
              </a:ext>
            </a:extLst>
          </p:cNvPr>
          <p:cNvPicPr>
            <a:picLocks noChangeAspect="1"/>
          </p:cNvPicPr>
          <p:nvPr/>
        </p:nvPicPr>
        <p:blipFill>
          <a:blip r:embed="rId2"/>
          <a:srcRect l="12223" r="5162" b="-1"/>
          <a:stretch>
            <a:fillRect/>
          </a:stretch>
        </p:blipFill>
        <p:spPr>
          <a:xfrm>
            <a:off x="7779895" y="-10886"/>
            <a:ext cx="4412106"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629740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464CE-6EE9-D8AB-9112-03B71790617D}"/>
              </a:ext>
            </a:extLst>
          </p:cNvPr>
          <p:cNvSpPr>
            <a:spLocks noGrp="1"/>
          </p:cNvSpPr>
          <p:nvPr>
            <p:ph type="title"/>
          </p:nvPr>
        </p:nvSpPr>
        <p:spPr>
          <a:xfrm>
            <a:off x="344774" y="329785"/>
            <a:ext cx="5929225" cy="1447281"/>
          </a:xfrm>
        </p:spPr>
        <p:txBody>
          <a:bodyPr anchor="b">
            <a:normAutofit/>
          </a:bodyPr>
          <a:lstStyle/>
          <a:p>
            <a:r>
              <a:rPr lang="es-ES" sz="1800" dirty="0"/>
              <a:t>2. Léxico. Selecciona del texto las palabras que se refieren a la </a:t>
            </a:r>
            <a:br>
              <a:rPr lang="es-ES" sz="1800" dirty="0"/>
            </a:br>
            <a:r>
              <a:rPr lang="es-ES" sz="1800" dirty="0"/>
              <a:t>     comida, la ropa, la descripción física y a las aficiones. </a:t>
            </a:r>
            <a:br>
              <a:rPr lang="es-ES" sz="1800" dirty="0"/>
            </a:br>
            <a:endParaRPr lang="es-ES" sz="1800" dirty="0"/>
          </a:p>
        </p:txBody>
      </p:sp>
      <p:sp>
        <p:nvSpPr>
          <p:cNvPr id="4" name="Marcador de contenido 3">
            <a:extLst>
              <a:ext uri="{FF2B5EF4-FFF2-40B4-BE49-F238E27FC236}">
                <a16:creationId xmlns:a16="http://schemas.microsoft.com/office/drawing/2014/main" id="{4539AC57-D830-EC70-3D84-986F090B1B54}"/>
              </a:ext>
            </a:extLst>
          </p:cNvPr>
          <p:cNvSpPr>
            <a:spLocks noGrp="1"/>
          </p:cNvSpPr>
          <p:nvPr>
            <p:ph idx="1"/>
          </p:nvPr>
        </p:nvSpPr>
        <p:spPr>
          <a:xfrm>
            <a:off x="464694" y="1777066"/>
            <a:ext cx="5171607" cy="4458842"/>
          </a:xfrm>
        </p:spPr>
        <p:txBody>
          <a:bodyPr>
            <a:normAutofit/>
          </a:bodyPr>
          <a:lstStyle/>
          <a:p>
            <a:pPr marL="0" indent="0">
              <a:buNone/>
            </a:pPr>
            <a:r>
              <a:rPr lang="es-ES" sz="1800" dirty="0"/>
              <a:t>a. Comida: </a:t>
            </a:r>
            <a:r>
              <a:rPr lang="es-ES" sz="1800" dirty="0">
                <a:solidFill>
                  <a:srgbClr val="FF0000"/>
                </a:solidFill>
              </a:rPr>
              <a:t>una olla…</a:t>
            </a:r>
          </a:p>
          <a:p>
            <a:pPr marL="0" indent="0">
              <a:buNone/>
            </a:pPr>
            <a:r>
              <a:rPr lang="es-ES" sz="1800" dirty="0"/>
              <a:t>b. Ropa: </a:t>
            </a:r>
            <a:r>
              <a:rPr lang="es-ES" sz="1800" dirty="0">
                <a:solidFill>
                  <a:srgbClr val="FF0000"/>
                </a:solidFill>
              </a:rPr>
              <a:t>un sayo …</a:t>
            </a:r>
          </a:p>
          <a:p>
            <a:pPr marL="0" indent="0">
              <a:buNone/>
            </a:pPr>
            <a:r>
              <a:rPr lang="es-ES" sz="1800" dirty="0"/>
              <a:t>c. Descripción física: </a:t>
            </a:r>
          </a:p>
          <a:p>
            <a:pPr marL="0" indent="0">
              <a:buNone/>
            </a:pPr>
            <a:r>
              <a:rPr lang="es-ES" sz="1800" dirty="0"/>
              <a:t>d. Aficiones: </a:t>
            </a:r>
          </a:p>
          <a:p>
            <a:pPr marL="0" indent="0">
              <a:buNone/>
            </a:pPr>
            <a:endParaRPr lang="es-ES" sz="2000" dirty="0"/>
          </a:p>
        </p:txBody>
      </p:sp>
      <p:pic>
        <p:nvPicPr>
          <p:cNvPr id="5" name="Imagen 4" descr="Personas sentadas en una mesa&#10;&#10;El contenido generado por IA puede ser incorrecto.">
            <a:extLst>
              <a:ext uri="{FF2B5EF4-FFF2-40B4-BE49-F238E27FC236}">
                <a16:creationId xmlns:a16="http://schemas.microsoft.com/office/drawing/2014/main" id="{B4E46C93-BEB6-82CF-F15A-54177EF1323D}"/>
              </a:ext>
            </a:extLst>
          </p:cNvPr>
          <p:cNvPicPr>
            <a:picLocks noChangeAspect="1"/>
          </p:cNvPicPr>
          <p:nvPr/>
        </p:nvPicPr>
        <p:blipFill>
          <a:blip r:embed="rId2"/>
          <a:srcRect l="21971" r="9842"/>
          <a:stretch>
            <a:fillRect/>
          </a:stretch>
        </p:blipFill>
        <p:spPr>
          <a:xfrm>
            <a:off x="6738455" y="826614"/>
            <a:ext cx="5453545" cy="4984683"/>
          </a:xfrm>
          <a:prstGeom prst="rect">
            <a:avLst/>
          </a:prstGeom>
        </p:spPr>
      </p:pic>
      <p:grpSp>
        <p:nvGrpSpPr>
          <p:cNvPr id="18" name="Group 9">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9" name="Rectangle 10">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34228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6B83858-ED7D-57B6-6CAA-83168807C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E884C6C-634B-00D7-C887-3BDFC3D635DB}"/>
              </a:ext>
            </a:extLst>
          </p:cNvPr>
          <p:cNvPicPr>
            <a:picLocks noChangeAspect="1"/>
          </p:cNvPicPr>
          <p:nvPr/>
        </p:nvPicPr>
        <p:blipFill>
          <a:blip r:embed="rId2"/>
          <a:stretch>
            <a:fillRect/>
          </a:stretch>
        </p:blipFill>
        <p:spPr>
          <a:xfrm>
            <a:off x="-10690" y="8300"/>
            <a:ext cx="3872455" cy="6841400"/>
          </a:xfrm>
          <a:prstGeom prst="rect">
            <a:avLst/>
          </a:prstGeom>
        </p:spPr>
      </p:pic>
      <p:sp>
        <p:nvSpPr>
          <p:cNvPr id="3" name="Marcador de contenido 2">
            <a:extLst>
              <a:ext uri="{FF2B5EF4-FFF2-40B4-BE49-F238E27FC236}">
                <a16:creationId xmlns:a16="http://schemas.microsoft.com/office/drawing/2014/main" id="{71886A60-A3AA-BCE0-8B87-FE376D7B27E6}"/>
              </a:ext>
            </a:extLst>
          </p:cNvPr>
          <p:cNvSpPr>
            <a:spLocks noGrp="1"/>
          </p:cNvSpPr>
          <p:nvPr>
            <p:ph idx="1"/>
          </p:nvPr>
        </p:nvSpPr>
        <p:spPr>
          <a:xfrm>
            <a:off x="3872456" y="299803"/>
            <a:ext cx="8319544" cy="6310859"/>
          </a:xfrm>
        </p:spPr>
        <p:txBody>
          <a:bodyPr anchor="ctr">
            <a:normAutofit fontScale="92500" lnSpcReduction="10000"/>
          </a:bodyPr>
          <a:lstStyle/>
          <a:p>
            <a:pPr marL="0" indent="0">
              <a:buNone/>
            </a:pPr>
            <a:r>
              <a:rPr lang="es-ES" sz="1800" dirty="0"/>
              <a:t>3. Oral/ escrita. Responde a las siguientes preguntas con tus propias palabras. </a:t>
            </a:r>
          </a:p>
          <a:p>
            <a:pPr marL="0" indent="0">
              <a:buNone/>
            </a:pPr>
            <a:r>
              <a:rPr lang="es-ES" sz="1800" dirty="0"/>
              <a:t>     1. ¿En qué gastaba el hidalgo la mayor parte de su dinero?</a:t>
            </a:r>
          </a:p>
          <a:p>
            <a:pPr marL="0" indent="0">
              <a:buNone/>
            </a:pPr>
            <a:r>
              <a:rPr lang="es-ES" sz="1800" dirty="0"/>
              <a:t>     2. ¿Qué ropa llevaba el hidalgo durante los días de semana y qué se ponía en los días </a:t>
            </a:r>
          </a:p>
          <a:p>
            <a:pPr marL="0" indent="0">
              <a:buNone/>
            </a:pPr>
            <a:r>
              <a:rPr lang="es-ES" sz="1800" dirty="0"/>
              <a:t>          de fiesta?</a:t>
            </a:r>
          </a:p>
          <a:p>
            <a:pPr marL="0" indent="0">
              <a:buNone/>
            </a:pPr>
            <a:r>
              <a:rPr lang="es-ES" sz="1800" dirty="0"/>
              <a:t>     3. ¿Quiénes vivían en la casa con él y qué tareas hacía el mozo?</a:t>
            </a:r>
          </a:p>
          <a:p>
            <a:pPr marL="0" indent="0">
              <a:buNone/>
            </a:pPr>
            <a:r>
              <a:rPr lang="es-ES" sz="1800" dirty="0"/>
              <a:t>     4. ¿Qué edad tiene el hidalgo y las personas que viven con él?</a:t>
            </a:r>
          </a:p>
          <a:p>
            <a:pPr marL="0" indent="0">
              <a:buNone/>
            </a:pPr>
            <a:r>
              <a:rPr lang="es-ES" sz="1800" dirty="0"/>
              <a:t>     5. Describe la apariencia física y los hábitos de vida del hidalgo según el texto.</a:t>
            </a:r>
          </a:p>
          <a:p>
            <a:pPr marL="0" indent="0">
              <a:buNone/>
            </a:pPr>
            <a:endParaRPr lang="es-ES" sz="1800" dirty="0"/>
          </a:p>
          <a:p>
            <a:pPr marL="0" indent="0">
              <a:buNone/>
            </a:pPr>
            <a:r>
              <a:rPr lang="es-ES" sz="1800" dirty="0"/>
              <a:t>4. Indica si las siguientes afirmaciones son Verdaderas (V) o Falsas (F) justificando </a:t>
            </a:r>
          </a:p>
          <a:p>
            <a:pPr marL="0" indent="0">
              <a:buNone/>
            </a:pPr>
            <a:r>
              <a:rPr lang="es-ES" sz="1800" dirty="0"/>
              <a:t>      tu respuesta con la información del texto:</a:t>
            </a:r>
          </a:p>
          <a:p>
            <a:pPr marL="0" lvl="0" indent="0">
              <a:buNone/>
            </a:pPr>
            <a:r>
              <a:rPr lang="es-ES" sz="1800" dirty="0"/>
              <a:t>      1. El hidalgo tenía un caballo fuerte, joven y muy rápido. [ ]</a:t>
            </a:r>
          </a:p>
          <a:p>
            <a:pPr marL="0" lvl="0" indent="0">
              <a:buNone/>
            </a:pPr>
            <a:r>
              <a:rPr lang="es-ES" sz="1800" dirty="0"/>
              <a:t>      2. Come palomino todos los días de la semana. [ ]</a:t>
            </a:r>
          </a:p>
          <a:p>
            <a:pPr marL="0" lvl="0" indent="0">
              <a:buNone/>
            </a:pPr>
            <a:r>
              <a:rPr lang="es-ES" sz="1800" dirty="0"/>
              <a:t>      3. La sobrina del hidalgo tenía más de cuarenta años. [ ]</a:t>
            </a:r>
          </a:p>
          <a:p>
            <a:pPr marL="0" lvl="0" indent="0">
              <a:buNone/>
            </a:pPr>
            <a:r>
              <a:rPr lang="es-ES" sz="1800" dirty="0"/>
              <a:t>      4. El hidalgo tenía casi cincuenta años y le gustaba madrugar. [ ]</a:t>
            </a:r>
          </a:p>
          <a:p>
            <a:pPr marL="0" indent="0">
              <a:buNone/>
            </a:pPr>
            <a:r>
              <a:rPr lang="es-ES" sz="1800" dirty="0"/>
              <a:t>      5. El hidalgo gastaba la mayor parte de su dinero en ropa elegante.</a:t>
            </a:r>
          </a:p>
          <a:p>
            <a:pPr marL="0" indent="0">
              <a:buNone/>
            </a:pPr>
            <a:r>
              <a:rPr lang="es-ES" sz="1800" dirty="0"/>
              <a:t>      6. Al hidalgo le gustaba cazar </a:t>
            </a:r>
          </a:p>
          <a:p>
            <a:pPr marL="0" indent="0">
              <a:buNone/>
            </a:pPr>
            <a:endParaRPr lang="es-ES" sz="500" dirty="0"/>
          </a:p>
          <a:p>
            <a:pPr marL="0" indent="0">
              <a:buNone/>
            </a:pPr>
            <a:endParaRPr lang="es-ES" sz="500" dirty="0"/>
          </a:p>
          <a:p>
            <a:pPr marL="0" lvl="0" indent="0">
              <a:buNone/>
            </a:pPr>
            <a:br>
              <a:rPr lang="es-ES" sz="500" dirty="0"/>
            </a:br>
            <a:endParaRPr lang="es-ES" sz="500" dirty="0"/>
          </a:p>
          <a:p>
            <a:pPr marL="0" indent="0">
              <a:buNone/>
            </a:pPr>
            <a:endParaRPr lang="es-ES" sz="500" dirty="0"/>
          </a:p>
          <a:p>
            <a:pPr marL="0" indent="0">
              <a:buNone/>
            </a:pPr>
            <a:endParaRPr lang="es-ES" sz="500" dirty="0"/>
          </a:p>
        </p:txBody>
      </p:sp>
    </p:spTree>
    <p:extLst>
      <p:ext uri="{BB962C8B-B14F-4D97-AF65-F5344CB8AC3E}">
        <p14:creationId xmlns:p14="http://schemas.microsoft.com/office/powerpoint/2010/main" val="1087190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118D6-CD63-9666-8816-9878D78E7410}"/>
              </a:ext>
            </a:extLst>
          </p:cNvPr>
          <p:cNvSpPr>
            <a:spLocks noGrp="1"/>
          </p:cNvSpPr>
          <p:nvPr>
            <p:ph type="title"/>
          </p:nvPr>
        </p:nvSpPr>
        <p:spPr>
          <a:xfrm>
            <a:off x="139485" y="271220"/>
            <a:ext cx="12052515" cy="871780"/>
          </a:xfrm>
        </p:spPr>
        <p:txBody>
          <a:bodyPr>
            <a:normAutofit/>
          </a:bodyPr>
          <a:lstStyle/>
          <a:p>
            <a:r>
              <a:rPr lang="es-ES" sz="2000" dirty="0"/>
              <a:t>5. Oral. ¿A quién corresponde la descripción del texto?     </a:t>
            </a:r>
            <a:br>
              <a:rPr lang="es-ES" sz="2000" dirty="0"/>
            </a:br>
            <a:r>
              <a:rPr lang="es-ES" sz="2000" dirty="0"/>
              <a:t>     Haz una descripción física de las ilustraciones</a:t>
            </a:r>
            <a:endParaRPr lang="es-ES" dirty="0"/>
          </a:p>
        </p:txBody>
      </p:sp>
      <p:pic>
        <p:nvPicPr>
          <p:cNvPr id="8" name="Marcador de contenido 7" descr="Un dibujo de una persona&#10;&#10;El contenido generado por IA puede ser incorrecto.">
            <a:extLst>
              <a:ext uri="{FF2B5EF4-FFF2-40B4-BE49-F238E27FC236}">
                <a16:creationId xmlns:a16="http://schemas.microsoft.com/office/drawing/2014/main" id="{89FCBD04-5539-EF8C-926F-8E3040D5DEF9}"/>
              </a:ext>
            </a:extLst>
          </p:cNvPr>
          <p:cNvPicPr>
            <a:picLocks noGrp="1" noChangeAspect="1"/>
          </p:cNvPicPr>
          <p:nvPr>
            <p:ph idx="1"/>
          </p:nvPr>
        </p:nvPicPr>
        <p:blipFill>
          <a:blip r:embed="rId2"/>
          <a:stretch>
            <a:fillRect/>
          </a:stretch>
        </p:blipFill>
        <p:spPr>
          <a:xfrm>
            <a:off x="-63893" y="1270000"/>
            <a:ext cx="12255893" cy="5316780"/>
          </a:xfrm>
          <a:prstGeom prst="rect">
            <a:avLst/>
          </a:prstGeom>
        </p:spPr>
      </p:pic>
    </p:spTree>
    <p:extLst>
      <p:ext uri="{BB962C8B-B14F-4D97-AF65-F5344CB8AC3E}">
        <p14:creationId xmlns:p14="http://schemas.microsoft.com/office/powerpoint/2010/main" val="108584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FB73DE4-D5AD-7E6F-4016-4237E13CBC0D}"/>
              </a:ext>
            </a:extLst>
          </p:cNvPr>
          <p:cNvSpPr>
            <a:spLocks noGrp="1"/>
          </p:cNvSpPr>
          <p:nvPr>
            <p:ph idx="1"/>
          </p:nvPr>
        </p:nvSpPr>
        <p:spPr>
          <a:xfrm>
            <a:off x="209861" y="284814"/>
            <a:ext cx="8166098" cy="5955266"/>
          </a:xfrm>
        </p:spPr>
        <p:txBody>
          <a:bodyPr anchor="ctr">
            <a:normAutofit/>
          </a:bodyPr>
          <a:lstStyle/>
          <a:p>
            <a:pPr marL="0" indent="0">
              <a:buNone/>
            </a:pPr>
            <a:r>
              <a:rPr lang="es-ES" sz="1800" dirty="0"/>
              <a:t>6. Gramática. ¿A qué tiempo verbal pertenecen los verbos subrayados? </a:t>
            </a:r>
          </a:p>
          <a:p>
            <a:pPr marL="0" indent="0">
              <a:buNone/>
            </a:pPr>
            <a:r>
              <a:rPr lang="es-ES" sz="1800" dirty="0"/>
              <a:t>     ¿El texto es descriptivo o narrativo?</a:t>
            </a:r>
          </a:p>
          <a:p>
            <a:pPr marL="0" indent="0">
              <a:buNone/>
            </a:pPr>
            <a:r>
              <a:rPr lang="es-ES" sz="1800" dirty="0"/>
              <a:t>     Relaciona las frases con su uso: </a:t>
            </a:r>
          </a:p>
          <a:p>
            <a:pPr marL="0" indent="0">
              <a:buNone/>
            </a:pPr>
            <a:r>
              <a:rPr lang="es-ES" sz="1800" dirty="0"/>
              <a:t>     a. acciones habituales: </a:t>
            </a:r>
          </a:p>
          <a:p>
            <a:pPr marL="0" indent="0">
              <a:buNone/>
            </a:pPr>
            <a:r>
              <a:rPr lang="es-ES" sz="1800" dirty="0"/>
              <a:t>     b. descripción en el pasado:</a:t>
            </a:r>
          </a:p>
          <a:p>
            <a:pPr marL="0" indent="0">
              <a:buNone/>
            </a:pPr>
            <a:r>
              <a:rPr lang="es-ES" sz="1800" dirty="0"/>
              <a:t>     </a:t>
            </a:r>
          </a:p>
          <a:p>
            <a:pPr marL="0" indent="0">
              <a:buNone/>
            </a:pPr>
            <a:r>
              <a:rPr lang="es-ES" sz="1800" dirty="0"/>
              <a:t>     1. Vivía no hace mucho</a:t>
            </a:r>
          </a:p>
          <a:p>
            <a:pPr marL="0" indent="0">
              <a:buNone/>
            </a:pPr>
            <a:r>
              <a:rPr lang="es-ES" sz="1800" dirty="0"/>
              <a:t>     2. Consumían tres partes de su hacienda</a:t>
            </a:r>
          </a:p>
          <a:p>
            <a:pPr marL="0" indent="0">
              <a:buNone/>
            </a:pPr>
            <a:r>
              <a:rPr lang="es-ES" sz="1800" dirty="0"/>
              <a:t>     3. El resto de ella lo concluían un sayo de velarte negro </a:t>
            </a:r>
          </a:p>
          <a:p>
            <a:pPr marL="0" indent="0">
              <a:buNone/>
            </a:pPr>
            <a:r>
              <a:rPr lang="es-ES" sz="1800" dirty="0"/>
              <a:t>     4. Tenía en su casa un ama </a:t>
            </a:r>
          </a:p>
          <a:p>
            <a:pPr marL="0" indent="0">
              <a:buNone/>
            </a:pPr>
            <a:r>
              <a:rPr lang="es-ES" sz="1800" dirty="0"/>
              <a:t>     5. Un ama que pasaba de los cuarenta y una sobrina que no llegaba a los veinte </a:t>
            </a:r>
          </a:p>
          <a:p>
            <a:pPr marL="0" indent="0">
              <a:buNone/>
            </a:pPr>
            <a:r>
              <a:rPr lang="es-ES" sz="1800" dirty="0"/>
              <a:t>     6. Lo mismo ensillaba el rocín que tomaba la podadera </a:t>
            </a:r>
          </a:p>
          <a:p>
            <a:pPr marL="0" indent="0">
              <a:buNone/>
            </a:pPr>
            <a:r>
              <a:rPr lang="es-ES" sz="1800" dirty="0"/>
              <a:t>     7. Frisaba la edad de nuestro hidalgo los cincuenta </a:t>
            </a:r>
            <a:r>
              <a:rPr lang="es-ES" sz="1800" dirty="0" err="1"/>
              <a:t>años</a:t>
            </a:r>
            <a:endParaRPr lang="es-ES" sz="1800" dirty="0"/>
          </a:p>
          <a:p>
            <a:pPr marL="0" indent="0">
              <a:buNone/>
            </a:pPr>
            <a:r>
              <a:rPr lang="es-ES" sz="1800" dirty="0"/>
              <a:t>     8. Era de complexión recia</a:t>
            </a:r>
          </a:p>
          <a:p>
            <a:pPr marL="0" indent="0">
              <a:buNone/>
            </a:pPr>
            <a:r>
              <a:rPr lang="es-ES" sz="800" dirty="0"/>
              <a:t>       </a:t>
            </a:r>
            <a:r>
              <a:rPr lang="es-ES" sz="800" b="1" dirty="0"/>
              <a:t> </a:t>
            </a:r>
            <a:endParaRPr lang="es-ES" sz="800" dirty="0"/>
          </a:p>
          <a:p>
            <a:pPr marL="0" indent="0">
              <a:buNone/>
            </a:pPr>
            <a:endParaRPr lang="es-ES" sz="800" dirty="0"/>
          </a:p>
        </p:txBody>
      </p:sp>
      <p:pic>
        <p:nvPicPr>
          <p:cNvPr id="5" name="Imagen 4">
            <a:extLst>
              <a:ext uri="{FF2B5EF4-FFF2-40B4-BE49-F238E27FC236}">
                <a16:creationId xmlns:a16="http://schemas.microsoft.com/office/drawing/2014/main" id="{F9B1E2A3-8C34-9C6F-A010-E56BFA19A883}"/>
              </a:ext>
            </a:extLst>
          </p:cNvPr>
          <p:cNvPicPr>
            <a:picLocks noChangeAspect="1"/>
          </p:cNvPicPr>
          <p:nvPr/>
        </p:nvPicPr>
        <p:blipFill>
          <a:blip r:embed="rId2"/>
          <a:srcRect l="8248" r="15125" b="-1"/>
          <a:stretch>
            <a:fillRect/>
          </a:stretch>
        </p:blipFill>
        <p:spPr>
          <a:xfrm>
            <a:off x="8375960" y="284814"/>
            <a:ext cx="3816039"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2845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736CB69-D4CE-831E-7DEC-25C8781415C8}"/>
              </a:ext>
            </a:extLst>
          </p:cNvPr>
          <p:cNvSpPr>
            <a:spLocks noGrp="1"/>
          </p:cNvSpPr>
          <p:nvPr>
            <p:ph idx="1"/>
          </p:nvPr>
        </p:nvSpPr>
        <p:spPr>
          <a:xfrm>
            <a:off x="299804" y="269823"/>
            <a:ext cx="7129696" cy="6385809"/>
          </a:xfrm>
        </p:spPr>
        <p:txBody>
          <a:bodyPr>
            <a:normAutofit fontScale="92500" lnSpcReduction="10000"/>
          </a:bodyPr>
          <a:lstStyle/>
          <a:p>
            <a:pPr marL="0" indent="0">
              <a:buNone/>
            </a:pPr>
            <a:r>
              <a:rPr lang="es-ES" sz="1800" dirty="0"/>
              <a:t>7. Gramática. Escribe frases para hablar de tus hábitos en el pasado </a:t>
            </a:r>
          </a:p>
          <a:p>
            <a:pPr marL="0" indent="0">
              <a:buNone/>
            </a:pPr>
            <a:r>
              <a:rPr lang="es-ES" sz="1800" dirty="0"/>
              <a:t>      utilizando las expresiones temporales habituales del texto </a:t>
            </a:r>
          </a:p>
          <a:p>
            <a:pPr marL="0" indent="0">
              <a:buNone/>
            </a:pPr>
            <a:r>
              <a:rPr lang="es-ES" sz="1800" dirty="0"/>
              <a:t>     1. no hace mucho…. </a:t>
            </a:r>
          </a:p>
          <a:p>
            <a:pPr marL="0" indent="0">
              <a:buNone/>
            </a:pPr>
            <a:r>
              <a:rPr lang="es-ES" sz="1800" dirty="0"/>
              <a:t>     2. todas las noches….</a:t>
            </a:r>
          </a:p>
          <a:p>
            <a:pPr marL="0" indent="0">
              <a:buNone/>
            </a:pPr>
            <a:r>
              <a:rPr lang="es-ES" sz="1800" dirty="0"/>
              <a:t>    3. los viernes… </a:t>
            </a:r>
          </a:p>
          <a:p>
            <a:pPr marL="0" indent="0">
              <a:buNone/>
            </a:pPr>
            <a:r>
              <a:rPr lang="es-ES" sz="1800" dirty="0"/>
              <a:t>    4. Los domingos…</a:t>
            </a:r>
          </a:p>
          <a:p>
            <a:pPr marL="0" indent="0">
              <a:buNone/>
            </a:pPr>
            <a:endParaRPr lang="es-ES" sz="1800" dirty="0"/>
          </a:p>
          <a:p>
            <a:pPr marL="0" indent="0">
              <a:buNone/>
            </a:pPr>
            <a:r>
              <a:rPr lang="es-ES" sz="1800" dirty="0"/>
              <a:t>8. Gramática. El texto describe al hidalgo así: “Era de complexión recia, </a:t>
            </a:r>
          </a:p>
          <a:p>
            <a:pPr marL="0" indent="0">
              <a:buNone/>
            </a:pPr>
            <a:r>
              <a:rPr lang="es-ES" sz="1800" dirty="0"/>
              <a:t>    seco de carnes, enjuto de rostro, gran madrugador y amigo de la caza”.    </a:t>
            </a:r>
          </a:p>
          <a:p>
            <a:pPr marL="0" indent="0">
              <a:buNone/>
            </a:pPr>
            <a:r>
              <a:rPr lang="es-ES" sz="1800" dirty="0"/>
              <a:t>    Observa las distintas estructuras:</a:t>
            </a:r>
          </a:p>
          <a:p>
            <a:pPr marL="0" indent="0">
              <a:buNone/>
            </a:pPr>
            <a:r>
              <a:rPr lang="es-ES" sz="1800" dirty="0"/>
              <a:t>    a. ser + de + sustantivo → “era de complexión recia”</a:t>
            </a:r>
          </a:p>
          <a:p>
            <a:pPr marL="0" indent="0">
              <a:buNone/>
            </a:pPr>
            <a:r>
              <a:rPr lang="es-ES" sz="1800" dirty="0"/>
              <a:t>    b. ser + adjetivo → “(era) seco de carnes”, “(era) enjuto de rostro”</a:t>
            </a:r>
          </a:p>
          <a:p>
            <a:pPr marL="0" indent="0">
              <a:buNone/>
            </a:pPr>
            <a:r>
              <a:rPr lang="es-ES" sz="1800" dirty="0"/>
              <a:t>    c. ser + sustantivo → “(era) gran madrugador”, “(era) amigo de la caza”</a:t>
            </a:r>
          </a:p>
          <a:p>
            <a:pPr marL="0" indent="0">
              <a:buNone/>
            </a:pPr>
            <a:r>
              <a:rPr lang="es-ES" sz="1800" dirty="0"/>
              <a:t>    Ahora describe a una persona (real o inventada) usando al menos cuatro </a:t>
            </a:r>
          </a:p>
          <a:p>
            <a:pPr marL="0" indent="0">
              <a:buNone/>
            </a:pPr>
            <a:r>
              <a:rPr lang="es-ES" sz="1800" dirty="0"/>
              <a:t>    de estas estructuras.</a:t>
            </a:r>
          </a:p>
          <a:p>
            <a:pPr marL="0" indent="0">
              <a:buNone/>
            </a:pPr>
            <a:r>
              <a:rPr lang="es-ES" sz="1800" dirty="0"/>
              <a:t>    1. </a:t>
            </a:r>
          </a:p>
          <a:p>
            <a:pPr marL="0" indent="0">
              <a:buNone/>
            </a:pPr>
            <a:r>
              <a:rPr lang="es-ES" sz="1800" dirty="0"/>
              <a:t>    2.</a:t>
            </a:r>
          </a:p>
          <a:p>
            <a:pPr marL="0" indent="0">
              <a:buNone/>
            </a:pPr>
            <a:r>
              <a:rPr lang="es-ES" sz="1800" dirty="0"/>
              <a:t>    3. </a:t>
            </a:r>
          </a:p>
          <a:p>
            <a:pPr marL="0" indent="0">
              <a:buNone/>
            </a:pPr>
            <a:r>
              <a:rPr lang="es-ES" sz="1800" dirty="0"/>
              <a:t>    4.  </a:t>
            </a:r>
          </a:p>
          <a:p>
            <a:pPr marL="0" indent="0">
              <a:buNone/>
            </a:pPr>
            <a:endParaRPr lang="es-ES" sz="1800" dirty="0"/>
          </a:p>
          <a:p>
            <a:pPr marL="0" indent="0">
              <a:buNone/>
            </a:pPr>
            <a:endParaRPr lang="es-ES" sz="500" dirty="0"/>
          </a:p>
        </p:txBody>
      </p:sp>
      <p:pic>
        <p:nvPicPr>
          <p:cNvPr id="5" name="Imagen 4">
            <a:extLst>
              <a:ext uri="{FF2B5EF4-FFF2-40B4-BE49-F238E27FC236}">
                <a16:creationId xmlns:a16="http://schemas.microsoft.com/office/drawing/2014/main" id="{F2EFDDA7-9557-57A9-F8B8-0CDE78AD5782}"/>
              </a:ext>
            </a:extLst>
          </p:cNvPr>
          <p:cNvPicPr>
            <a:picLocks noChangeAspect="1"/>
          </p:cNvPicPr>
          <p:nvPr/>
        </p:nvPicPr>
        <p:blipFill>
          <a:blip r:embed="rId2"/>
          <a:srcRect t="25241" r="1" b="1"/>
          <a:stretch>
            <a:fillRect/>
          </a:stretch>
        </p:blipFill>
        <p:spPr>
          <a:xfrm>
            <a:off x="7289800" y="10"/>
            <a:ext cx="4902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565984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CC9B6ABE-79CF-1BA7-091A-52B64B03CEEC}"/>
              </a:ext>
            </a:extLst>
          </p:cNvPr>
          <p:cNvPicPr>
            <a:picLocks noChangeAspect="1"/>
          </p:cNvPicPr>
          <p:nvPr/>
        </p:nvPicPr>
        <p:blipFill>
          <a:blip r:embed="rId2"/>
          <a:srcRect r="8076"/>
          <a:stretch>
            <a:fillRect/>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F3817514-E04A-F0B1-B42B-B45CE882A783}"/>
              </a:ext>
            </a:extLst>
          </p:cNvPr>
          <p:cNvSpPr>
            <a:spLocks noGrp="1"/>
          </p:cNvSpPr>
          <p:nvPr>
            <p:ph idx="1"/>
          </p:nvPr>
        </p:nvSpPr>
        <p:spPr>
          <a:xfrm>
            <a:off x="254832" y="329784"/>
            <a:ext cx="8139659" cy="6528206"/>
          </a:xfrm>
        </p:spPr>
        <p:txBody>
          <a:bodyPr>
            <a:normAutofit/>
          </a:bodyPr>
          <a:lstStyle/>
          <a:p>
            <a:pPr marL="0" indent="0">
              <a:buNone/>
            </a:pPr>
            <a:r>
              <a:rPr lang="es-ES" sz="1800" dirty="0"/>
              <a:t>9. Oral. Responde a las preguntas y justifica tu respuesta. </a:t>
            </a:r>
          </a:p>
          <a:p>
            <a:pPr marL="0" indent="0">
              <a:buNone/>
            </a:pPr>
            <a:r>
              <a:rPr lang="es-ES" sz="1800" dirty="0"/>
              <a:t>     1. El narrador dice que no quiere acordarse del nombre del lugar. ¿Qué efecto </a:t>
            </a:r>
          </a:p>
          <a:p>
            <a:pPr marL="0" indent="0">
              <a:buNone/>
            </a:pPr>
            <a:r>
              <a:rPr lang="es-ES" sz="1800" dirty="0"/>
              <a:t>          crees que busca con esto?</a:t>
            </a:r>
          </a:p>
          <a:p>
            <a:pPr marL="0" indent="0">
              <a:buNone/>
            </a:pPr>
            <a:r>
              <a:rPr lang="es-ES" sz="1800" dirty="0"/>
              <a:t>     2. A partir de lo que come y lo que viste, ¿qué tipo de vida económica (rica, </a:t>
            </a:r>
          </a:p>
          <a:p>
            <a:pPr marL="0" indent="0">
              <a:buNone/>
            </a:pPr>
            <a:r>
              <a:rPr lang="es-ES" sz="1800" dirty="0"/>
              <a:t>         modesta, pobre) crees que lleva el hidalgo?</a:t>
            </a:r>
          </a:p>
          <a:p>
            <a:pPr marL="0" indent="0">
              <a:buNone/>
            </a:pPr>
            <a:r>
              <a:rPr lang="es-ES" sz="1800" dirty="0"/>
              <a:t>     3. ¿Por qué crees que el narrador da tantos detalles sobre la comida y la ropa </a:t>
            </a:r>
          </a:p>
          <a:p>
            <a:pPr marL="0" indent="0">
              <a:buNone/>
            </a:pPr>
            <a:r>
              <a:rPr lang="es-ES" sz="1800" dirty="0"/>
              <a:t>         del hidalgo al principio de la novela?</a:t>
            </a:r>
          </a:p>
          <a:p>
            <a:pPr marL="0" indent="0">
              <a:buNone/>
            </a:pPr>
            <a:endParaRPr lang="es-ES" sz="1800" dirty="0"/>
          </a:p>
          <a:p>
            <a:pPr marL="0" indent="0">
              <a:buNone/>
            </a:pPr>
            <a:r>
              <a:rPr lang="es-ES" sz="1800" dirty="0"/>
              <a:t>10. Tarea final. Escrita.</a:t>
            </a:r>
            <a:r>
              <a:rPr lang="es-ES" sz="1800" b="1" dirty="0"/>
              <a:t> </a:t>
            </a:r>
            <a:r>
              <a:rPr lang="es-ES" sz="1800" dirty="0"/>
              <a:t>Rescribe el texto con tus palabras</a:t>
            </a:r>
            <a:r>
              <a:rPr lang="es-ES" sz="1800" b="1" dirty="0"/>
              <a:t>.</a:t>
            </a:r>
            <a:endParaRPr lang="es-ES" sz="1800" dirty="0"/>
          </a:p>
          <a:p>
            <a:pPr marL="0" indent="0">
              <a:buNone/>
            </a:pPr>
            <a:r>
              <a:rPr lang="es-ES" sz="1800" dirty="0">
                <a:solidFill>
                  <a:srgbClr val="FF0000"/>
                </a:solidFill>
              </a:rPr>
              <a:t>        No recuerdo el nombre del lugar de la Mancha, donde vivía un señor </a:t>
            </a:r>
          </a:p>
          <a:p>
            <a:pPr marL="0" indent="0">
              <a:buNone/>
            </a:pPr>
            <a:r>
              <a:rPr lang="es-ES" sz="1800" dirty="0">
                <a:solidFill>
                  <a:srgbClr val="FF0000"/>
                </a:solidFill>
              </a:rPr>
              <a:t>       antiguo….</a:t>
            </a:r>
          </a:p>
          <a:p>
            <a:pPr marL="0" indent="0">
              <a:buNone/>
            </a:pPr>
            <a:r>
              <a:rPr lang="es-ES" sz="1800" dirty="0"/>
              <a:t> </a:t>
            </a:r>
          </a:p>
          <a:p>
            <a:pPr marL="0" indent="0">
              <a:buNone/>
            </a:pPr>
            <a:endParaRPr lang="es-ES" sz="1400" dirty="0"/>
          </a:p>
          <a:p>
            <a:pPr marL="0" indent="0">
              <a:buNone/>
            </a:pPr>
            <a:endParaRPr lang="es-ES" sz="1400" dirty="0"/>
          </a:p>
        </p:txBody>
      </p:sp>
    </p:spTree>
    <p:extLst>
      <p:ext uri="{BB962C8B-B14F-4D97-AF65-F5344CB8AC3E}">
        <p14:creationId xmlns:p14="http://schemas.microsoft.com/office/powerpoint/2010/main" val="1664727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C95D6D-49AD-668C-591E-0B4CD2DDB7FF}"/>
              </a:ext>
            </a:extLst>
          </p:cNvPr>
          <p:cNvSpPr>
            <a:spLocks noGrp="1"/>
          </p:cNvSpPr>
          <p:nvPr>
            <p:ph idx="1"/>
          </p:nvPr>
        </p:nvSpPr>
        <p:spPr>
          <a:xfrm>
            <a:off x="244699" y="254357"/>
            <a:ext cx="6606862" cy="6349285"/>
          </a:xfrm>
        </p:spPr>
        <p:txBody>
          <a:bodyPr>
            <a:normAutofit/>
          </a:bodyPr>
          <a:lstStyle/>
          <a:p>
            <a:pPr marL="0" indent="0">
              <a:buNone/>
            </a:pPr>
            <a:r>
              <a:rPr lang="es-ES" sz="1800" dirty="0"/>
              <a:t>Texto 2 Intermedio                                                                                               Antes de leer</a:t>
            </a:r>
          </a:p>
          <a:p>
            <a:pPr marL="0" indent="0">
              <a:lnSpc>
                <a:spcPct val="110000"/>
              </a:lnSpc>
              <a:buNone/>
            </a:pPr>
            <a:endParaRPr lang="es-ES" sz="1800" dirty="0">
              <a:solidFill>
                <a:srgbClr val="FFC000"/>
              </a:solidFill>
            </a:endParaRPr>
          </a:p>
          <a:p>
            <a:pPr marL="0" indent="0">
              <a:lnSpc>
                <a:spcPct val="110000"/>
              </a:lnSpc>
              <a:buNone/>
            </a:pPr>
            <a:r>
              <a:rPr lang="es-ES" sz="1800" dirty="0"/>
              <a:t>1. ¿Qué diferencias encuentras con estos nombres de caballeros? Qué adjetivos te parecen más adecuados para definirlos                                                                            </a:t>
            </a:r>
          </a:p>
          <a:p>
            <a:pPr marL="0" indent="0">
              <a:lnSpc>
                <a:spcPct val="110000"/>
              </a:lnSpc>
              <a:buNone/>
            </a:pPr>
            <a:r>
              <a:rPr lang="es-ES" sz="1800" dirty="0"/>
              <a:t>Amadís de Gaula, </a:t>
            </a:r>
            <a:r>
              <a:rPr lang="es-ES" sz="1800" dirty="0" err="1"/>
              <a:t>Palmerín</a:t>
            </a:r>
            <a:r>
              <a:rPr lang="es-ES" sz="1800" dirty="0"/>
              <a:t> de Inglaterra, </a:t>
            </a:r>
            <a:r>
              <a:rPr lang="es-ES" sz="1800" dirty="0" err="1"/>
              <a:t>Belianís</a:t>
            </a:r>
            <a:r>
              <a:rPr lang="es-ES" sz="1800" dirty="0"/>
              <a:t> de Grecia; Lancelot del Lago…  Don Quijote de la Mancha</a:t>
            </a:r>
          </a:p>
          <a:p>
            <a:pPr marL="0" indent="0">
              <a:lnSpc>
                <a:spcPct val="110000"/>
              </a:lnSpc>
              <a:buNone/>
            </a:pPr>
            <a:r>
              <a:rPr lang="es-ES" sz="1800" dirty="0"/>
              <a:t>Sonoro, gracioso, elegante, paródico, legendario, heroico, risible</a:t>
            </a:r>
          </a:p>
          <a:p>
            <a:pPr marL="0" indent="0">
              <a:lnSpc>
                <a:spcPct val="110000"/>
              </a:lnSpc>
              <a:buNone/>
            </a:pPr>
            <a:r>
              <a:rPr lang="es-ES" sz="1800" dirty="0"/>
              <a:t>2. ¿El origen de los caballeros también te resulta chocante?:                                                                                                                                                        Gaula, Inglaterra, Grecia, Camelot… la Mancha</a:t>
            </a:r>
          </a:p>
          <a:p>
            <a:pPr>
              <a:lnSpc>
                <a:spcPct val="110000"/>
              </a:lnSpc>
            </a:pPr>
            <a:endParaRPr lang="es-ES" sz="1400" dirty="0"/>
          </a:p>
        </p:txBody>
      </p:sp>
      <p:pic>
        <p:nvPicPr>
          <p:cNvPr id="5" name="Imagen 4" descr="Imagen que contiene agua, parado, hombre, frente&#10;&#10;El contenido generado por IA puede ser incorrecto.">
            <a:extLst>
              <a:ext uri="{FF2B5EF4-FFF2-40B4-BE49-F238E27FC236}">
                <a16:creationId xmlns:a16="http://schemas.microsoft.com/office/drawing/2014/main" id="{EDDA5FD9-60FB-62AE-81EB-D4F5E0C122D7}"/>
              </a:ext>
            </a:extLst>
          </p:cNvPr>
          <p:cNvPicPr>
            <a:picLocks noChangeAspect="1"/>
          </p:cNvPicPr>
          <p:nvPr/>
        </p:nvPicPr>
        <p:blipFill>
          <a:blip r:embed="rId2"/>
          <a:srcRect b="4835"/>
          <a:stretch>
            <a:fillRect/>
          </a:stretch>
        </p:blipFill>
        <p:spPr>
          <a:xfrm>
            <a:off x="6851561" y="10"/>
            <a:ext cx="5340439" cy="6857990"/>
          </a:xfrm>
          <a:prstGeom prst="rect">
            <a:avLst/>
          </a:prstGeom>
        </p:spPr>
      </p:pic>
    </p:spTree>
    <p:extLst>
      <p:ext uri="{BB962C8B-B14F-4D97-AF65-F5344CB8AC3E}">
        <p14:creationId xmlns:p14="http://schemas.microsoft.com/office/powerpoint/2010/main" val="2356845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hombre, bicicleta, frente&#10;&#10;El contenido generado por IA puede ser incorrecto.">
            <a:extLst>
              <a:ext uri="{FF2B5EF4-FFF2-40B4-BE49-F238E27FC236}">
                <a16:creationId xmlns:a16="http://schemas.microsoft.com/office/drawing/2014/main" id="{23EBFC29-CA5F-EE1C-4428-A75BA21864FB}"/>
              </a:ext>
            </a:extLst>
          </p:cNvPr>
          <p:cNvPicPr>
            <a:picLocks noChangeAspect="1"/>
          </p:cNvPicPr>
          <p:nvPr/>
        </p:nvPicPr>
        <p:blipFill>
          <a:blip r:embed="rId2"/>
          <a:srcRect l="13986" r="14415"/>
          <a:stretch>
            <a:fillRect/>
          </a:stretch>
        </p:blipFill>
        <p:spPr>
          <a:xfrm>
            <a:off x="20" y="10"/>
            <a:ext cx="4664745" cy="6857990"/>
          </a:xfrm>
          <a:prstGeom prst="rect">
            <a:avLst/>
          </a:prstGeom>
        </p:spPr>
      </p:pic>
      <p:sp>
        <p:nvSpPr>
          <p:cNvPr id="3" name="Marcador de contenido 2">
            <a:extLst>
              <a:ext uri="{FF2B5EF4-FFF2-40B4-BE49-F238E27FC236}">
                <a16:creationId xmlns:a16="http://schemas.microsoft.com/office/drawing/2014/main" id="{BAF611DB-27A3-6FF5-D106-9ED34426294E}"/>
              </a:ext>
            </a:extLst>
          </p:cNvPr>
          <p:cNvSpPr>
            <a:spLocks noGrp="1"/>
          </p:cNvSpPr>
          <p:nvPr>
            <p:ph idx="1"/>
          </p:nvPr>
        </p:nvSpPr>
        <p:spPr>
          <a:xfrm>
            <a:off x="4876800" y="543338"/>
            <a:ext cx="7050157" cy="6314662"/>
          </a:xfrm>
        </p:spPr>
        <p:txBody>
          <a:bodyPr>
            <a:normAutofit fontScale="62500" lnSpcReduction="20000"/>
          </a:bodyPr>
          <a:lstStyle/>
          <a:p>
            <a:pPr marL="0" indent="0">
              <a:lnSpc>
                <a:spcPct val="110000"/>
              </a:lnSpc>
              <a:buNone/>
            </a:pPr>
            <a:r>
              <a:rPr lang="es-ES" dirty="0"/>
              <a:t>La Identidad, texto 2 </a:t>
            </a:r>
            <a:br>
              <a:rPr lang="es-ES" dirty="0"/>
            </a:br>
            <a:r>
              <a:rPr lang="es-ES" dirty="0"/>
              <a:t>Lee y responde a las preguntas</a:t>
            </a:r>
          </a:p>
          <a:p>
            <a:pPr marL="0" indent="0">
              <a:lnSpc>
                <a:spcPct val="110000"/>
              </a:lnSpc>
              <a:buNone/>
            </a:pPr>
            <a:endParaRPr lang="es-ES" dirty="0"/>
          </a:p>
          <a:p>
            <a:pPr marL="0" indent="0">
              <a:lnSpc>
                <a:spcPct val="110000"/>
              </a:lnSpc>
              <a:buNone/>
            </a:pPr>
            <a:r>
              <a:rPr lang="es-ES" dirty="0"/>
              <a:t>	Don Quijote fue a ver a su </a:t>
            </a:r>
            <a:r>
              <a:rPr lang="es-ES" dirty="0" err="1"/>
              <a:t>débil</a:t>
            </a:r>
            <a:r>
              <a:rPr lang="es-ES" dirty="0"/>
              <a:t> caballo, que a </a:t>
            </a:r>
            <a:r>
              <a:rPr lang="es-ES" dirty="0" err="1"/>
              <a:t>él</a:t>
            </a:r>
            <a:r>
              <a:rPr lang="es-ES" dirty="0"/>
              <a:t> le </a:t>
            </a:r>
            <a:r>
              <a:rPr lang="es-ES" dirty="0" err="1"/>
              <a:t>parecía</a:t>
            </a:r>
            <a:r>
              <a:rPr lang="es-ES" dirty="0"/>
              <a:t> mejor que Babieca, el caballo del Cid20. Tardó cuatro </a:t>
            </a:r>
            <a:r>
              <a:rPr lang="es-ES" dirty="0" err="1"/>
              <a:t>días</a:t>
            </a:r>
            <a:r>
              <a:rPr lang="es-ES" dirty="0"/>
              <a:t> en llamarlo Rocinante, nombre, en su </a:t>
            </a:r>
            <a:r>
              <a:rPr lang="es-ES" dirty="0" err="1"/>
              <a:t>opinión</a:t>
            </a:r>
            <a:r>
              <a:rPr lang="es-ES" dirty="0"/>
              <a:t>, elegante y musical, perfecto para el caballo de un caballero tan importante como </a:t>
            </a:r>
            <a:r>
              <a:rPr lang="es-ES" dirty="0" err="1"/>
              <a:t>él</a:t>
            </a:r>
            <a:r>
              <a:rPr lang="es-ES" dirty="0"/>
              <a:t>.                                                                                                                                	Nuestro hidalgo quiso </a:t>
            </a:r>
            <a:r>
              <a:rPr lang="es-ES" dirty="0" err="1"/>
              <a:t>también</a:t>
            </a:r>
            <a:r>
              <a:rPr lang="es-ES" dirty="0"/>
              <a:t> buscar un nombre para sí mismo. </a:t>
            </a:r>
            <a:r>
              <a:rPr lang="es-ES" dirty="0" err="1"/>
              <a:t>Después</a:t>
            </a:r>
            <a:r>
              <a:rPr lang="es-ES" dirty="0"/>
              <a:t> de pensar mucho durante ocho </a:t>
            </a:r>
            <a:r>
              <a:rPr lang="es-ES" dirty="0" err="1"/>
              <a:t>días</a:t>
            </a:r>
            <a:r>
              <a:rPr lang="es-ES" dirty="0"/>
              <a:t>, </a:t>
            </a:r>
            <a:r>
              <a:rPr lang="es-ES" dirty="0" err="1"/>
              <a:t>decidio</a:t>
            </a:r>
            <a:r>
              <a:rPr lang="es-ES" dirty="0"/>
              <a:t>́ llamarse don Quijote. Se </a:t>
            </a:r>
            <a:r>
              <a:rPr lang="es-ES" dirty="0" err="1"/>
              <a:t>acordo</a:t>
            </a:r>
            <a:r>
              <a:rPr lang="es-ES" dirty="0"/>
              <a:t>́, entonces, de que el valiente Amadís21 se llamaba </a:t>
            </a:r>
            <a:r>
              <a:rPr lang="es-ES" dirty="0" err="1"/>
              <a:t>Amadís</a:t>
            </a:r>
            <a:r>
              <a:rPr lang="es-ES" dirty="0"/>
              <a:t> </a:t>
            </a:r>
            <a:r>
              <a:rPr lang="es-ES" i="1" dirty="0"/>
              <a:t>de Gaula</a:t>
            </a:r>
            <a:r>
              <a:rPr lang="es-ES" dirty="0"/>
              <a:t>. Y por esta </a:t>
            </a:r>
            <a:r>
              <a:rPr lang="es-ES" dirty="0" err="1"/>
              <a:t>razón</a:t>
            </a:r>
            <a:r>
              <a:rPr lang="es-ES" dirty="0"/>
              <a:t>, nuestro buen caballero quiso </a:t>
            </a:r>
            <a:r>
              <a:rPr lang="es-ES" dirty="0" err="1"/>
              <a:t>también</a:t>
            </a:r>
            <a:r>
              <a:rPr lang="es-ES" dirty="0"/>
              <a:t> </a:t>
            </a:r>
            <a:r>
              <a:rPr lang="es-ES" dirty="0" err="1"/>
              <a:t>acompañar</a:t>
            </a:r>
            <a:r>
              <a:rPr lang="es-ES" dirty="0"/>
              <a:t> su nombre y llamarse don Quijote </a:t>
            </a:r>
            <a:r>
              <a:rPr lang="es-ES" i="1" dirty="0"/>
              <a:t>de la Mancha</a:t>
            </a:r>
            <a:r>
              <a:rPr lang="es-ES" dirty="0"/>
              <a:t>.                                                                                                                	</a:t>
            </a:r>
            <a:r>
              <a:rPr lang="es-ES" dirty="0" err="1"/>
              <a:t>Después</a:t>
            </a:r>
            <a:r>
              <a:rPr lang="es-ES" dirty="0"/>
              <a:t> de todo esto, solo le faltaba buscar una dama para enamorarse. Pensaba </a:t>
            </a:r>
            <a:r>
              <a:rPr lang="es-ES" dirty="0" err="1"/>
              <a:t>él</a:t>
            </a:r>
            <a:r>
              <a:rPr lang="es-ES" dirty="0"/>
              <a:t> que un caballero andante sin amores es un </a:t>
            </a:r>
            <a:r>
              <a:rPr lang="es-ES" dirty="0" err="1"/>
              <a:t>árbol</a:t>
            </a:r>
            <a:r>
              <a:rPr lang="es-ES" dirty="0"/>
              <a:t> sin hojas y sin fruto, un cuerpo sin alma. Se decía don Quijote:                                                                        –Si yo me encuentro por </a:t>
            </a:r>
            <a:r>
              <a:rPr lang="es-ES" dirty="0" err="1"/>
              <a:t>ahi</a:t>
            </a:r>
            <a:r>
              <a:rPr lang="es-ES" dirty="0"/>
              <a:t>́ con un gigante y le gano en singular batalla, debo tener una dama a quien </a:t>
            </a:r>
            <a:r>
              <a:rPr lang="es-ES" dirty="0" err="1"/>
              <a:t>enviárselo</a:t>
            </a:r>
            <a:r>
              <a:rPr lang="es-ES" dirty="0"/>
              <a:t> como regalo.                    	Y parece que don Quijote </a:t>
            </a:r>
            <a:r>
              <a:rPr lang="es-ES" dirty="0" err="1"/>
              <a:t>había</a:t>
            </a:r>
            <a:r>
              <a:rPr lang="es-ES" dirty="0"/>
              <a:t> estado enamorado de una buena moza  del Toboso, un pueblo vecino, aunque ella nunca lo supo. Se llamaba Aldonza Lorenzo. A don Quijote le </a:t>
            </a:r>
            <a:r>
              <a:rPr lang="es-ES" dirty="0" err="1"/>
              <a:t>parecio</a:t>
            </a:r>
            <a:r>
              <a:rPr lang="es-ES" dirty="0"/>
              <a:t>́ bien hacerla </a:t>
            </a:r>
            <a:r>
              <a:rPr lang="es-ES" dirty="0" err="1"/>
              <a:t>señora</a:t>
            </a:r>
            <a:r>
              <a:rPr lang="es-ES" dirty="0"/>
              <a:t> de sus pensamientos y buscarle un nombre elegante y musical, de princesa o gran dama. Y </a:t>
            </a:r>
            <a:r>
              <a:rPr lang="es-ES" dirty="0" err="1"/>
              <a:t>asi</a:t>
            </a:r>
            <a:r>
              <a:rPr lang="es-ES" dirty="0"/>
              <a:t>́, </a:t>
            </a:r>
            <a:r>
              <a:rPr lang="es-ES" dirty="0" err="1"/>
              <a:t>decidio</a:t>
            </a:r>
            <a:r>
              <a:rPr lang="es-ES" dirty="0"/>
              <a:t>́ llamarla Dulcinea del Toboso. </a:t>
            </a:r>
          </a:p>
          <a:p>
            <a:pPr>
              <a:lnSpc>
                <a:spcPct val="110000"/>
              </a:lnSpc>
            </a:pPr>
            <a:endParaRPr lang="es-ES" sz="1100" dirty="0"/>
          </a:p>
        </p:txBody>
      </p:sp>
    </p:spTree>
    <p:extLst>
      <p:ext uri="{BB962C8B-B14F-4D97-AF65-F5344CB8AC3E}">
        <p14:creationId xmlns:p14="http://schemas.microsoft.com/office/powerpoint/2010/main" val="2133551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exterior, persona, tabla, mujer&#10;&#10;El contenido generado por IA puede ser incorrecto.">
            <a:extLst>
              <a:ext uri="{FF2B5EF4-FFF2-40B4-BE49-F238E27FC236}">
                <a16:creationId xmlns:a16="http://schemas.microsoft.com/office/drawing/2014/main" id="{67272113-32E8-00D8-647E-F84A6C9004DA}"/>
              </a:ext>
            </a:extLst>
          </p:cNvPr>
          <p:cNvPicPr>
            <a:picLocks noChangeAspect="1"/>
          </p:cNvPicPr>
          <p:nvPr/>
        </p:nvPicPr>
        <p:blipFill>
          <a:blip r:embed="rId2"/>
          <a:srcRect l="69"/>
          <a:stretch>
            <a:fillRect/>
          </a:stretch>
        </p:blipFill>
        <p:spPr>
          <a:xfrm>
            <a:off x="20" y="10"/>
            <a:ext cx="5036675"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B5F14FBB-FBAB-306A-171A-97625F3D7FB1}"/>
              </a:ext>
            </a:extLst>
          </p:cNvPr>
          <p:cNvSpPr>
            <a:spLocks noGrp="1"/>
          </p:cNvSpPr>
          <p:nvPr>
            <p:ph idx="1"/>
          </p:nvPr>
        </p:nvSpPr>
        <p:spPr>
          <a:xfrm>
            <a:off x="4931764" y="434714"/>
            <a:ext cx="7465102" cy="6295869"/>
          </a:xfrm>
        </p:spPr>
        <p:txBody>
          <a:bodyPr>
            <a:normAutofit lnSpcReduction="10000"/>
          </a:bodyPr>
          <a:lstStyle/>
          <a:p>
            <a:pPr marL="342900" indent="-342900">
              <a:buAutoNum type="arabicPeriod"/>
            </a:pPr>
            <a:r>
              <a:rPr lang="es-ES" sz="1800" dirty="0"/>
              <a:t>Léxico. Relaciona las palabras y los nombres con su significado:  </a:t>
            </a:r>
          </a:p>
          <a:p>
            <a:pPr marL="0" indent="0">
              <a:buNone/>
            </a:pPr>
            <a:r>
              <a:rPr lang="es-ES" sz="1800" dirty="0"/>
              <a:t>       1. Débil, 2. gigante, 3. singular (batalla), 4. alma, 5. El Cid, 6. Babieca, </a:t>
            </a:r>
          </a:p>
          <a:p>
            <a:pPr marL="0" indent="0">
              <a:buNone/>
            </a:pPr>
            <a:r>
              <a:rPr lang="es-ES" sz="1800" dirty="0"/>
              <a:t>        7. Amadís de Gaula</a:t>
            </a:r>
          </a:p>
          <a:p>
            <a:pPr marL="0" indent="0">
              <a:buNone/>
            </a:pPr>
            <a:r>
              <a:rPr lang="es-ES" sz="1800" dirty="0"/>
              <a:t>        </a:t>
            </a:r>
          </a:p>
          <a:p>
            <a:pPr marL="0" indent="0">
              <a:buNone/>
            </a:pPr>
            <a:r>
              <a:rPr lang="es-ES" sz="1800" dirty="0"/>
              <a:t>        a. Ser enorme, mucho más grande de lo normal, b. destacada, </a:t>
            </a:r>
          </a:p>
          <a:p>
            <a:pPr marL="0" indent="0">
              <a:buNone/>
            </a:pPr>
            <a:r>
              <a:rPr lang="es-ES" sz="1800" dirty="0"/>
              <a:t>        memorable o especial c. Que tiene poca fuerza, d. el caballo del cid, </a:t>
            </a:r>
          </a:p>
          <a:p>
            <a:pPr marL="0" indent="0">
              <a:buNone/>
            </a:pPr>
            <a:r>
              <a:rPr lang="es-ES" sz="1800" dirty="0"/>
              <a:t>       e. famoso caballero de las novelas de caballerías, f. caballero real y </a:t>
            </a:r>
          </a:p>
          <a:p>
            <a:pPr marL="0" indent="0">
              <a:buNone/>
            </a:pPr>
            <a:r>
              <a:rPr lang="es-ES" sz="1800" dirty="0"/>
              <a:t>        personaje heroico de leyendas y canciones, g. parte del ser humano </a:t>
            </a:r>
          </a:p>
          <a:p>
            <a:pPr marL="0" indent="0">
              <a:buNone/>
            </a:pPr>
            <a:r>
              <a:rPr lang="es-ES" sz="1800" dirty="0"/>
              <a:t>        inmaterial relativa a los sentimientos y valores</a:t>
            </a:r>
          </a:p>
          <a:p>
            <a:pPr marL="0" indent="0">
              <a:buNone/>
            </a:pPr>
            <a:r>
              <a:rPr lang="es-ES" sz="1800" dirty="0"/>
              <a:t> </a:t>
            </a:r>
          </a:p>
          <a:p>
            <a:pPr marL="0" indent="0">
              <a:buNone/>
            </a:pPr>
            <a:r>
              <a:rPr lang="es-ES" sz="1800" dirty="0"/>
              <a:t>2. Léxico. Completa la familia de palabras </a:t>
            </a:r>
          </a:p>
          <a:p>
            <a:pPr marL="0" indent="0">
              <a:buNone/>
            </a:pPr>
            <a:r>
              <a:rPr lang="es-ES" sz="1800" dirty="0"/>
              <a:t>     Verbo.                          Sustantivo .                   Adjetivo </a:t>
            </a:r>
          </a:p>
          <a:p>
            <a:pPr marL="0" indent="0">
              <a:buNone/>
            </a:pPr>
            <a:r>
              <a:rPr lang="es-ES" sz="1800" dirty="0"/>
              <a:t>    enamorar(se)	    enamoramiento	         _______</a:t>
            </a:r>
          </a:p>
          <a:p>
            <a:pPr marL="0" indent="0">
              <a:buNone/>
            </a:pPr>
            <a:r>
              <a:rPr lang="es-ES" sz="1800" dirty="0"/>
              <a:t>    ________	    nombre	         ________ </a:t>
            </a:r>
          </a:p>
          <a:p>
            <a:pPr marL="0" indent="0">
              <a:buNone/>
            </a:pPr>
            <a:r>
              <a:rPr lang="es-ES" sz="1800" dirty="0"/>
              <a:t>     decidir	                        ________	        decidido</a:t>
            </a:r>
          </a:p>
          <a:p>
            <a:pPr marL="0" indent="0">
              <a:buNone/>
            </a:pPr>
            <a:r>
              <a:rPr lang="es-ES" sz="1800" dirty="0"/>
              <a:t>   ________                        envío                                enviado </a:t>
            </a:r>
          </a:p>
          <a:p>
            <a:pPr marL="0" indent="0">
              <a:buNone/>
            </a:pPr>
            <a:r>
              <a:rPr lang="es-ES" sz="1800" dirty="0"/>
              <a:t>    </a:t>
            </a:r>
          </a:p>
          <a:p>
            <a:pPr marL="0" indent="0">
              <a:buNone/>
            </a:pPr>
            <a:endParaRPr lang="es-ES" sz="800" dirty="0"/>
          </a:p>
        </p:txBody>
      </p:sp>
    </p:spTree>
    <p:extLst>
      <p:ext uri="{BB962C8B-B14F-4D97-AF65-F5344CB8AC3E}">
        <p14:creationId xmlns:p14="http://schemas.microsoft.com/office/powerpoint/2010/main" val="2247952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711BC1F-7B5B-11F7-D34E-190FC6A9DAB5}"/>
              </a:ext>
            </a:extLst>
          </p:cNvPr>
          <p:cNvSpPr>
            <a:spLocks noGrp="1"/>
          </p:cNvSpPr>
          <p:nvPr>
            <p:ph idx="1"/>
          </p:nvPr>
        </p:nvSpPr>
        <p:spPr>
          <a:xfrm>
            <a:off x="314793" y="314793"/>
            <a:ext cx="11039007" cy="5862170"/>
          </a:xfrm>
        </p:spPr>
        <p:txBody>
          <a:bodyPr>
            <a:normAutofit/>
          </a:bodyPr>
          <a:lstStyle/>
          <a:p>
            <a:pPr marL="0" indent="0">
              <a:buNone/>
            </a:pPr>
            <a:r>
              <a:rPr lang="es-ES" sz="1800" dirty="0"/>
              <a:t>3. Oral. Indica si estas afirmaciones son verdaderas (V) o falsas (F) y justifica tu respuesta </a:t>
            </a:r>
          </a:p>
          <a:p>
            <a:pPr marL="0" indent="0">
              <a:buNone/>
            </a:pPr>
            <a:r>
              <a:rPr lang="es-ES" sz="1800" dirty="0"/>
              <a:t>     1. Don Quijote pensaba que Babieca era mucho mejor que su propio caballo. V/F</a:t>
            </a:r>
          </a:p>
          <a:p>
            <a:pPr marL="0" indent="0">
              <a:buNone/>
            </a:pPr>
            <a:r>
              <a:rPr lang="es-ES" sz="1800" dirty="0"/>
              <a:t>     2. El hidalgo tardó muy poco decidir su propio nombre. V/F</a:t>
            </a:r>
          </a:p>
          <a:p>
            <a:pPr marL="0" indent="0">
              <a:buNone/>
            </a:pPr>
            <a:r>
              <a:rPr lang="es-ES" sz="1800" dirty="0"/>
              <a:t>     3. Don Quijote quería tener una dama para enviarle los gigantes que venciera en batalla. V/F</a:t>
            </a:r>
          </a:p>
          <a:p>
            <a:pPr marL="0" indent="0">
              <a:buNone/>
            </a:pPr>
            <a:r>
              <a:rPr lang="es-ES" sz="1800" dirty="0"/>
              <a:t>     4. Aldonza Lorenzo sabía perfectamente que Don Quijote estaba enamorado de ella. V/F</a:t>
            </a:r>
          </a:p>
          <a:p>
            <a:pPr marL="0" indent="0">
              <a:buNone/>
            </a:pPr>
            <a:r>
              <a:rPr lang="es-ES" sz="1800" dirty="0"/>
              <a:t>     5. Según don Quijote, un caballero andante no necesita estar enamorado V/F</a:t>
            </a:r>
          </a:p>
          <a:p>
            <a:pPr marL="0" indent="0">
              <a:buNone/>
            </a:pPr>
            <a:r>
              <a:rPr lang="es-ES" sz="1800" dirty="0"/>
              <a:t>     6. Don Quijote y Aldonza Lorenzo eran del mismo pueblo V/F</a:t>
            </a:r>
          </a:p>
          <a:p>
            <a:pPr marL="0" indent="0">
              <a:buNone/>
            </a:pPr>
            <a:r>
              <a:rPr lang="es-ES" sz="1800" dirty="0"/>
              <a:t>     7. Don Quijote eligió el nombre de Dulcinea porque le pareció original y sonaba bien V/F</a:t>
            </a:r>
          </a:p>
          <a:p>
            <a:pPr marL="0" indent="0">
              <a:buNone/>
            </a:pPr>
            <a:r>
              <a:rPr lang="es-ES" sz="1800" dirty="0"/>
              <a:t>     8. Don Quijote tardó más tiempo en elegir su propio nombre que el de su caballo V/F</a:t>
            </a:r>
          </a:p>
          <a:p>
            <a:pPr marL="0" indent="0">
              <a:buNone/>
            </a:pPr>
            <a:endParaRPr lang="es-ES" sz="1800" dirty="0"/>
          </a:p>
          <a:p>
            <a:pPr marL="0" indent="0">
              <a:buNone/>
            </a:pPr>
            <a:r>
              <a:rPr lang="es-ES" sz="1800" dirty="0"/>
              <a:t>4. Oral/ escrita. Responde a las preguntas y justifica tus respuestas. </a:t>
            </a:r>
          </a:p>
          <a:p>
            <a:pPr marL="0" indent="0">
              <a:buNone/>
            </a:pPr>
            <a:r>
              <a:rPr lang="es-ES" sz="1800" dirty="0"/>
              <a:t>     1. ¿Por qué crees que don Quijote dedica tantos días a elegir estos nombres? ¿te parece normal?</a:t>
            </a:r>
          </a:p>
          <a:p>
            <a:pPr marL="0" indent="0">
              <a:buNone/>
            </a:pPr>
            <a:r>
              <a:rPr lang="es-ES" sz="1800" dirty="0"/>
              <a:t>     2. El nombre “Rocinante” recuerda a la palabra “rocín” (un caballo flaco y de poco valor). ¿Te parece un </a:t>
            </a:r>
          </a:p>
          <a:p>
            <a:pPr marL="0" indent="0">
              <a:buNone/>
            </a:pPr>
            <a:r>
              <a:rPr lang="es-ES" sz="1800" dirty="0"/>
              <a:t>          nombre adecuado o resulta irónico?</a:t>
            </a:r>
          </a:p>
          <a:p>
            <a:pPr marL="0" indent="0">
              <a:buNone/>
            </a:pPr>
            <a:r>
              <a:rPr lang="es-ES" sz="1800" dirty="0"/>
              <a:t>     3. ¿Qué nos dice este texto sobre la personalidad de don Quijote?</a:t>
            </a:r>
          </a:p>
          <a:p>
            <a:pPr marL="0" indent="0">
              <a:buNone/>
            </a:pPr>
            <a:endParaRPr lang="es-ES" sz="1800" dirty="0"/>
          </a:p>
          <a:p>
            <a:pPr marL="0" indent="0">
              <a:buNone/>
            </a:pPr>
            <a:endParaRPr lang="es-ES" sz="1800" dirty="0"/>
          </a:p>
        </p:txBody>
      </p:sp>
    </p:spTree>
    <p:extLst>
      <p:ext uri="{BB962C8B-B14F-4D97-AF65-F5344CB8AC3E}">
        <p14:creationId xmlns:p14="http://schemas.microsoft.com/office/powerpoint/2010/main" val="3573969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79130591-97A7-1752-ED65-31178CF411E3}"/>
              </a:ext>
            </a:extLst>
          </p:cNvPr>
          <p:cNvPicPr>
            <a:picLocks noChangeAspect="1"/>
          </p:cNvPicPr>
          <p:nvPr/>
        </p:nvPicPr>
        <p:blipFill>
          <a:blip r:embed="rId2"/>
          <a:srcRect l="1889" r="1754"/>
          <a:stretch>
            <a:fillRect/>
          </a:stretch>
        </p:blipFill>
        <p:spPr>
          <a:xfrm>
            <a:off x="-1" y="-2"/>
            <a:ext cx="4601981" cy="6858002"/>
          </a:xfrm>
          <a:prstGeom prst="rect">
            <a:avLst/>
          </a:prstGeom>
        </p:spPr>
      </p:pic>
      <p:sp>
        <p:nvSpPr>
          <p:cNvPr id="3" name="Marcador de contenido 2">
            <a:extLst>
              <a:ext uri="{FF2B5EF4-FFF2-40B4-BE49-F238E27FC236}">
                <a16:creationId xmlns:a16="http://schemas.microsoft.com/office/drawing/2014/main" id="{86B49FA1-591C-E723-36FE-D6E093EEC607}"/>
              </a:ext>
            </a:extLst>
          </p:cNvPr>
          <p:cNvSpPr>
            <a:spLocks noGrp="1"/>
          </p:cNvSpPr>
          <p:nvPr>
            <p:ph idx="1"/>
          </p:nvPr>
        </p:nvSpPr>
        <p:spPr>
          <a:xfrm>
            <a:off x="4601980" y="269824"/>
            <a:ext cx="7590020" cy="5126636"/>
          </a:xfrm>
        </p:spPr>
        <p:txBody>
          <a:bodyPr anchor="ctr">
            <a:normAutofit/>
          </a:bodyPr>
          <a:lstStyle/>
          <a:p>
            <a:pPr marL="0" indent="0">
              <a:buNone/>
            </a:pPr>
            <a:r>
              <a:rPr lang="es-ES" sz="1800" dirty="0"/>
              <a:t>5. Oral. Ordena los acontecimientos según aparecen en el texto. </a:t>
            </a:r>
          </a:p>
          <a:p>
            <a:pPr marL="0" indent="0">
              <a:buNone/>
            </a:pPr>
            <a:r>
              <a:rPr lang="es-ES" sz="1800" dirty="0"/>
              <a:t>    a. Don Quijote recuerda a una moza del Toboso llamada Aldonza Lorenzo.</a:t>
            </a:r>
          </a:p>
          <a:p>
            <a:pPr marL="0" indent="0">
              <a:buNone/>
            </a:pPr>
            <a:r>
              <a:rPr lang="es-ES" sz="1800" dirty="0"/>
              <a:t>    b. Don Quijote decide ponerse un nombre a sí mismo.</a:t>
            </a:r>
          </a:p>
          <a:p>
            <a:pPr marL="0" indent="0">
              <a:buNone/>
            </a:pPr>
            <a:r>
              <a:rPr lang="es-ES" sz="1800" dirty="0"/>
              <a:t>    c. Don Quijote decide llamarla Dulcinea del Toboso.</a:t>
            </a:r>
          </a:p>
          <a:p>
            <a:pPr marL="0" indent="0">
              <a:buNone/>
            </a:pPr>
            <a:r>
              <a:rPr lang="es-ES" sz="1800" dirty="0"/>
              <a:t>    d. Don Quijote decide buscar un nombre para su caballo.</a:t>
            </a:r>
          </a:p>
          <a:p>
            <a:pPr marL="0" indent="0">
              <a:buNone/>
            </a:pPr>
            <a:r>
              <a:rPr lang="es-ES" sz="1800" dirty="0"/>
              <a:t>    e. Don Quijote piensa que necesita una dama de quien enamorarse.</a:t>
            </a:r>
          </a:p>
          <a:p>
            <a:pPr marL="0" indent="0">
              <a:buNone/>
            </a:pPr>
            <a:r>
              <a:rPr lang="es-ES" sz="1800" dirty="0"/>
              <a:t>6. Escrita. Escribe ahora la secuencia de acciones de Don Quijote </a:t>
            </a:r>
          </a:p>
          <a:p>
            <a:pPr marL="0" indent="0">
              <a:buNone/>
            </a:pPr>
            <a:r>
              <a:rPr lang="es-ES" sz="1800" dirty="0"/>
              <a:t>     organizada con los siguientes conectores: </a:t>
            </a:r>
          </a:p>
          <a:p>
            <a:pPr marL="0" indent="0">
              <a:buNone/>
            </a:pPr>
            <a:r>
              <a:rPr lang="es-ES" sz="1800" dirty="0"/>
              <a:t>     En primer lugar, después, a continuación, finalmente.</a:t>
            </a:r>
          </a:p>
          <a:p>
            <a:pPr marL="0" indent="0">
              <a:buNone/>
            </a:pPr>
            <a:r>
              <a:rPr lang="es-ES" sz="1800" dirty="0"/>
              <a:t>     </a:t>
            </a:r>
            <a:r>
              <a:rPr lang="es-ES" sz="1800" dirty="0">
                <a:solidFill>
                  <a:srgbClr val="FF0000"/>
                </a:solidFill>
              </a:rPr>
              <a:t>En primer lugar, fue a ver a su débil caballo…   Después…. </a:t>
            </a:r>
          </a:p>
          <a:p>
            <a:pPr marL="0" indent="0">
              <a:buNone/>
            </a:pPr>
            <a:endParaRPr lang="es-ES" sz="1100" dirty="0">
              <a:solidFill>
                <a:srgbClr val="FF0000"/>
              </a:solidFill>
            </a:endParaRPr>
          </a:p>
          <a:p>
            <a:pPr marL="0" indent="0">
              <a:buNone/>
            </a:pPr>
            <a:endParaRPr lang="es-ES" sz="1100" dirty="0"/>
          </a:p>
        </p:txBody>
      </p:sp>
    </p:spTree>
    <p:extLst>
      <p:ext uri="{BB962C8B-B14F-4D97-AF65-F5344CB8AC3E}">
        <p14:creationId xmlns:p14="http://schemas.microsoft.com/office/powerpoint/2010/main" val="3402812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91160F8-17FA-3AC8-7F76-D9B33E0DE4BB}"/>
              </a:ext>
            </a:extLst>
          </p:cNvPr>
          <p:cNvSpPr>
            <a:spLocks noGrp="1"/>
          </p:cNvSpPr>
          <p:nvPr>
            <p:ph idx="1"/>
          </p:nvPr>
        </p:nvSpPr>
        <p:spPr>
          <a:xfrm>
            <a:off x="149901" y="329784"/>
            <a:ext cx="8544393" cy="6528216"/>
          </a:xfrm>
        </p:spPr>
        <p:txBody>
          <a:bodyPr>
            <a:noAutofit/>
          </a:bodyPr>
          <a:lstStyle/>
          <a:p>
            <a:pPr marL="0" indent="0">
              <a:buNone/>
            </a:pPr>
            <a:r>
              <a:rPr lang="es-ES" sz="1800" dirty="0"/>
              <a:t>  7. Gramática. Relaciona los verbos en pasado con su uso:</a:t>
            </a:r>
          </a:p>
          <a:p>
            <a:pPr marL="0" indent="0">
              <a:buNone/>
            </a:pPr>
            <a:r>
              <a:rPr lang="es-ES" sz="1800" dirty="0"/>
              <a:t>        1. fue a ver, 2. le parecía, 3. tardó, 4. quiso, 5. decidió, 6. se acordó,                        </a:t>
            </a:r>
          </a:p>
          <a:p>
            <a:pPr marL="0" indent="0">
              <a:buNone/>
            </a:pPr>
            <a:r>
              <a:rPr lang="es-ES" sz="1800" dirty="0"/>
              <a:t>        7. se llamaba, 8. faltaba, 9. pensaba, 10. se decía, 11. había estado, 12. supo, </a:t>
            </a:r>
          </a:p>
          <a:p>
            <a:pPr marL="0" indent="0">
              <a:buNone/>
            </a:pPr>
            <a:r>
              <a:rPr lang="es-ES" sz="1800" dirty="0"/>
              <a:t>        13. le pareció, </a:t>
            </a:r>
          </a:p>
          <a:p>
            <a:pPr marL="342900" indent="-342900">
              <a:buAutoNum type="alphaLcPeriod"/>
            </a:pPr>
            <a:r>
              <a:rPr lang="es-ES" sz="1800" dirty="0"/>
              <a:t> Acción pasada terminada y completada en un momento determinado: fue a ver… </a:t>
            </a:r>
          </a:p>
          <a:p>
            <a:pPr marL="342900" indent="-342900">
              <a:buAutoNum type="alphaLcPeriod"/>
            </a:pPr>
            <a:r>
              <a:rPr lang="es-ES" sz="1800" dirty="0"/>
              <a:t> Acción habitual no terminada o en desarrollo en el pasado: le parecía…</a:t>
            </a:r>
          </a:p>
          <a:p>
            <a:pPr marL="0" indent="0">
              <a:buNone/>
            </a:pPr>
            <a:r>
              <a:rPr lang="es-ES" sz="1800" dirty="0"/>
              <a:t>c.    Acción pasada anterior a otra acción también en el pasado: </a:t>
            </a:r>
          </a:p>
          <a:p>
            <a:pPr marL="0" indent="0">
              <a:buNone/>
            </a:pPr>
            <a:endParaRPr lang="es-ES" sz="1800" dirty="0"/>
          </a:p>
          <a:p>
            <a:pPr marL="0" indent="0">
              <a:buNone/>
            </a:pPr>
            <a:r>
              <a:rPr lang="es-ES" sz="1800" dirty="0"/>
              <a:t>8. Gramática. En esta siguiente frase del texto qué tipo de condición se expresa: </a:t>
            </a:r>
          </a:p>
          <a:p>
            <a:pPr marL="0" indent="0">
              <a:buNone/>
            </a:pPr>
            <a:r>
              <a:rPr lang="es-ES" sz="1800" dirty="0"/>
              <a:t>      “Si yo me encuentro por ahí con un gigante y le gano en singular batalla, debo </a:t>
            </a:r>
          </a:p>
          <a:p>
            <a:pPr marL="0" indent="0">
              <a:buNone/>
            </a:pPr>
            <a:r>
              <a:rPr lang="es-ES" sz="1800" dirty="0"/>
              <a:t>       tener una dama a quien enviárselo como regalo” </a:t>
            </a:r>
          </a:p>
          <a:p>
            <a:pPr marL="0" indent="0">
              <a:buNone/>
            </a:pPr>
            <a:r>
              <a:rPr lang="es-ES" sz="1800" dirty="0"/>
              <a:t>a. posible                                                                                                                                                                                                                                                       b. muy difícil                                                                                                                                                                                                                                      c. imposible de realizar </a:t>
            </a:r>
          </a:p>
          <a:p>
            <a:pPr marL="0" indent="0">
              <a:buNone/>
            </a:pPr>
            <a:r>
              <a:rPr lang="es-ES" sz="1800" dirty="0"/>
              <a:t>     Transforma ahora la frase para que exprese las demás condiciones.  </a:t>
            </a:r>
          </a:p>
        </p:txBody>
      </p:sp>
      <p:pic>
        <p:nvPicPr>
          <p:cNvPr id="4" name="Imagen 3" descr="Un dibujo de un monstruo&#10;&#10;El contenido generado por IA puede ser incorrecto.">
            <a:extLst>
              <a:ext uri="{FF2B5EF4-FFF2-40B4-BE49-F238E27FC236}">
                <a16:creationId xmlns:a16="http://schemas.microsoft.com/office/drawing/2014/main" id="{E81E28E6-462A-E6FC-C3F2-7161F251CA1F}"/>
              </a:ext>
            </a:extLst>
          </p:cNvPr>
          <p:cNvPicPr>
            <a:picLocks noChangeAspect="1"/>
          </p:cNvPicPr>
          <p:nvPr/>
        </p:nvPicPr>
        <p:blipFill>
          <a:blip r:embed="rId2"/>
          <a:srcRect l="14909" r="6389"/>
          <a:stretch>
            <a:fillRect/>
          </a:stretch>
        </p:blipFill>
        <p:spPr>
          <a:xfrm>
            <a:off x="8454452" y="10"/>
            <a:ext cx="3737547" cy="6857990"/>
          </a:xfrm>
          <a:prstGeom prst="rect">
            <a:avLst/>
          </a:prstGeom>
          <a:effectLst/>
        </p:spPr>
      </p:pic>
    </p:spTree>
    <p:extLst>
      <p:ext uri="{BB962C8B-B14F-4D97-AF65-F5344CB8AC3E}">
        <p14:creationId xmlns:p14="http://schemas.microsoft.com/office/powerpoint/2010/main" val="3085119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9B2013A-8AC5-65F6-152B-0D4E61D729B6}"/>
              </a:ext>
            </a:extLst>
          </p:cNvPr>
          <p:cNvSpPr>
            <a:spLocks noGrp="1"/>
          </p:cNvSpPr>
          <p:nvPr>
            <p:ph idx="1"/>
          </p:nvPr>
        </p:nvSpPr>
        <p:spPr>
          <a:xfrm>
            <a:off x="224852" y="284813"/>
            <a:ext cx="6340840" cy="5892150"/>
          </a:xfrm>
        </p:spPr>
        <p:txBody>
          <a:bodyPr>
            <a:normAutofit fontScale="92500" lnSpcReduction="10000"/>
          </a:bodyPr>
          <a:lstStyle/>
          <a:p>
            <a:pPr marL="0" indent="0">
              <a:buNone/>
            </a:pPr>
            <a:r>
              <a:rPr lang="es-ES" sz="1800" dirty="0"/>
              <a:t>9. Oral. Responde a las siguientes preguntas.</a:t>
            </a:r>
          </a:p>
          <a:p>
            <a:pPr marL="0" indent="0">
              <a:buNone/>
            </a:pPr>
            <a:r>
              <a:rPr lang="es-ES" sz="1800" dirty="0"/>
              <a:t>      1. ¿Por qué piensa Don Quijote que un caballero debe estar </a:t>
            </a:r>
          </a:p>
          <a:p>
            <a:pPr marL="0" indent="0">
              <a:buNone/>
            </a:pPr>
            <a:r>
              <a:rPr lang="es-ES" sz="1800" dirty="0"/>
              <a:t>           enamorado?                   </a:t>
            </a:r>
          </a:p>
          <a:p>
            <a:pPr marL="0" indent="0">
              <a:buNone/>
            </a:pPr>
            <a:r>
              <a:rPr lang="es-ES" sz="1800" dirty="0"/>
              <a:t>      2. ¿Qué vínculo existía en la realidad entre Don Quijote y la </a:t>
            </a:r>
          </a:p>
          <a:p>
            <a:pPr marL="0" indent="0">
              <a:buNone/>
            </a:pPr>
            <a:r>
              <a:rPr lang="es-ES" sz="1800" dirty="0"/>
              <a:t>           joven del Toboso antes de transformarla en Dulcinea?</a:t>
            </a:r>
          </a:p>
          <a:p>
            <a:pPr marL="0" indent="0">
              <a:buNone/>
            </a:pPr>
            <a:r>
              <a:rPr lang="es-ES" sz="1800" dirty="0"/>
              <a:t>      3. Con la información del texto, ¿qué sabemos de Dulcinea?     </a:t>
            </a:r>
          </a:p>
          <a:p>
            <a:pPr marL="0" indent="0">
              <a:buNone/>
            </a:pPr>
            <a:r>
              <a:rPr lang="es-ES" sz="1800" dirty="0"/>
              <a:t>      4. ¿crees que se puede cambiar nuestra identidad al </a:t>
            </a:r>
          </a:p>
          <a:p>
            <a:pPr marL="0" indent="0">
              <a:buNone/>
            </a:pPr>
            <a:r>
              <a:rPr lang="es-ES" sz="1800" dirty="0"/>
              <a:t>          cambiarnos de nombre? </a:t>
            </a:r>
          </a:p>
          <a:p>
            <a:pPr marL="0" indent="0">
              <a:buNone/>
            </a:pPr>
            <a:endParaRPr lang="es-ES" sz="1800" dirty="0"/>
          </a:p>
          <a:p>
            <a:pPr marL="0" indent="0">
              <a:buNone/>
            </a:pPr>
            <a:r>
              <a:rPr lang="es-ES" sz="1800" dirty="0"/>
              <a:t>10. Tarea final. Escrita. Cada estudiante debe crear una "identidad </a:t>
            </a:r>
          </a:p>
          <a:p>
            <a:pPr marL="0" indent="0">
              <a:buNone/>
            </a:pPr>
            <a:r>
              <a:rPr lang="es-ES" sz="1800" dirty="0"/>
              <a:t>        heroica" o artística para sí mismo o para un personaje famoso </a:t>
            </a:r>
          </a:p>
          <a:p>
            <a:pPr marL="0" indent="0">
              <a:buNone/>
            </a:pPr>
            <a:r>
              <a:rPr lang="es-ES" sz="1800" dirty="0"/>
              <a:t>       actual. Busca un nombre con sonoridad o significado con un </a:t>
            </a:r>
          </a:p>
          <a:p>
            <a:pPr marL="0" indent="0">
              <a:buNone/>
            </a:pPr>
            <a:r>
              <a:rPr lang="es-ES" sz="1800" dirty="0"/>
              <a:t>       epíteto o lugar de origen, también elige una enamorada o </a:t>
            </a:r>
          </a:p>
          <a:p>
            <a:pPr marL="0" indent="0">
              <a:buNone/>
            </a:pPr>
            <a:r>
              <a:rPr lang="es-ES" sz="1800" dirty="0"/>
              <a:t>      enamorado.  Escribe tu descripción y después en una puesta </a:t>
            </a:r>
          </a:p>
          <a:p>
            <a:pPr marL="0" indent="0">
              <a:buNone/>
            </a:pPr>
            <a:r>
              <a:rPr lang="es-ES" sz="1800" dirty="0"/>
              <a:t>      en común elegir el más elegante y musical (100-150 palabras) </a:t>
            </a:r>
          </a:p>
          <a:p>
            <a:pPr marL="0" indent="0">
              <a:buNone/>
            </a:pPr>
            <a:endParaRPr lang="es-ES" sz="1800" dirty="0"/>
          </a:p>
          <a:p>
            <a:pPr marL="0" indent="0">
              <a:buNone/>
            </a:pPr>
            <a:r>
              <a:rPr lang="es-ES" sz="1800" dirty="0"/>
              <a:t>                                                     </a:t>
            </a:r>
            <a:endParaRPr lang="es-ES" sz="1800" b="1" dirty="0"/>
          </a:p>
          <a:p>
            <a:pPr marL="0" indent="0">
              <a:buNone/>
            </a:pPr>
            <a:r>
              <a:rPr lang="es-ES" sz="800" dirty="0"/>
              <a:t> </a:t>
            </a:r>
          </a:p>
        </p:txBody>
      </p:sp>
      <p:pic>
        <p:nvPicPr>
          <p:cNvPr id="5" name="Imagen 4">
            <a:extLst>
              <a:ext uri="{FF2B5EF4-FFF2-40B4-BE49-F238E27FC236}">
                <a16:creationId xmlns:a16="http://schemas.microsoft.com/office/drawing/2014/main" id="{B3C9FE05-CB2B-674E-1288-DB9A1D1F107A}"/>
              </a:ext>
            </a:extLst>
          </p:cNvPr>
          <p:cNvPicPr>
            <a:picLocks noChangeAspect="1"/>
          </p:cNvPicPr>
          <p:nvPr/>
        </p:nvPicPr>
        <p:blipFill>
          <a:blip r:embed="rId2"/>
          <a:srcRect b="540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464111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6B629FA-72C9-6FC9-17BF-54D0C5F20D4F}"/>
              </a:ext>
            </a:extLst>
          </p:cNvPr>
          <p:cNvSpPr>
            <a:spLocks noGrp="1"/>
          </p:cNvSpPr>
          <p:nvPr>
            <p:ph type="title"/>
          </p:nvPr>
        </p:nvSpPr>
        <p:spPr>
          <a:xfrm>
            <a:off x="6513788" y="365125"/>
            <a:ext cx="4840010" cy="1807305"/>
          </a:xfrm>
        </p:spPr>
        <p:txBody>
          <a:bodyPr>
            <a:normAutofit/>
          </a:bodyPr>
          <a:lstStyle/>
          <a:p>
            <a:r>
              <a:rPr lang="es-ES" sz="2400" dirty="0"/>
              <a:t>Texto 3 Intermedio </a:t>
            </a:r>
            <a:br>
              <a:rPr lang="es-ES" sz="2400" dirty="0"/>
            </a:br>
            <a:r>
              <a:rPr lang="es-ES" sz="2400" dirty="0"/>
              <a:t>Antes de leer </a:t>
            </a:r>
            <a:br>
              <a:rPr lang="es-ES" sz="3100" dirty="0"/>
            </a:br>
            <a:br>
              <a:rPr lang="es-ES" sz="3100" dirty="0"/>
            </a:br>
            <a:endParaRPr lang="es-ES" sz="3100" dirty="0"/>
          </a:p>
        </p:txBody>
      </p:sp>
      <p:pic>
        <p:nvPicPr>
          <p:cNvPr id="5" name="Imagen 4">
            <a:extLst>
              <a:ext uri="{FF2B5EF4-FFF2-40B4-BE49-F238E27FC236}">
                <a16:creationId xmlns:a16="http://schemas.microsoft.com/office/drawing/2014/main" id="{1F761C59-E436-966F-DCAB-0A7DE31398EA}"/>
              </a:ext>
            </a:extLst>
          </p:cNvPr>
          <p:cNvPicPr>
            <a:picLocks noChangeAspect="1"/>
          </p:cNvPicPr>
          <p:nvPr/>
        </p:nvPicPr>
        <p:blipFill>
          <a:blip r:embed="rId2"/>
          <a:srcRect t="11928" b="5382"/>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373B3D99-FF88-C5B9-78CF-98CF0587193A}"/>
              </a:ext>
            </a:extLst>
          </p:cNvPr>
          <p:cNvSpPr>
            <a:spLocks noGrp="1"/>
          </p:cNvSpPr>
          <p:nvPr>
            <p:ph idx="1"/>
          </p:nvPr>
        </p:nvSpPr>
        <p:spPr>
          <a:xfrm>
            <a:off x="6295869" y="1633928"/>
            <a:ext cx="5441429" cy="4543035"/>
          </a:xfrm>
        </p:spPr>
        <p:txBody>
          <a:bodyPr>
            <a:normAutofit/>
          </a:bodyPr>
          <a:lstStyle/>
          <a:p>
            <a:pPr marL="342900" indent="-342900">
              <a:buFont typeface="Arial" panose="020B0604020202020204" pitchFamily="34" charset="0"/>
              <a:buAutoNum type="arabicPeriod"/>
            </a:pPr>
            <a:r>
              <a:rPr lang="es-ES" sz="2000" dirty="0"/>
              <a:t>Si ves a alguien tumbado en la calle, ¿qué haces?, ¿le ayudas?, ¿llamas a emergencias o a la policía? o no haces nada. </a:t>
            </a:r>
          </a:p>
          <a:p>
            <a:pPr marL="342900" indent="-342900">
              <a:buFont typeface="Arial" panose="020B0604020202020204" pitchFamily="34" charset="0"/>
              <a:buAutoNum type="arabicPeriod"/>
            </a:pPr>
            <a:r>
              <a:rPr lang="es-ES" sz="2000" dirty="0"/>
              <a:t>¿Conoces a tus vecinos? ¿sabes cómo se llaman? ¿les saludas? </a:t>
            </a:r>
          </a:p>
          <a:p>
            <a:pPr marL="342900" indent="-342900">
              <a:buFont typeface="Arial" panose="020B0604020202020204" pitchFamily="34" charset="0"/>
              <a:buAutoNum type="arabicPeriod"/>
            </a:pPr>
            <a:r>
              <a:rPr lang="es-ES" sz="2000" dirty="0"/>
              <a:t>¿Te han confundido con otra persona alguna vez o has confundido a otra persona? </a:t>
            </a:r>
          </a:p>
          <a:p>
            <a:pPr marL="342900" indent="-342900">
              <a:buFont typeface="Arial" panose="020B0604020202020204" pitchFamily="34" charset="0"/>
              <a:buAutoNum type="arabicPeriod"/>
            </a:pPr>
            <a:r>
              <a:rPr lang="es-ES" sz="2000" dirty="0"/>
              <a:t>¿Sabes quién eres? ¿Cómo te identificas?  ¿qué es para ti lo que mejor define nuestra identidad?</a:t>
            </a:r>
          </a:p>
          <a:p>
            <a:pPr marL="342900" indent="-342900">
              <a:buFont typeface="Arial" panose="020B0604020202020204" pitchFamily="34" charset="0"/>
              <a:buAutoNum type="arabicPeriod"/>
            </a:pPr>
            <a:endParaRPr lang="es-ES" sz="2000" dirty="0"/>
          </a:p>
          <a:p>
            <a:endParaRPr lang="es-ES" sz="2000" dirty="0"/>
          </a:p>
        </p:txBody>
      </p:sp>
    </p:spTree>
    <p:extLst>
      <p:ext uri="{BB962C8B-B14F-4D97-AF65-F5344CB8AC3E}">
        <p14:creationId xmlns:p14="http://schemas.microsoft.com/office/powerpoint/2010/main" val="2286581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FDF13-3CCF-1F4B-7D76-2FB0C14CF912}"/>
              </a:ext>
            </a:extLst>
          </p:cNvPr>
          <p:cNvSpPr>
            <a:spLocks noGrp="1"/>
          </p:cNvSpPr>
          <p:nvPr>
            <p:ph type="title"/>
          </p:nvPr>
        </p:nvSpPr>
        <p:spPr>
          <a:xfrm>
            <a:off x="318977" y="202019"/>
            <a:ext cx="10777128" cy="726895"/>
          </a:xfrm>
        </p:spPr>
        <p:txBody>
          <a:bodyPr>
            <a:normAutofit fontScale="90000"/>
          </a:bodyPr>
          <a:lstStyle/>
          <a:p>
            <a:pPr>
              <a:lnSpc>
                <a:spcPct val="110000"/>
              </a:lnSpc>
            </a:pPr>
            <a:r>
              <a:rPr lang="es-ES" sz="2200" dirty="0"/>
              <a:t>La identidad Texto 3, inicial</a:t>
            </a:r>
            <a:br>
              <a:rPr lang="es-ES" sz="2200" dirty="0"/>
            </a:br>
            <a:r>
              <a:rPr lang="es-ES" sz="2200" dirty="0"/>
              <a:t>Lee y responde a las preguntas</a:t>
            </a:r>
            <a:br>
              <a:rPr lang="es-ES" sz="2000" dirty="0"/>
            </a:br>
            <a:r>
              <a:rPr lang="es-ES" sz="2000" b="0" dirty="0">
                <a:solidFill>
                  <a:srgbClr val="7030A0"/>
                </a:solidFill>
              </a:rPr>
              <a:t>                                                                                                                                          </a:t>
            </a:r>
          </a:p>
        </p:txBody>
      </p:sp>
      <p:sp>
        <p:nvSpPr>
          <p:cNvPr id="3" name="Marcador de contenido 2">
            <a:extLst>
              <a:ext uri="{FF2B5EF4-FFF2-40B4-BE49-F238E27FC236}">
                <a16:creationId xmlns:a16="http://schemas.microsoft.com/office/drawing/2014/main" id="{4F6BE84B-33A2-67E1-45FE-9C1EAD36C988}"/>
              </a:ext>
            </a:extLst>
          </p:cNvPr>
          <p:cNvSpPr>
            <a:spLocks noGrp="1"/>
          </p:cNvSpPr>
          <p:nvPr>
            <p:ph idx="1"/>
          </p:nvPr>
        </p:nvSpPr>
        <p:spPr>
          <a:xfrm>
            <a:off x="318977" y="928914"/>
            <a:ext cx="11717079" cy="5727067"/>
          </a:xfrm>
        </p:spPr>
        <p:txBody>
          <a:bodyPr>
            <a:normAutofit fontScale="77500" lnSpcReduction="20000"/>
          </a:bodyPr>
          <a:lstStyle/>
          <a:p>
            <a:pPr marL="0" indent="0">
              <a:buNone/>
            </a:pPr>
            <a:r>
              <a:rPr lang="es-ES" sz="8000" i="1" dirty="0"/>
              <a:t>	</a:t>
            </a:r>
            <a:r>
              <a:rPr lang="es-ES" sz="2900" i="1" dirty="0"/>
              <a:t>La primera salida de Don Quijote no termina bien, acaba molido a palos y queda tirado en el suelo, hasta que un labrador vecino suyo lo encuentra en medio del camino. Don Quijote no puede levantarse debido a los golpes que ha recibido y delira con sus historias de caballeros. Confunde al pobre labrador con un personaje de un conocido romance.</a:t>
            </a:r>
            <a:endParaRPr lang="es-ES" sz="2900" dirty="0"/>
          </a:p>
          <a:p>
            <a:pPr marL="0" indent="0">
              <a:buNone/>
            </a:pPr>
            <a:r>
              <a:rPr lang="es-ES" sz="2900" dirty="0">
                <a:solidFill>
                  <a:srgbClr val="FFC000"/>
                </a:solidFill>
              </a:rPr>
              <a:t>	</a:t>
            </a:r>
          </a:p>
          <a:p>
            <a:pPr marL="0" indent="0">
              <a:buNone/>
            </a:pPr>
            <a:r>
              <a:rPr lang="es-ES" sz="2900" dirty="0">
                <a:solidFill>
                  <a:srgbClr val="FFC000"/>
                </a:solidFill>
              </a:rPr>
              <a:t>	</a:t>
            </a:r>
            <a:r>
              <a:rPr lang="es-ES" sz="2900" dirty="0"/>
              <a:t>El labrador estaba muy sorprendido al escuchar las locuras de Don Quijote. Con cuidado, le quitó la visera del casco, que estaba rota por los golpes, y le limpió la cara, que estaba llena de polvo. En cuanto terminó de limpiarlo, lo reconoció y le dijo:                                                                                                                                                                                                             —Señor </a:t>
            </a:r>
            <a:r>
              <a:rPr lang="es-ES" sz="2900" dirty="0" err="1"/>
              <a:t>Quijana</a:t>
            </a:r>
            <a:r>
              <a:rPr lang="es-ES" sz="2900" dirty="0"/>
              <a:t> (porque ese era su nombre cuando estaba cuerdo y era un hombre tranquilo), ¿quién le ha dejado en este estado?                                                                                                                                                                                                            —Usted debe saber, señor don Rodrigo de Narváez —respondió don Quijote—, que la hermosa Jarifa que mencioné antes es ahora la famosa Dulcinea del Toboso. Por ella he hecho, hago y haré las hazañas de caballeros más increíbles de la historia del mundo.                                                                                                                                                                                                   —¡Por favor, señor, escúcheme! —dijo el labrador—. Yo no soy don Rodrigo de Narváez, ni el marqués de Mantua. Soy Pedro Alonso, su vecino. Y usted no es un personaje de leyenda; usted es el señor </a:t>
            </a:r>
            <a:r>
              <a:rPr lang="es-ES" sz="2900" dirty="0" err="1"/>
              <a:t>Quijana</a:t>
            </a:r>
            <a:r>
              <a:rPr lang="es-ES" sz="2900" dirty="0"/>
              <a:t>.                                                                                                                                    —</a:t>
            </a:r>
            <a:r>
              <a:rPr lang="es-ES" sz="2900" b="1" dirty="0"/>
              <a:t>Yo sé quién soy</a:t>
            </a:r>
            <a:r>
              <a:rPr lang="es-ES" sz="2900" dirty="0"/>
              <a:t> —respondió don Quijote—, y sé que puedo ser no solo esos que he dicho, sino todos los grandes héroes de la historia juntos. Porque mis aventuras serán mucho más importantes que las de todos ellos.</a:t>
            </a:r>
          </a:p>
          <a:p>
            <a:r>
              <a:rPr lang="es-ES" sz="2900" dirty="0"/>
              <a:t> </a:t>
            </a:r>
          </a:p>
          <a:p>
            <a:pPr marL="0" indent="0">
              <a:buNone/>
            </a:pPr>
            <a:endParaRPr lang="es-ES" dirty="0"/>
          </a:p>
        </p:txBody>
      </p:sp>
    </p:spTree>
    <p:extLst>
      <p:ext uri="{BB962C8B-B14F-4D97-AF65-F5344CB8AC3E}">
        <p14:creationId xmlns:p14="http://schemas.microsoft.com/office/powerpoint/2010/main" val="3510137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080753AE-B9D3-B620-5616-C627EFFBEC7B}"/>
              </a:ext>
            </a:extLst>
          </p:cNvPr>
          <p:cNvSpPr>
            <a:spLocks noGrp="1"/>
          </p:cNvSpPr>
          <p:nvPr>
            <p:ph type="title"/>
          </p:nvPr>
        </p:nvSpPr>
        <p:spPr>
          <a:xfrm>
            <a:off x="209862" y="254833"/>
            <a:ext cx="8097071" cy="1677655"/>
          </a:xfrm>
        </p:spPr>
        <p:txBody>
          <a:bodyPr>
            <a:noAutofit/>
          </a:bodyPr>
          <a:lstStyle/>
          <a:p>
            <a:r>
              <a:rPr lang="es-ES" sz="1800" dirty="0"/>
              <a:t>1.Léxico  Relaciona cada palabra con su campo semántico o contexto, puede coincidir en el mismo campo </a:t>
            </a:r>
            <a:br>
              <a:rPr lang="es-ES" sz="1800" dirty="0"/>
            </a:br>
            <a:br>
              <a:rPr lang="es-ES" sz="1800" dirty="0"/>
            </a:br>
            <a:r>
              <a:rPr lang="es-ES" sz="1800" dirty="0"/>
              <a:t>   </a:t>
            </a:r>
            <a:r>
              <a:rPr lang="es-ES" sz="1800" b="0" dirty="0"/>
              <a:t>1. labrador, 2. visera, 3. casco, 4. polvo, 5. cuerdo, 6. hazañas, 7.  leyenda, 8</a:t>
            </a:r>
            <a:r>
              <a:rPr lang="es-ES" sz="1800" dirty="0"/>
              <a:t>. </a:t>
            </a:r>
            <a:r>
              <a:rPr lang="es-ES" sz="1800" b="0" dirty="0"/>
              <a:t>héroes</a:t>
            </a:r>
            <a:br>
              <a:rPr lang="es-ES" sz="1800" b="0" dirty="0"/>
            </a:br>
            <a:br>
              <a:rPr lang="es-ES" sz="1800" b="0" dirty="0"/>
            </a:br>
            <a:r>
              <a:rPr lang="es-ES" sz="1800" b="0" dirty="0"/>
              <a:t>   a. cubrir , b. campo, c. valiente, d. mito, e. cabeza f.  tierra, g. psicología , h. aventuras, </a:t>
            </a:r>
            <a:br>
              <a:rPr lang="es-ES" sz="1800" b="0" dirty="0"/>
            </a:br>
            <a:endParaRPr lang="es-ES" sz="1800" b="0" dirty="0"/>
          </a:p>
        </p:txBody>
      </p:sp>
      <p:sp>
        <p:nvSpPr>
          <p:cNvPr id="3" name="Marcador de contenido 2">
            <a:extLst>
              <a:ext uri="{FF2B5EF4-FFF2-40B4-BE49-F238E27FC236}">
                <a16:creationId xmlns:a16="http://schemas.microsoft.com/office/drawing/2014/main" id="{41B506C2-19D5-D953-0349-E0653595C4F7}"/>
              </a:ext>
            </a:extLst>
          </p:cNvPr>
          <p:cNvSpPr>
            <a:spLocks noGrp="1"/>
          </p:cNvSpPr>
          <p:nvPr>
            <p:ph idx="1"/>
          </p:nvPr>
        </p:nvSpPr>
        <p:spPr>
          <a:xfrm>
            <a:off x="209862" y="1753849"/>
            <a:ext cx="9099029" cy="5104149"/>
          </a:xfrm>
        </p:spPr>
        <p:txBody>
          <a:bodyPr>
            <a:normAutofit fontScale="92500" lnSpcReduction="20000"/>
          </a:bodyPr>
          <a:lstStyle/>
          <a:p>
            <a:pPr marL="0" indent="0">
              <a:buNone/>
            </a:pPr>
            <a:endParaRPr lang="es-ES" sz="1800" b="1" dirty="0"/>
          </a:p>
          <a:p>
            <a:pPr marL="0" indent="0">
              <a:buNone/>
            </a:pPr>
            <a:r>
              <a:rPr lang="es-ES" sz="1800" dirty="0"/>
              <a:t>2. Léxico Relaciona cada palabra del texto con su sinónimo: </a:t>
            </a:r>
          </a:p>
          <a:p>
            <a:pPr marL="0" indent="0">
              <a:buNone/>
            </a:pPr>
            <a:r>
              <a:rPr lang="es-ES" sz="1800" dirty="0"/>
              <a:t>     a. sorprendido, b. locuras, c. limpiar, d. cuerdo, e. hazañas, f. vecino, g. famosa, </a:t>
            </a:r>
          </a:p>
          <a:p>
            <a:pPr marL="0" indent="0">
              <a:buNone/>
            </a:pPr>
            <a:r>
              <a:rPr lang="es-ES" sz="1800" dirty="0"/>
              <a:t>     h. importantes, i. molido, j. tirado </a:t>
            </a:r>
          </a:p>
          <a:p>
            <a:pPr marL="0" indent="0">
              <a:buNone/>
            </a:pPr>
            <a:endParaRPr lang="es-ES" sz="1800" dirty="0"/>
          </a:p>
          <a:p>
            <a:pPr marL="0" indent="0">
              <a:buNone/>
            </a:pPr>
            <a:r>
              <a:rPr lang="es-ES" sz="1800" dirty="0"/>
              <a:t>    1.</a:t>
            </a:r>
            <a:r>
              <a:rPr lang="es-ES" sz="1800" b="1" dirty="0"/>
              <a:t> </a:t>
            </a:r>
            <a:r>
              <a:rPr lang="es-ES" sz="1800" dirty="0"/>
              <a:t>conocida, 2. acciones importantes y valientes, 3. quitar la suciedad, 4. persona que vive </a:t>
            </a:r>
          </a:p>
          <a:p>
            <a:pPr marL="0" indent="0">
              <a:buNone/>
            </a:pPr>
            <a:r>
              <a:rPr lang="es-ES" sz="1800" dirty="0"/>
              <a:t>     cerca, 5. con buen juicio, 6. asombrado, 7. disparates, 8. golpeado, 9. relevantes, 10. en el </a:t>
            </a:r>
          </a:p>
          <a:p>
            <a:pPr marL="0" indent="0">
              <a:buNone/>
            </a:pPr>
            <a:r>
              <a:rPr lang="es-ES" sz="1800" dirty="0"/>
              <a:t>     suelo</a:t>
            </a:r>
          </a:p>
          <a:p>
            <a:pPr marL="0" indent="0">
              <a:buNone/>
            </a:pPr>
            <a:endParaRPr lang="es-ES" sz="1800" dirty="0"/>
          </a:p>
          <a:p>
            <a:pPr marL="0" indent="0">
              <a:buNone/>
            </a:pPr>
            <a:r>
              <a:rPr lang="es-ES" sz="1800" dirty="0"/>
              <a:t>3.  Léxico. Completa las frases con las siguientes palabras:                                                                                                                         </a:t>
            </a:r>
          </a:p>
          <a:p>
            <a:pPr marL="0" indent="0">
              <a:buNone/>
            </a:pPr>
            <a:r>
              <a:rPr lang="es-ES" sz="1800" dirty="0"/>
              <a:t>      a. casco, b. polvo, c. cuerdo, d. visera, e. hazañas</a:t>
            </a:r>
          </a:p>
          <a:p>
            <a:pPr marL="0" indent="0">
              <a:buNone/>
            </a:pPr>
            <a:r>
              <a:rPr lang="es-ES" sz="1800" dirty="0"/>
              <a:t>     1. Don quijote no parece muy __________                                                                                                                                                                           </a:t>
            </a:r>
          </a:p>
          <a:p>
            <a:pPr marL="0" indent="0">
              <a:buNone/>
            </a:pPr>
            <a:r>
              <a:rPr lang="es-ES" sz="1800" dirty="0"/>
              <a:t>     2. Los caballeros son famosos por sus ________                                                                                                                                                         </a:t>
            </a:r>
          </a:p>
          <a:p>
            <a:pPr marL="0" indent="0">
              <a:buNone/>
            </a:pPr>
            <a:r>
              <a:rPr lang="es-ES" sz="1800" dirty="0"/>
              <a:t>     3. Para cubrir o proteger los ojos se utiliza una__________                                                                                                                                   </a:t>
            </a:r>
          </a:p>
          <a:p>
            <a:pPr marL="0" indent="0">
              <a:buNone/>
            </a:pPr>
            <a:r>
              <a:rPr lang="es-ES" sz="1800" dirty="0"/>
              <a:t>     4. Cuando la tierra está muy seca se levanta mucho __________                                                                                                                             </a:t>
            </a:r>
          </a:p>
          <a:p>
            <a:pPr marL="0" indent="0">
              <a:buNone/>
            </a:pPr>
            <a:r>
              <a:rPr lang="es-ES" sz="1800" dirty="0"/>
              <a:t>     5. Para protegerse la cabeza los caballeros llevan __________</a:t>
            </a:r>
          </a:p>
          <a:p>
            <a:pPr marL="0" indent="0">
              <a:buNone/>
            </a:pPr>
            <a:endParaRPr lang="es-ES" sz="1000" dirty="0"/>
          </a:p>
          <a:p>
            <a:endParaRPr lang="es-ES" sz="1000" dirty="0"/>
          </a:p>
        </p:txBody>
      </p:sp>
      <p:pic>
        <p:nvPicPr>
          <p:cNvPr id="9" name="Imagen 8">
            <a:extLst>
              <a:ext uri="{FF2B5EF4-FFF2-40B4-BE49-F238E27FC236}">
                <a16:creationId xmlns:a16="http://schemas.microsoft.com/office/drawing/2014/main" id="{D2DAB939-3E90-E922-0B08-A29720A49F45}"/>
              </a:ext>
            </a:extLst>
          </p:cNvPr>
          <p:cNvPicPr>
            <a:picLocks noChangeAspect="1"/>
          </p:cNvPicPr>
          <p:nvPr/>
        </p:nvPicPr>
        <p:blipFill>
          <a:blip r:embed="rId2"/>
          <a:stretch>
            <a:fillRect/>
          </a:stretch>
        </p:blipFill>
        <p:spPr>
          <a:xfrm>
            <a:off x="9308892" y="0"/>
            <a:ext cx="2883107" cy="6858000"/>
          </a:xfrm>
          <a:prstGeom prst="rect">
            <a:avLst/>
          </a:prstGeom>
        </p:spPr>
      </p:pic>
    </p:spTree>
    <p:extLst>
      <p:ext uri="{BB962C8B-B14F-4D97-AF65-F5344CB8AC3E}">
        <p14:creationId xmlns:p14="http://schemas.microsoft.com/office/powerpoint/2010/main" val="562935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6E4CD676-E24D-1A5C-7E63-604E8E096387}"/>
              </a:ext>
            </a:extLst>
          </p:cNvPr>
          <p:cNvPicPr>
            <a:picLocks noChangeAspect="1"/>
          </p:cNvPicPr>
          <p:nvPr/>
        </p:nvPicPr>
        <p:blipFill>
          <a:blip r:embed="rId2"/>
          <a:srcRect l="4167" r="12605"/>
          <a:stretch>
            <a:fillRect/>
          </a:stretch>
        </p:blipFill>
        <p:spPr>
          <a:xfrm>
            <a:off x="8679304" y="10"/>
            <a:ext cx="3512695"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00C17026-58A6-2204-762D-FEA4ED6C76C6}"/>
              </a:ext>
            </a:extLst>
          </p:cNvPr>
          <p:cNvSpPr>
            <a:spLocks noGrp="1"/>
          </p:cNvSpPr>
          <p:nvPr>
            <p:ph idx="1"/>
          </p:nvPr>
        </p:nvSpPr>
        <p:spPr>
          <a:xfrm>
            <a:off x="179882" y="314793"/>
            <a:ext cx="8499421" cy="6385809"/>
          </a:xfrm>
        </p:spPr>
        <p:txBody>
          <a:bodyPr>
            <a:normAutofit fontScale="92500" lnSpcReduction="10000"/>
          </a:bodyPr>
          <a:lstStyle/>
          <a:p>
            <a:pPr marL="0" indent="0">
              <a:buNone/>
            </a:pPr>
            <a:r>
              <a:rPr lang="es-ES" sz="1800" dirty="0"/>
              <a:t>  4. Oral. Indica si las siguientes afirmaciones son Verdaderas (V) o Falsas (F) y justifica tu respuesta</a:t>
            </a:r>
          </a:p>
          <a:p>
            <a:pPr marL="0" indent="0">
              <a:buNone/>
            </a:pPr>
            <a:r>
              <a:rPr lang="es-ES" sz="1800" dirty="0"/>
              <a:t>1. Don Quijote regresa a su casa triunfante después de su primera aventura.  V/F</a:t>
            </a:r>
          </a:p>
          <a:p>
            <a:pPr marL="0" indent="0">
              <a:buNone/>
            </a:pPr>
            <a:r>
              <a:rPr lang="es-ES" sz="1800" dirty="0"/>
              <a:t>2. El labrador limpia la cara de Don Quijote antes de saber exactamente quién es. V/F</a:t>
            </a:r>
          </a:p>
          <a:p>
            <a:pPr marL="0" indent="0">
              <a:buNone/>
            </a:pPr>
            <a:r>
              <a:rPr lang="es-ES" sz="1800" dirty="0"/>
              <a:t>3. Don Quijote reconoce enseguida que el labrador es su vecino Pedro Alonso V/F</a:t>
            </a:r>
          </a:p>
          <a:p>
            <a:pPr marL="0" indent="0">
              <a:buNone/>
            </a:pPr>
            <a:r>
              <a:rPr lang="es-ES" sz="1800" dirty="0"/>
              <a:t>4. Pedro Alonso acepta el juego de Don Quijote y finge ser don Rodrigo de Narváez. V/F</a:t>
            </a:r>
          </a:p>
          <a:p>
            <a:pPr marL="0" indent="0">
              <a:buNone/>
            </a:pPr>
            <a:r>
              <a:rPr lang="es-ES" sz="1800" dirty="0"/>
              <a:t>5. Don Quijote afirma que sus futuras aventuras serán más importantes que las de los </a:t>
            </a:r>
          </a:p>
          <a:p>
            <a:pPr marL="0" indent="0">
              <a:buNone/>
            </a:pPr>
            <a:r>
              <a:rPr lang="es-ES" sz="1800" dirty="0"/>
              <a:t>     héroes de leyenda. V/F</a:t>
            </a:r>
          </a:p>
          <a:p>
            <a:pPr marL="0" indent="0">
              <a:buNone/>
            </a:pPr>
            <a:r>
              <a:rPr lang="es-ES" sz="1800" dirty="0"/>
              <a:t>6. Al final, don Quijote está muy confundido, pero admite que en realidad es el señor </a:t>
            </a:r>
          </a:p>
          <a:p>
            <a:pPr marL="0" indent="0">
              <a:buNone/>
            </a:pPr>
            <a:r>
              <a:rPr lang="es-ES" sz="1800" dirty="0"/>
              <a:t>     </a:t>
            </a:r>
            <a:r>
              <a:rPr lang="es-ES" sz="1800" dirty="0" err="1"/>
              <a:t>Quijana</a:t>
            </a:r>
            <a:r>
              <a:rPr lang="es-ES" sz="1800" dirty="0"/>
              <a:t>.  V/F</a:t>
            </a:r>
          </a:p>
          <a:p>
            <a:pPr marL="0" indent="0">
              <a:buNone/>
            </a:pPr>
            <a:endParaRPr lang="es-ES" sz="1800" dirty="0"/>
          </a:p>
          <a:p>
            <a:pPr marL="0" indent="0">
              <a:buNone/>
            </a:pPr>
            <a:r>
              <a:rPr lang="es-ES" sz="1800" dirty="0"/>
              <a:t>5. Ordena las acciones según ocurren en el texto. </a:t>
            </a:r>
          </a:p>
          <a:p>
            <a:pPr marL="0" lvl="0" indent="0">
              <a:buNone/>
            </a:pPr>
            <a:r>
              <a:rPr lang="es-ES" sz="1800" dirty="0"/>
              <a:t>      a. Don Quijote afirma que sabe quién es y que puede ser todos los grandes héroes de </a:t>
            </a:r>
          </a:p>
          <a:p>
            <a:pPr marL="0" lvl="0" indent="0">
              <a:buNone/>
            </a:pPr>
            <a:r>
              <a:rPr lang="es-ES" sz="1800" dirty="0"/>
              <a:t>           la historia.</a:t>
            </a:r>
          </a:p>
          <a:p>
            <a:pPr marL="0" lvl="0" indent="0">
              <a:buNone/>
            </a:pPr>
            <a:r>
              <a:rPr lang="es-ES" sz="1800" dirty="0"/>
              <a:t>      b. El labrador le quita la visera rota del casco y le limpia la cara.</a:t>
            </a:r>
          </a:p>
          <a:p>
            <a:pPr marL="0" lvl="0" indent="0">
              <a:buNone/>
            </a:pPr>
            <a:r>
              <a:rPr lang="es-ES" sz="1800" dirty="0"/>
              <a:t>      c. El labrador reconoce a don Quijote y lo llama “señor </a:t>
            </a:r>
            <a:r>
              <a:rPr lang="es-ES" sz="1800" dirty="0" err="1"/>
              <a:t>Quijana</a:t>
            </a:r>
            <a:r>
              <a:rPr lang="es-ES" sz="1800" dirty="0"/>
              <a:t>”.</a:t>
            </a:r>
          </a:p>
          <a:p>
            <a:pPr marL="0" lvl="0" indent="0">
              <a:buNone/>
            </a:pPr>
            <a:r>
              <a:rPr lang="es-ES" sz="1800" dirty="0"/>
              <a:t>      d. Don Quijote confunde al labrador con don Rodrigo de Narváez.</a:t>
            </a:r>
          </a:p>
          <a:p>
            <a:pPr marL="0" lvl="0" indent="0">
              <a:buNone/>
            </a:pPr>
            <a:r>
              <a:rPr lang="es-ES" sz="1800" dirty="0"/>
              <a:t>      e. El labrador insiste en que él es Pedro Alonso, su vecino.</a:t>
            </a:r>
          </a:p>
          <a:p>
            <a:pPr marL="0" lvl="0" indent="0">
              <a:buNone/>
            </a:pPr>
            <a:r>
              <a:rPr lang="es-ES" sz="1800" dirty="0"/>
              <a:t>      f. Don Quijote habla de la hermosa Jarifa, que ahora es Dulcinea del Toboso.</a:t>
            </a:r>
          </a:p>
          <a:p>
            <a:pPr marL="0" lvl="0" indent="0">
              <a:buNone/>
            </a:pPr>
            <a:endParaRPr lang="es-ES" sz="800" dirty="0"/>
          </a:p>
        </p:txBody>
      </p:sp>
    </p:spTree>
    <p:extLst>
      <p:ext uri="{BB962C8B-B14F-4D97-AF65-F5344CB8AC3E}">
        <p14:creationId xmlns:p14="http://schemas.microsoft.com/office/powerpoint/2010/main" val="1780303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9490BB4-0B3C-00D8-DD1B-D7C5A87595DE}"/>
              </a:ext>
            </a:extLst>
          </p:cNvPr>
          <p:cNvSpPr>
            <a:spLocks noGrp="1"/>
          </p:cNvSpPr>
          <p:nvPr>
            <p:ph idx="1"/>
          </p:nvPr>
        </p:nvSpPr>
        <p:spPr>
          <a:xfrm>
            <a:off x="164892" y="164892"/>
            <a:ext cx="12336905" cy="6693108"/>
          </a:xfrm>
        </p:spPr>
        <p:txBody>
          <a:bodyPr>
            <a:normAutofit fontScale="25000" lnSpcReduction="20000"/>
          </a:bodyPr>
          <a:lstStyle/>
          <a:p>
            <a:pPr marL="0" indent="0">
              <a:buNone/>
            </a:pPr>
            <a:r>
              <a:rPr lang="es-ES" sz="7200" dirty="0"/>
              <a:t>6. Gramática. Gramática. Clasifica los pasados del texto según su uso:</a:t>
            </a:r>
          </a:p>
          <a:p>
            <a:pPr marL="0" indent="0">
              <a:buNone/>
            </a:pPr>
            <a:r>
              <a:rPr lang="es-ES" sz="7200" dirty="0"/>
              <a:t>      1. estaba muy sorprendido, 2. le quitó la visera, 3. que estaba rota, 4. le limpió la cara, 5. que estaba llena de polvo,          </a:t>
            </a:r>
          </a:p>
          <a:p>
            <a:pPr marL="0" indent="0">
              <a:buNone/>
            </a:pPr>
            <a:r>
              <a:rPr lang="es-ES" sz="7200" dirty="0"/>
              <a:t>      6. terminó, 7. lo reconoció, 8. le dijo</a:t>
            </a:r>
          </a:p>
          <a:p>
            <a:pPr marL="0" indent="0">
              <a:buNone/>
            </a:pPr>
            <a:r>
              <a:rPr lang="es-ES" sz="7200" dirty="0"/>
              <a:t>      a. describir situaciones</a:t>
            </a:r>
          </a:p>
          <a:p>
            <a:pPr marL="0" indent="0">
              <a:buNone/>
            </a:pPr>
            <a:r>
              <a:rPr lang="es-ES" sz="7200" dirty="0"/>
              <a:t>      b. narrar acciones</a:t>
            </a:r>
          </a:p>
          <a:p>
            <a:pPr marL="0" indent="0">
              <a:buNone/>
            </a:pPr>
            <a:endParaRPr lang="es-ES" sz="7200" dirty="0"/>
          </a:p>
          <a:p>
            <a:pPr marL="0" indent="0">
              <a:buNone/>
            </a:pPr>
            <a:r>
              <a:rPr lang="es-ES" sz="7200" dirty="0"/>
              <a:t>7. Corrige los errores en las siguientes frases: </a:t>
            </a:r>
            <a:r>
              <a:rPr lang="es-ES" sz="7200" dirty="0">
                <a:solidFill>
                  <a:srgbClr val="00B0F0"/>
                </a:solidFill>
              </a:rPr>
              <a:t> </a:t>
            </a:r>
          </a:p>
          <a:p>
            <a:pPr marL="0" indent="0">
              <a:buNone/>
            </a:pPr>
            <a:r>
              <a:rPr lang="es-ES" sz="7200" dirty="0"/>
              <a:t>     1.  Le limpió la cara, que estuvo llena de polvo</a:t>
            </a:r>
          </a:p>
          <a:p>
            <a:pPr marL="0" indent="0">
              <a:buNone/>
            </a:pPr>
            <a:r>
              <a:rPr lang="es-ES" sz="7200" dirty="0"/>
              <a:t>     2. - Señor </a:t>
            </a:r>
            <a:r>
              <a:rPr lang="es-ES" sz="7200" dirty="0" err="1"/>
              <a:t>Quijana</a:t>
            </a:r>
            <a:r>
              <a:rPr lang="es-ES" sz="7200" dirty="0"/>
              <a:t> (porque ese fue su nombre cuando estuvo cuerdo y fue un hombre tranquilo</a:t>
            </a:r>
          </a:p>
          <a:p>
            <a:pPr marL="0" indent="0">
              <a:buNone/>
            </a:pPr>
            <a:r>
              <a:rPr lang="es-ES" sz="7200" dirty="0"/>
              <a:t>     3. ¿Quién le dejaba en este estado? Preguntó Pedro Alonso</a:t>
            </a:r>
          </a:p>
          <a:p>
            <a:pPr marL="0" indent="0">
              <a:buNone/>
            </a:pPr>
            <a:r>
              <a:rPr lang="es-ES" sz="7200" dirty="0"/>
              <a:t>     4. —Usted debe saber, señor don Rodrigo de Narváez —respondía don Quijote</a:t>
            </a:r>
          </a:p>
          <a:p>
            <a:pPr marL="0" indent="0">
              <a:buNone/>
            </a:pPr>
            <a:r>
              <a:rPr lang="es-ES" sz="7200" dirty="0"/>
              <a:t>     5. Por ella he hecho, haré y hacía</a:t>
            </a:r>
          </a:p>
          <a:p>
            <a:pPr marL="0" indent="0">
              <a:buNone/>
            </a:pPr>
            <a:endParaRPr lang="es-ES" sz="7200" dirty="0"/>
          </a:p>
          <a:p>
            <a:pPr marL="0" indent="0">
              <a:buNone/>
            </a:pPr>
            <a:r>
              <a:rPr lang="es-ES" sz="7200" dirty="0"/>
              <a:t>8. Gramática. Completa las oraciones con los verbos en pasado y luego explica tu elección para elegir un tiempo de pasado. </a:t>
            </a:r>
            <a:r>
              <a:rPr lang="es-ES" sz="7200" b="1" dirty="0">
                <a:solidFill>
                  <a:srgbClr val="00B0F0"/>
                </a:solidFill>
              </a:rPr>
              <a:t> </a:t>
            </a:r>
            <a:endParaRPr lang="es-ES" sz="7200" dirty="0"/>
          </a:p>
          <a:p>
            <a:pPr marL="0" indent="0">
              <a:buNone/>
            </a:pPr>
            <a:r>
              <a:rPr lang="es-ES" sz="7200" dirty="0"/>
              <a:t>    1. El labrador (estar) __________ muy sorprendido</a:t>
            </a:r>
          </a:p>
          <a:p>
            <a:pPr marL="0" indent="0">
              <a:buNone/>
            </a:pPr>
            <a:r>
              <a:rPr lang="es-ES" sz="7200" dirty="0"/>
              <a:t>    2. La visera (estar) __________ rota</a:t>
            </a:r>
          </a:p>
          <a:p>
            <a:pPr marL="0" indent="0">
              <a:buNone/>
            </a:pPr>
            <a:r>
              <a:rPr lang="es-ES" sz="7200" dirty="0"/>
              <a:t>    3. La hermosa Jarifa que (mencionar) __________ antes es ahora la famosa Dulcinea del Toboso.</a:t>
            </a:r>
          </a:p>
          <a:p>
            <a:pPr marL="0" indent="0">
              <a:buNone/>
            </a:pPr>
            <a:r>
              <a:rPr lang="es-ES" sz="7200" dirty="0"/>
              <a:t>     4. En cuanto (terminar)_________________ de limpiarlo, lo (reconocer) ___________ y le (decir)</a:t>
            </a:r>
          </a:p>
          <a:p>
            <a:pPr marL="0" indent="0">
              <a:buNone/>
            </a:pPr>
            <a:r>
              <a:rPr lang="es-ES" sz="7200" dirty="0"/>
              <a:t>     5. Don Quijote no (poder)________levantarse debido a los golpes que (recibir) _______</a:t>
            </a:r>
          </a:p>
          <a:p>
            <a:pPr marL="0" indent="0">
              <a:buNone/>
            </a:pPr>
            <a:endParaRPr lang="es-ES" sz="7200" dirty="0"/>
          </a:p>
          <a:p>
            <a:endParaRPr lang="es-ES" dirty="0"/>
          </a:p>
        </p:txBody>
      </p:sp>
    </p:spTree>
    <p:extLst>
      <p:ext uri="{BB962C8B-B14F-4D97-AF65-F5344CB8AC3E}">
        <p14:creationId xmlns:p14="http://schemas.microsoft.com/office/powerpoint/2010/main" val="2398204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CB4C2253-9F23-6892-7F72-F578B16A9B93}"/>
              </a:ext>
            </a:extLst>
          </p:cNvPr>
          <p:cNvPicPr>
            <a:picLocks noChangeAspect="1"/>
          </p:cNvPicPr>
          <p:nvPr/>
        </p:nvPicPr>
        <p:blipFill>
          <a:blip r:embed="rId2"/>
          <a:srcRect l="5408" r="22229" b="1"/>
          <a:stretch>
            <a:fillRect/>
          </a:stretch>
        </p:blipFill>
        <p:spPr>
          <a:xfrm>
            <a:off x="5786202" y="10"/>
            <a:ext cx="6405797"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E3281866-78EE-5AA7-B480-168EB48666F2}"/>
              </a:ext>
            </a:extLst>
          </p:cNvPr>
          <p:cNvSpPr>
            <a:spLocks noGrp="1"/>
          </p:cNvSpPr>
          <p:nvPr>
            <p:ph idx="1"/>
          </p:nvPr>
        </p:nvSpPr>
        <p:spPr>
          <a:xfrm>
            <a:off x="219855" y="1124262"/>
            <a:ext cx="7350178" cy="5733728"/>
          </a:xfrm>
        </p:spPr>
        <p:txBody>
          <a:bodyPr>
            <a:normAutofit/>
          </a:bodyPr>
          <a:lstStyle/>
          <a:p>
            <a:pPr marL="0" indent="0">
              <a:buNone/>
            </a:pPr>
            <a:r>
              <a:rPr lang="es-ES" sz="1800" dirty="0"/>
              <a:t>9. Oral/escrita. Responde a las preguntas con tus palabras y justificando </a:t>
            </a:r>
          </a:p>
          <a:p>
            <a:pPr marL="0" indent="0">
              <a:buNone/>
            </a:pPr>
            <a:r>
              <a:rPr lang="es-ES" sz="1800" dirty="0"/>
              <a:t>     tus respuestas. </a:t>
            </a:r>
          </a:p>
          <a:p>
            <a:pPr marL="0" indent="0">
              <a:buNone/>
            </a:pPr>
            <a:r>
              <a:rPr lang="es-ES" sz="1800" dirty="0"/>
              <a:t>     1. ¿En qué condiciones físicas encuentra el labrador a Don Quijote y </a:t>
            </a:r>
          </a:p>
          <a:p>
            <a:pPr marL="0" indent="0">
              <a:buNone/>
            </a:pPr>
            <a:r>
              <a:rPr lang="es-ES" sz="1800" dirty="0"/>
              <a:t>           por qué no puede levantarse?</a:t>
            </a:r>
          </a:p>
          <a:p>
            <a:pPr marL="0" indent="0">
              <a:buNone/>
            </a:pPr>
            <a:r>
              <a:rPr lang="es-ES" sz="1800" dirty="0"/>
              <a:t>      2. ¿Por qué crees que don Quijote confunde al labrador con un </a:t>
            </a:r>
          </a:p>
          <a:p>
            <a:pPr marL="0" indent="0">
              <a:buNone/>
            </a:pPr>
            <a:r>
              <a:rPr lang="es-ES" sz="1800" dirty="0"/>
              <a:t>           personaje de ficción en lugar de reconocerlo?</a:t>
            </a:r>
          </a:p>
          <a:p>
            <a:pPr marL="0" indent="0">
              <a:buNone/>
            </a:pPr>
            <a:r>
              <a:rPr lang="es-ES" sz="1800" dirty="0"/>
              <a:t>     3. ¿Cómo valoras la aptitud de Pedro Alonso, vecino de Don Quijote?</a:t>
            </a:r>
          </a:p>
          <a:p>
            <a:pPr marL="0" indent="0">
              <a:buNone/>
            </a:pPr>
            <a:r>
              <a:rPr lang="es-ES" sz="1800" dirty="0"/>
              <a:t>     4. ¿Qué significa, en tu opinión, la frase “Yo sé quién soy” en boca de </a:t>
            </a:r>
          </a:p>
          <a:p>
            <a:pPr marL="0" indent="0">
              <a:buNone/>
            </a:pPr>
            <a:r>
              <a:rPr lang="es-ES" sz="1800" dirty="0"/>
              <a:t>         un hombre que está confundiendo la realidad con la ficción?</a:t>
            </a:r>
          </a:p>
          <a:p>
            <a:pPr marL="0" indent="0">
              <a:buNone/>
            </a:pPr>
            <a:endParaRPr lang="es-ES" sz="1800" dirty="0"/>
          </a:p>
          <a:p>
            <a:pPr marL="0" indent="0">
              <a:buNone/>
            </a:pPr>
            <a:r>
              <a:rPr lang="es-ES" sz="1800" dirty="0"/>
              <a:t>10. Tarea final. Escrita. Cuenta la historia del texto en primera persona y </a:t>
            </a:r>
          </a:p>
          <a:p>
            <a:pPr marL="0" indent="0">
              <a:buNone/>
            </a:pPr>
            <a:r>
              <a:rPr lang="es-ES" sz="1800" dirty="0"/>
              <a:t>         en pasado desde el punto de vista de Pedro Alonso. (150-200 </a:t>
            </a:r>
          </a:p>
          <a:p>
            <a:pPr marL="0" indent="0">
              <a:buNone/>
            </a:pPr>
            <a:r>
              <a:rPr lang="es-ES" sz="1800" dirty="0"/>
              <a:t>        palabras) </a:t>
            </a:r>
          </a:p>
          <a:p>
            <a:pPr marL="0" indent="0">
              <a:buNone/>
            </a:pPr>
            <a:endParaRPr lang="es-ES" sz="1800" dirty="0"/>
          </a:p>
          <a:p>
            <a:pPr marL="0" indent="0">
              <a:buNone/>
            </a:pPr>
            <a:endParaRPr lang="es-ES" sz="1800" dirty="0"/>
          </a:p>
          <a:p>
            <a:pPr marL="0" indent="0">
              <a:buNone/>
            </a:pPr>
            <a:endParaRPr lang="es-ES" sz="900" dirty="0"/>
          </a:p>
        </p:txBody>
      </p:sp>
    </p:spTree>
    <p:extLst>
      <p:ext uri="{BB962C8B-B14F-4D97-AF65-F5344CB8AC3E}">
        <p14:creationId xmlns:p14="http://schemas.microsoft.com/office/powerpoint/2010/main" val="28072623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3155</TotalTime>
  <Words>4264</Words>
  <Application>Microsoft Macintosh PowerPoint</Application>
  <PresentationFormat>Panorámica</PresentationFormat>
  <Paragraphs>271</Paragraphs>
  <Slides>25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Aptos</vt:lpstr>
      <vt:lpstr>Aptos Display</vt:lpstr>
      <vt:lpstr>Arial</vt:lpstr>
      <vt:lpstr>Calibri</vt:lpstr>
      <vt:lpstr>Tema de Office</vt:lpstr>
      <vt:lpstr>Presentación de PowerPoint</vt:lpstr>
      <vt:lpstr>Tema 1 La identidad </vt:lpstr>
      <vt:lpstr>Texto 1 Intermedio  Antes de leer   </vt:lpstr>
      <vt:lpstr> 3. Qué diferencias encuentras en los siguientes caballeros, cómo los defines:                                                                                                                                                       Son jóvenes, viejos, fuertes, débiles, valientes, cobardes, heroicos, ridículos, tienen armaduras brillantes, nuevas, viejas, descoloridas    </vt:lpstr>
      <vt:lpstr>Presentación de PowerPoint</vt:lpstr>
      <vt:lpstr>Presentación de PowerPoint</vt:lpstr>
      <vt:lpstr>2. Léxico. Selecciona del texto las palabras que se refieren a la       comida, la ropa, la descripción física y a las aficiones.  </vt:lpstr>
      <vt:lpstr>Presentación de PowerPoint</vt:lpstr>
      <vt:lpstr>5. Oral. ¿A quién corresponde la descripción del texto?           Haz una descripción física de las ilustraciones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Texto 3 Intermedio  Antes de leer   </vt:lpstr>
      <vt:lpstr>La identidad Texto 3, inicial Lee y responde a las preguntas                                                                                                                                           </vt:lpstr>
      <vt:lpstr>1.Léxico  Relaciona cada palabra con su campo semántico o contexto, puede coincidir en el mismo campo      1. labrador, 2. visera, 3. casco, 4. polvo, 5. cuerdo, 6. hazañas, 7.  leyenda, 8. héroes     a. cubrir , b. campo, c. valiente, d. mito, e. cabeza f.  tierra, g. psicología , h. aventuras,  </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5</cp:revision>
  <dcterms:created xsi:type="dcterms:W3CDTF">2026-05-25T15:19:23Z</dcterms:created>
  <dcterms:modified xsi:type="dcterms:W3CDTF">2026-10-04T19:16:56Z</dcterms:modified>
</cp:coreProperties>
</file>