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24" r:id="rId3"/>
    <p:sldId id="260" r:id="rId4"/>
    <p:sldId id="326" r:id="rId5"/>
    <p:sldId id="262" r:id="rId6"/>
    <p:sldId id="325" r:id="rId7"/>
    <p:sldId id="327" r:id="rId8"/>
    <p:sldId id="300" r:id="rId9"/>
    <p:sldId id="265" r:id="rId10"/>
    <p:sldId id="264" r:id="rId11"/>
    <p:sldId id="284" r:id="rId12"/>
    <p:sldId id="285" r:id="rId13"/>
    <p:sldId id="328" r:id="rId14"/>
    <p:sldId id="329" r:id="rId15"/>
    <p:sldId id="330" r:id="rId16"/>
    <p:sldId id="331" r:id="rId17"/>
    <p:sldId id="287" r:id="rId18"/>
    <p:sldId id="332" r:id="rId19"/>
    <p:sldId id="302" r:id="rId20"/>
    <p:sldId id="333" r:id="rId21"/>
    <p:sldId id="334" r:id="rId22"/>
    <p:sldId id="335" r:id="rId23"/>
    <p:sldId id="336" r:id="rId24"/>
    <p:sldId id="305" r:id="rId25"/>
    <p:sldId id="306" r:id="rId2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88"/>
    <p:restoredTop sz="94570"/>
  </p:normalViewPr>
  <p:slideViewPr>
    <p:cSldViewPr snapToGrid="0">
      <p:cViewPr>
        <p:scale>
          <a:sx n="83" d="100"/>
          <a:sy n="83" d="100"/>
        </p:scale>
        <p:origin x="1432"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D71A71-9D20-4E4D-BC67-EA05ED0A1CBF}"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7C7FF73B-856F-4ED8-BBEA-7DA50497A1F3}">
      <dgm:prSet/>
      <dgm:spPr/>
      <dgm:t>
        <a:bodyPr/>
        <a:lstStyle/>
        <a:p>
          <a:r>
            <a:rPr lang="es-ES"/>
            <a:t>1. En un lugar de la Mancha, de cuyo nombre no quiero acordarme</a:t>
          </a:r>
          <a:endParaRPr lang="en-US"/>
        </a:p>
      </dgm:t>
    </dgm:pt>
    <dgm:pt modelId="{A713B468-0A7F-4763-B6F1-DB3C4F7FC732}" type="parTrans" cxnId="{FB85E4DE-5116-4BAD-AB97-5B009FCF593B}">
      <dgm:prSet/>
      <dgm:spPr/>
      <dgm:t>
        <a:bodyPr/>
        <a:lstStyle/>
        <a:p>
          <a:endParaRPr lang="en-US"/>
        </a:p>
      </dgm:t>
    </dgm:pt>
    <dgm:pt modelId="{22CC17CD-8B0A-4277-939B-DC5F1D251106}" type="sibTrans" cxnId="{FB85E4DE-5116-4BAD-AB97-5B009FCF593B}">
      <dgm:prSet/>
      <dgm:spPr/>
      <dgm:t>
        <a:bodyPr/>
        <a:lstStyle/>
        <a:p>
          <a:endParaRPr lang="en-US"/>
        </a:p>
      </dgm:t>
    </dgm:pt>
    <dgm:pt modelId="{1D15777D-125E-4CE7-93DD-E9E03AF3BA74}">
      <dgm:prSet/>
      <dgm:spPr/>
      <dgm:t>
        <a:bodyPr/>
        <a:lstStyle/>
        <a:p>
          <a:r>
            <a:rPr lang="es-ES"/>
            <a:t>2. Tenía unos cincuenta años y se llamaba Alonso Quijano</a:t>
          </a:r>
          <a:endParaRPr lang="en-US"/>
        </a:p>
      </dgm:t>
    </dgm:pt>
    <dgm:pt modelId="{82EDF4CB-A9BA-47D8-85BF-7DB706AC1CBC}" type="parTrans" cxnId="{687EEE70-3FE4-4910-AECA-606FF201C603}">
      <dgm:prSet/>
      <dgm:spPr/>
      <dgm:t>
        <a:bodyPr/>
        <a:lstStyle/>
        <a:p>
          <a:endParaRPr lang="en-US"/>
        </a:p>
      </dgm:t>
    </dgm:pt>
    <dgm:pt modelId="{C56A9BD1-3F64-494E-8B3B-7BF6C4754216}" type="sibTrans" cxnId="{687EEE70-3FE4-4910-AECA-606FF201C603}">
      <dgm:prSet/>
      <dgm:spPr/>
      <dgm:t>
        <a:bodyPr/>
        <a:lstStyle/>
        <a:p>
          <a:endParaRPr lang="en-US"/>
        </a:p>
      </dgm:t>
    </dgm:pt>
    <dgm:pt modelId="{2AF52A13-6D33-48DB-A972-AAB00495B9AF}">
      <dgm:prSet/>
      <dgm:spPr/>
      <dgm:t>
        <a:bodyPr/>
        <a:lstStyle/>
        <a:p>
          <a:r>
            <a:rPr lang="es-ES"/>
            <a:t>3. Nuestro hidalgo solía comer cocido con carne de vaca</a:t>
          </a:r>
          <a:endParaRPr lang="en-US"/>
        </a:p>
      </dgm:t>
    </dgm:pt>
    <dgm:pt modelId="{65AA23BE-58C3-479C-8F11-0F12FC8D8B9E}" type="parTrans" cxnId="{95AAED9B-39CE-449A-9487-C28837ADB692}">
      <dgm:prSet/>
      <dgm:spPr/>
      <dgm:t>
        <a:bodyPr/>
        <a:lstStyle/>
        <a:p>
          <a:endParaRPr lang="en-US"/>
        </a:p>
      </dgm:t>
    </dgm:pt>
    <dgm:pt modelId="{59AC96BC-4DD7-401A-9AED-FFE297AEDBB2}" type="sibTrans" cxnId="{95AAED9B-39CE-449A-9487-C28837ADB692}">
      <dgm:prSet/>
      <dgm:spPr/>
      <dgm:t>
        <a:bodyPr/>
        <a:lstStyle/>
        <a:p>
          <a:endParaRPr lang="en-US"/>
        </a:p>
      </dgm:t>
    </dgm:pt>
    <dgm:pt modelId="{71DEFB76-51E9-491F-9BBF-04A241287B2F}">
      <dgm:prSet/>
      <dgm:spPr/>
      <dgm:t>
        <a:bodyPr/>
        <a:lstStyle/>
        <a:p>
          <a:r>
            <a:rPr lang="es-ES" dirty="0"/>
            <a:t>4. Era muy delgado, madrugaba mucho y era aficionado a la caza</a:t>
          </a:r>
          <a:endParaRPr lang="en-US" dirty="0"/>
        </a:p>
      </dgm:t>
    </dgm:pt>
    <dgm:pt modelId="{27DE04DC-1B77-42E1-904D-354EFC526F88}" type="parTrans" cxnId="{4C06BAA7-BE77-4665-B2BF-5BB03A4D43C3}">
      <dgm:prSet/>
      <dgm:spPr/>
      <dgm:t>
        <a:bodyPr/>
        <a:lstStyle/>
        <a:p>
          <a:endParaRPr lang="en-US"/>
        </a:p>
      </dgm:t>
    </dgm:pt>
    <dgm:pt modelId="{0BE04093-B6AB-4234-BB9F-CA113CC96A00}" type="sibTrans" cxnId="{4C06BAA7-BE77-4665-B2BF-5BB03A4D43C3}">
      <dgm:prSet/>
      <dgm:spPr/>
      <dgm:t>
        <a:bodyPr/>
        <a:lstStyle/>
        <a:p>
          <a:endParaRPr lang="en-US"/>
        </a:p>
      </dgm:t>
    </dgm:pt>
    <dgm:pt modelId="{832A193E-9445-4E44-9EB4-10D38D7F133D}">
      <dgm:prSet/>
      <dgm:spPr/>
      <dgm:t>
        <a:bodyPr/>
        <a:lstStyle/>
        <a:p>
          <a:r>
            <a:rPr lang="es-ES"/>
            <a:t>5. No hace mucho tiempo vivía un hidalgo</a:t>
          </a:r>
          <a:endParaRPr lang="en-US"/>
        </a:p>
      </dgm:t>
    </dgm:pt>
    <dgm:pt modelId="{234A846C-5750-4567-9E63-8B227D55394F}" type="parTrans" cxnId="{C9E95106-3017-4F01-8437-9344DD96CDB2}">
      <dgm:prSet/>
      <dgm:spPr/>
      <dgm:t>
        <a:bodyPr/>
        <a:lstStyle/>
        <a:p>
          <a:endParaRPr lang="en-US"/>
        </a:p>
      </dgm:t>
    </dgm:pt>
    <dgm:pt modelId="{FA4EDFF8-5CD3-4380-B167-B349792A6F6A}" type="sibTrans" cxnId="{C9E95106-3017-4F01-8437-9344DD96CDB2}">
      <dgm:prSet/>
      <dgm:spPr/>
      <dgm:t>
        <a:bodyPr/>
        <a:lstStyle/>
        <a:p>
          <a:endParaRPr lang="en-US"/>
        </a:p>
      </dgm:t>
    </dgm:pt>
    <dgm:pt modelId="{33EF29A8-6470-40A0-82BE-837F2FFD5D62}">
      <dgm:prSet/>
      <dgm:spPr/>
      <dgm:t>
        <a:bodyPr/>
        <a:lstStyle/>
        <a:p>
          <a:r>
            <a:rPr lang="es-ES" dirty="0"/>
            <a:t>a. He </a:t>
          </a:r>
          <a:r>
            <a:rPr lang="es-ES" dirty="0" err="1"/>
            <a:t>was</a:t>
          </a:r>
          <a:r>
            <a:rPr lang="es-ES" dirty="0"/>
            <a:t> </a:t>
          </a:r>
          <a:r>
            <a:rPr lang="es-ES" dirty="0" err="1"/>
            <a:t>about</a:t>
          </a:r>
          <a:r>
            <a:rPr lang="es-ES" dirty="0"/>
            <a:t> </a:t>
          </a:r>
          <a:r>
            <a:rPr lang="es-ES" dirty="0" err="1"/>
            <a:t>fifty</a:t>
          </a:r>
          <a:r>
            <a:rPr lang="es-ES" dirty="0"/>
            <a:t> </a:t>
          </a:r>
          <a:r>
            <a:rPr lang="es-ES" dirty="0" err="1"/>
            <a:t>years</a:t>
          </a:r>
          <a:r>
            <a:rPr lang="es-ES" dirty="0"/>
            <a:t> </a:t>
          </a:r>
          <a:r>
            <a:rPr lang="es-ES" dirty="0" err="1"/>
            <a:t>old</a:t>
          </a:r>
          <a:r>
            <a:rPr lang="es-ES" dirty="0"/>
            <a:t> and </a:t>
          </a:r>
          <a:r>
            <a:rPr lang="es-ES" dirty="0" err="1"/>
            <a:t>his</a:t>
          </a:r>
          <a:r>
            <a:rPr lang="es-ES" dirty="0"/>
            <a:t> </a:t>
          </a:r>
          <a:r>
            <a:rPr lang="es-ES" dirty="0" err="1"/>
            <a:t>name</a:t>
          </a:r>
          <a:r>
            <a:rPr lang="es-ES" dirty="0"/>
            <a:t> </a:t>
          </a:r>
          <a:r>
            <a:rPr lang="es-ES" dirty="0" err="1"/>
            <a:t>was</a:t>
          </a:r>
          <a:r>
            <a:rPr lang="es-ES" dirty="0"/>
            <a:t> Alonso Quijano</a:t>
          </a:r>
          <a:endParaRPr lang="en-US" dirty="0"/>
        </a:p>
      </dgm:t>
    </dgm:pt>
    <dgm:pt modelId="{C6106657-B2DD-49C0-A6B2-706FB7F1BAA1}" type="parTrans" cxnId="{DAC84CDF-F453-4037-AE27-03DD395D72A1}">
      <dgm:prSet/>
      <dgm:spPr/>
      <dgm:t>
        <a:bodyPr/>
        <a:lstStyle/>
        <a:p>
          <a:endParaRPr lang="en-US"/>
        </a:p>
      </dgm:t>
    </dgm:pt>
    <dgm:pt modelId="{24739542-7E27-4464-A925-75CA3FC6677C}" type="sibTrans" cxnId="{DAC84CDF-F453-4037-AE27-03DD395D72A1}">
      <dgm:prSet/>
      <dgm:spPr/>
      <dgm:t>
        <a:bodyPr/>
        <a:lstStyle/>
        <a:p>
          <a:endParaRPr lang="en-US"/>
        </a:p>
      </dgm:t>
    </dgm:pt>
    <dgm:pt modelId="{5DA26533-EE91-4C7C-BF61-46ACFD896F17}">
      <dgm:prSet/>
      <dgm:spPr/>
      <dgm:t>
        <a:bodyPr/>
        <a:lstStyle/>
        <a:p>
          <a:r>
            <a:rPr lang="es-ES"/>
            <a:t>b. In a village of La Mancha, the name of which I do not wish to recall</a:t>
          </a:r>
          <a:endParaRPr lang="en-US"/>
        </a:p>
      </dgm:t>
    </dgm:pt>
    <dgm:pt modelId="{0514D1A7-0FD2-42E2-9EB0-A124918175F5}" type="parTrans" cxnId="{C71C43E3-C8ED-4236-9377-FC9D5D3D0E21}">
      <dgm:prSet/>
      <dgm:spPr/>
      <dgm:t>
        <a:bodyPr/>
        <a:lstStyle/>
        <a:p>
          <a:endParaRPr lang="en-US"/>
        </a:p>
      </dgm:t>
    </dgm:pt>
    <dgm:pt modelId="{2EB7CDBF-C738-4D2E-8CA1-093E2709F8C7}" type="sibTrans" cxnId="{C71C43E3-C8ED-4236-9377-FC9D5D3D0E21}">
      <dgm:prSet/>
      <dgm:spPr/>
      <dgm:t>
        <a:bodyPr/>
        <a:lstStyle/>
        <a:p>
          <a:endParaRPr lang="en-US"/>
        </a:p>
      </dgm:t>
    </dgm:pt>
    <dgm:pt modelId="{991F77DE-4994-49D6-80BB-2F7E2902C510}">
      <dgm:prSet/>
      <dgm:spPr/>
      <dgm:t>
        <a:bodyPr/>
        <a:lstStyle/>
        <a:p>
          <a:r>
            <a:rPr lang="es-ES"/>
            <a:t>c. Not long ago there lived a nobleman</a:t>
          </a:r>
          <a:endParaRPr lang="en-US"/>
        </a:p>
      </dgm:t>
    </dgm:pt>
    <dgm:pt modelId="{1B44D000-C545-4277-9F26-781763E79047}" type="parTrans" cxnId="{06EBFDBA-360F-4230-8087-8377EAD32A3E}">
      <dgm:prSet/>
      <dgm:spPr/>
      <dgm:t>
        <a:bodyPr/>
        <a:lstStyle/>
        <a:p>
          <a:endParaRPr lang="en-US"/>
        </a:p>
      </dgm:t>
    </dgm:pt>
    <dgm:pt modelId="{3A2D447E-0CDF-4F54-BC73-711FC8776B5F}" type="sibTrans" cxnId="{06EBFDBA-360F-4230-8087-8377EAD32A3E}">
      <dgm:prSet/>
      <dgm:spPr/>
      <dgm:t>
        <a:bodyPr/>
        <a:lstStyle/>
        <a:p>
          <a:endParaRPr lang="en-US"/>
        </a:p>
      </dgm:t>
    </dgm:pt>
    <dgm:pt modelId="{62A96B80-6A1A-43F7-909C-8F32BB680EAA}">
      <dgm:prSet/>
      <dgm:spPr/>
      <dgm:t>
        <a:bodyPr/>
        <a:lstStyle/>
        <a:p>
          <a:r>
            <a:rPr lang="es-ES"/>
            <a:t>d. He was very thin, got up very early, and was fond of hunting.</a:t>
          </a:r>
          <a:endParaRPr lang="en-US"/>
        </a:p>
      </dgm:t>
    </dgm:pt>
    <dgm:pt modelId="{004C082D-C3A7-4914-BCF3-C4EAD7E0E886}" type="parTrans" cxnId="{F67E82B3-F032-4E21-82F2-A7DEBCC78492}">
      <dgm:prSet/>
      <dgm:spPr/>
      <dgm:t>
        <a:bodyPr/>
        <a:lstStyle/>
        <a:p>
          <a:endParaRPr lang="en-US"/>
        </a:p>
      </dgm:t>
    </dgm:pt>
    <dgm:pt modelId="{56334B5A-030C-4B83-9ACA-ECB90C1F8194}" type="sibTrans" cxnId="{F67E82B3-F032-4E21-82F2-A7DEBCC78492}">
      <dgm:prSet/>
      <dgm:spPr/>
      <dgm:t>
        <a:bodyPr/>
        <a:lstStyle/>
        <a:p>
          <a:endParaRPr lang="en-US"/>
        </a:p>
      </dgm:t>
    </dgm:pt>
    <dgm:pt modelId="{11EBD0B6-306D-4413-9005-B2E0BC7D2007}">
      <dgm:prSet/>
      <dgm:spPr/>
      <dgm:t>
        <a:bodyPr/>
        <a:lstStyle/>
        <a:p>
          <a:r>
            <a:rPr lang="es-ES" dirty="0"/>
            <a:t>e. </a:t>
          </a:r>
          <a:r>
            <a:rPr lang="es-ES" dirty="0" err="1"/>
            <a:t>Our</a:t>
          </a:r>
          <a:r>
            <a:rPr lang="es-ES" dirty="0"/>
            <a:t> </a:t>
          </a:r>
          <a:r>
            <a:rPr lang="es-ES" dirty="0" err="1"/>
            <a:t>nobleman</a:t>
          </a:r>
          <a:r>
            <a:rPr lang="es-ES" dirty="0"/>
            <a:t> </a:t>
          </a:r>
          <a:r>
            <a:rPr lang="es-ES" dirty="0" err="1"/>
            <a:t>used</a:t>
          </a:r>
          <a:r>
            <a:rPr lang="es-ES" dirty="0"/>
            <a:t> </a:t>
          </a:r>
          <a:r>
            <a:rPr lang="es-ES" dirty="0" err="1"/>
            <a:t>to</a:t>
          </a:r>
          <a:r>
            <a:rPr lang="es-ES" dirty="0"/>
            <a:t> </a:t>
          </a:r>
          <a:r>
            <a:rPr lang="es-ES" dirty="0" err="1"/>
            <a:t>eat</a:t>
          </a:r>
          <a:r>
            <a:rPr lang="es-ES" dirty="0"/>
            <a:t> </a:t>
          </a:r>
          <a:r>
            <a:rPr lang="es-ES" dirty="0" err="1"/>
            <a:t>stew</a:t>
          </a:r>
          <a:r>
            <a:rPr lang="es-ES" dirty="0"/>
            <a:t> </a:t>
          </a:r>
          <a:r>
            <a:rPr lang="es-ES" dirty="0" err="1"/>
            <a:t>with</a:t>
          </a:r>
          <a:r>
            <a:rPr lang="es-ES" dirty="0"/>
            <a:t> </a:t>
          </a:r>
          <a:r>
            <a:rPr lang="es-ES" dirty="0" err="1"/>
            <a:t>beef</a:t>
          </a:r>
          <a:r>
            <a:rPr lang="es-ES" dirty="0"/>
            <a:t>.</a:t>
          </a:r>
          <a:endParaRPr lang="en-US" dirty="0"/>
        </a:p>
      </dgm:t>
    </dgm:pt>
    <dgm:pt modelId="{5E87938F-67D6-4C05-AEAD-785652F3C783}" type="parTrans" cxnId="{CCC7317D-8789-4772-9FBA-04F0A3C0917C}">
      <dgm:prSet/>
      <dgm:spPr/>
      <dgm:t>
        <a:bodyPr/>
        <a:lstStyle/>
        <a:p>
          <a:endParaRPr lang="en-US"/>
        </a:p>
      </dgm:t>
    </dgm:pt>
    <dgm:pt modelId="{AB2590F4-6FEA-4D30-A53C-97DFFF832D23}" type="sibTrans" cxnId="{CCC7317D-8789-4772-9FBA-04F0A3C0917C}">
      <dgm:prSet/>
      <dgm:spPr/>
      <dgm:t>
        <a:bodyPr/>
        <a:lstStyle/>
        <a:p>
          <a:endParaRPr lang="en-US"/>
        </a:p>
      </dgm:t>
    </dgm:pt>
    <dgm:pt modelId="{CADA2F83-93FA-3B4C-831A-89A86964B61B}" type="pres">
      <dgm:prSet presAssocID="{D2D71A71-9D20-4E4D-BC67-EA05ED0A1CBF}" presName="diagram" presStyleCnt="0">
        <dgm:presLayoutVars>
          <dgm:dir/>
          <dgm:resizeHandles val="exact"/>
        </dgm:presLayoutVars>
      </dgm:prSet>
      <dgm:spPr/>
    </dgm:pt>
    <dgm:pt modelId="{DE41337A-C6AE-234B-A98B-1210C6D67FFE}" type="pres">
      <dgm:prSet presAssocID="{7C7FF73B-856F-4ED8-BBEA-7DA50497A1F3}" presName="node" presStyleLbl="node1" presStyleIdx="0" presStyleCnt="10">
        <dgm:presLayoutVars>
          <dgm:bulletEnabled val="1"/>
        </dgm:presLayoutVars>
      </dgm:prSet>
      <dgm:spPr/>
    </dgm:pt>
    <dgm:pt modelId="{3F82830D-D96B-0F4A-BA3C-8096ABE73438}" type="pres">
      <dgm:prSet presAssocID="{22CC17CD-8B0A-4277-939B-DC5F1D251106}" presName="sibTrans" presStyleCnt="0"/>
      <dgm:spPr/>
    </dgm:pt>
    <dgm:pt modelId="{499E2169-586C-E040-969E-8559D097CC8A}" type="pres">
      <dgm:prSet presAssocID="{1D15777D-125E-4CE7-93DD-E9E03AF3BA74}" presName="node" presStyleLbl="node1" presStyleIdx="1" presStyleCnt="10">
        <dgm:presLayoutVars>
          <dgm:bulletEnabled val="1"/>
        </dgm:presLayoutVars>
      </dgm:prSet>
      <dgm:spPr/>
    </dgm:pt>
    <dgm:pt modelId="{7C796629-7051-3E42-A84C-894CFCF0BA9C}" type="pres">
      <dgm:prSet presAssocID="{C56A9BD1-3F64-494E-8B3B-7BF6C4754216}" presName="sibTrans" presStyleCnt="0"/>
      <dgm:spPr/>
    </dgm:pt>
    <dgm:pt modelId="{625414F2-5AB9-4249-8999-AF86B54F4F20}" type="pres">
      <dgm:prSet presAssocID="{2AF52A13-6D33-48DB-A972-AAB00495B9AF}" presName="node" presStyleLbl="node1" presStyleIdx="2" presStyleCnt="10">
        <dgm:presLayoutVars>
          <dgm:bulletEnabled val="1"/>
        </dgm:presLayoutVars>
      </dgm:prSet>
      <dgm:spPr/>
    </dgm:pt>
    <dgm:pt modelId="{67DFD520-BBAD-D949-83F0-28FD50733522}" type="pres">
      <dgm:prSet presAssocID="{59AC96BC-4DD7-401A-9AED-FFE297AEDBB2}" presName="sibTrans" presStyleCnt="0"/>
      <dgm:spPr/>
    </dgm:pt>
    <dgm:pt modelId="{2E591580-0B28-3340-9A22-462ADDED37D7}" type="pres">
      <dgm:prSet presAssocID="{71DEFB76-51E9-491F-9BBF-04A241287B2F}" presName="node" presStyleLbl="node1" presStyleIdx="3" presStyleCnt="10">
        <dgm:presLayoutVars>
          <dgm:bulletEnabled val="1"/>
        </dgm:presLayoutVars>
      </dgm:prSet>
      <dgm:spPr/>
    </dgm:pt>
    <dgm:pt modelId="{1D4700F9-18ED-3741-BBDA-240594B1C16A}" type="pres">
      <dgm:prSet presAssocID="{0BE04093-B6AB-4234-BB9F-CA113CC96A00}" presName="sibTrans" presStyleCnt="0"/>
      <dgm:spPr/>
    </dgm:pt>
    <dgm:pt modelId="{726EC720-D1E8-B444-AD5A-F2DDF2964198}" type="pres">
      <dgm:prSet presAssocID="{832A193E-9445-4E44-9EB4-10D38D7F133D}" presName="node" presStyleLbl="node1" presStyleIdx="4" presStyleCnt="10">
        <dgm:presLayoutVars>
          <dgm:bulletEnabled val="1"/>
        </dgm:presLayoutVars>
      </dgm:prSet>
      <dgm:spPr/>
    </dgm:pt>
    <dgm:pt modelId="{D37599F5-5EE0-7E4C-9CA6-710922A4F3CD}" type="pres">
      <dgm:prSet presAssocID="{FA4EDFF8-5CD3-4380-B167-B349792A6F6A}" presName="sibTrans" presStyleCnt="0"/>
      <dgm:spPr/>
    </dgm:pt>
    <dgm:pt modelId="{4A7461D6-4861-0042-A5C9-5B4FF6A4067E}" type="pres">
      <dgm:prSet presAssocID="{33EF29A8-6470-40A0-82BE-837F2FFD5D62}" presName="node" presStyleLbl="node1" presStyleIdx="5" presStyleCnt="10">
        <dgm:presLayoutVars>
          <dgm:bulletEnabled val="1"/>
        </dgm:presLayoutVars>
      </dgm:prSet>
      <dgm:spPr/>
    </dgm:pt>
    <dgm:pt modelId="{7ABFF510-EFE9-4A45-828B-3FD6431C372F}" type="pres">
      <dgm:prSet presAssocID="{24739542-7E27-4464-A925-75CA3FC6677C}" presName="sibTrans" presStyleCnt="0"/>
      <dgm:spPr/>
    </dgm:pt>
    <dgm:pt modelId="{562A5838-0F0B-9B41-BB45-AD5CEECC72AB}" type="pres">
      <dgm:prSet presAssocID="{5DA26533-EE91-4C7C-BF61-46ACFD896F17}" presName="node" presStyleLbl="node1" presStyleIdx="6" presStyleCnt="10">
        <dgm:presLayoutVars>
          <dgm:bulletEnabled val="1"/>
        </dgm:presLayoutVars>
      </dgm:prSet>
      <dgm:spPr/>
    </dgm:pt>
    <dgm:pt modelId="{48B99E1A-F054-D14B-BCF0-D12D824E97F5}" type="pres">
      <dgm:prSet presAssocID="{2EB7CDBF-C738-4D2E-8CA1-093E2709F8C7}" presName="sibTrans" presStyleCnt="0"/>
      <dgm:spPr/>
    </dgm:pt>
    <dgm:pt modelId="{8D0CBC5A-4127-F14D-B6AF-2B9F03FA8C5E}" type="pres">
      <dgm:prSet presAssocID="{991F77DE-4994-49D6-80BB-2F7E2902C510}" presName="node" presStyleLbl="node1" presStyleIdx="7" presStyleCnt="10">
        <dgm:presLayoutVars>
          <dgm:bulletEnabled val="1"/>
        </dgm:presLayoutVars>
      </dgm:prSet>
      <dgm:spPr/>
    </dgm:pt>
    <dgm:pt modelId="{EAA91E08-A050-2044-9A88-A3282C41214A}" type="pres">
      <dgm:prSet presAssocID="{3A2D447E-0CDF-4F54-BC73-711FC8776B5F}" presName="sibTrans" presStyleCnt="0"/>
      <dgm:spPr/>
    </dgm:pt>
    <dgm:pt modelId="{3D141431-048C-C649-89ED-11466270AFBD}" type="pres">
      <dgm:prSet presAssocID="{62A96B80-6A1A-43F7-909C-8F32BB680EAA}" presName="node" presStyleLbl="node1" presStyleIdx="8" presStyleCnt="10">
        <dgm:presLayoutVars>
          <dgm:bulletEnabled val="1"/>
        </dgm:presLayoutVars>
      </dgm:prSet>
      <dgm:spPr/>
    </dgm:pt>
    <dgm:pt modelId="{797BA2C2-4904-C949-836D-7055FBC2CB4B}" type="pres">
      <dgm:prSet presAssocID="{56334B5A-030C-4B83-9ACA-ECB90C1F8194}" presName="sibTrans" presStyleCnt="0"/>
      <dgm:spPr/>
    </dgm:pt>
    <dgm:pt modelId="{5AB00AB2-C6E6-D14D-A376-FA03A5F4750E}" type="pres">
      <dgm:prSet presAssocID="{11EBD0B6-306D-4413-9005-B2E0BC7D2007}" presName="node" presStyleLbl="node1" presStyleIdx="9" presStyleCnt="10">
        <dgm:presLayoutVars>
          <dgm:bulletEnabled val="1"/>
        </dgm:presLayoutVars>
      </dgm:prSet>
      <dgm:spPr/>
    </dgm:pt>
  </dgm:ptLst>
  <dgm:cxnLst>
    <dgm:cxn modelId="{98A98D02-CB75-9841-BF3F-81A86B3A675C}" type="presOf" srcId="{62A96B80-6A1A-43F7-909C-8F32BB680EAA}" destId="{3D141431-048C-C649-89ED-11466270AFBD}" srcOrd="0" destOrd="0" presId="urn:microsoft.com/office/officeart/2005/8/layout/default"/>
    <dgm:cxn modelId="{C9E95106-3017-4F01-8437-9344DD96CDB2}" srcId="{D2D71A71-9D20-4E4D-BC67-EA05ED0A1CBF}" destId="{832A193E-9445-4E44-9EB4-10D38D7F133D}" srcOrd="4" destOrd="0" parTransId="{234A846C-5750-4567-9E63-8B227D55394F}" sibTransId="{FA4EDFF8-5CD3-4380-B167-B349792A6F6A}"/>
    <dgm:cxn modelId="{0F26B809-4F4F-1E4F-877E-18A89C0C27A6}" type="presOf" srcId="{7C7FF73B-856F-4ED8-BBEA-7DA50497A1F3}" destId="{DE41337A-C6AE-234B-A98B-1210C6D67FFE}" srcOrd="0" destOrd="0" presId="urn:microsoft.com/office/officeart/2005/8/layout/default"/>
    <dgm:cxn modelId="{4FE9092E-19DC-3448-A0E5-1E777061DBF2}" type="presOf" srcId="{1D15777D-125E-4CE7-93DD-E9E03AF3BA74}" destId="{499E2169-586C-E040-969E-8559D097CC8A}" srcOrd="0" destOrd="0" presId="urn:microsoft.com/office/officeart/2005/8/layout/default"/>
    <dgm:cxn modelId="{91AA0D51-DCE6-6049-A8C4-4B1EE7A01327}" type="presOf" srcId="{5DA26533-EE91-4C7C-BF61-46ACFD896F17}" destId="{562A5838-0F0B-9B41-BB45-AD5CEECC72AB}" srcOrd="0" destOrd="0" presId="urn:microsoft.com/office/officeart/2005/8/layout/default"/>
    <dgm:cxn modelId="{58C8EE52-509D-164A-8D99-DC492742B913}" type="presOf" srcId="{991F77DE-4994-49D6-80BB-2F7E2902C510}" destId="{8D0CBC5A-4127-F14D-B6AF-2B9F03FA8C5E}" srcOrd="0" destOrd="0" presId="urn:microsoft.com/office/officeart/2005/8/layout/default"/>
    <dgm:cxn modelId="{800E8565-BA08-9C4F-8A91-0A14B52CF649}" type="presOf" srcId="{D2D71A71-9D20-4E4D-BC67-EA05ED0A1CBF}" destId="{CADA2F83-93FA-3B4C-831A-89A86964B61B}" srcOrd="0" destOrd="0" presId="urn:microsoft.com/office/officeart/2005/8/layout/default"/>
    <dgm:cxn modelId="{687EEE70-3FE4-4910-AECA-606FF201C603}" srcId="{D2D71A71-9D20-4E4D-BC67-EA05ED0A1CBF}" destId="{1D15777D-125E-4CE7-93DD-E9E03AF3BA74}" srcOrd="1" destOrd="0" parTransId="{82EDF4CB-A9BA-47D8-85BF-7DB706AC1CBC}" sibTransId="{C56A9BD1-3F64-494E-8B3B-7BF6C4754216}"/>
    <dgm:cxn modelId="{3BA4CA71-9F6E-7B43-8901-1C748AE54BEE}" type="presOf" srcId="{832A193E-9445-4E44-9EB4-10D38D7F133D}" destId="{726EC720-D1E8-B444-AD5A-F2DDF2964198}" srcOrd="0" destOrd="0" presId="urn:microsoft.com/office/officeart/2005/8/layout/default"/>
    <dgm:cxn modelId="{9B6D8674-7197-7C4F-8B3B-64D60503528D}" type="presOf" srcId="{2AF52A13-6D33-48DB-A972-AAB00495B9AF}" destId="{625414F2-5AB9-4249-8999-AF86B54F4F20}" srcOrd="0" destOrd="0" presId="urn:microsoft.com/office/officeart/2005/8/layout/default"/>
    <dgm:cxn modelId="{CCC7317D-8789-4772-9FBA-04F0A3C0917C}" srcId="{D2D71A71-9D20-4E4D-BC67-EA05ED0A1CBF}" destId="{11EBD0B6-306D-4413-9005-B2E0BC7D2007}" srcOrd="9" destOrd="0" parTransId="{5E87938F-67D6-4C05-AEAD-785652F3C783}" sibTransId="{AB2590F4-6FEA-4D30-A53C-97DFFF832D23}"/>
    <dgm:cxn modelId="{95AAED9B-39CE-449A-9487-C28837ADB692}" srcId="{D2D71A71-9D20-4E4D-BC67-EA05ED0A1CBF}" destId="{2AF52A13-6D33-48DB-A972-AAB00495B9AF}" srcOrd="2" destOrd="0" parTransId="{65AA23BE-58C3-479C-8F11-0F12FC8D8B9E}" sibTransId="{59AC96BC-4DD7-401A-9AED-FFE297AEDBB2}"/>
    <dgm:cxn modelId="{4C06BAA7-BE77-4665-B2BF-5BB03A4D43C3}" srcId="{D2D71A71-9D20-4E4D-BC67-EA05ED0A1CBF}" destId="{71DEFB76-51E9-491F-9BBF-04A241287B2F}" srcOrd="3" destOrd="0" parTransId="{27DE04DC-1B77-42E1-904D-354EFC526F88}" sibTransId="{0BE04093-B6AB-4234-BB9F-CA113CC96A00}"/>
    <dgm:cxn modelId="{F67E82B3-F032-4E21-82F2-A7DEBCC78492}" srcId="{D2D71A71-9D20-4E4D-BC67-EA05ED0A1CBF}" destId="{62A96B80-6A1A-43F7-909C-8F32BB680EAA}" srcOrd="8" destOrd="0" parTransId="{004C082D-C3A7-4914-BCF3-C4EAD7E0E886}" sibTransId="{56334B5A-030C-4B83-9ACA-ECB90C1F8194}"/>
    <dgm:cxn modelId="{06EBFDBA-360F-4230-8087-8377EAD32A3E}" srcId="{D2D71A71-9D20-4E4D-BC67-EA05ED0A1CBF}" destId="{991F77DE-4994-49D6-80BB-2F7E2902C510}" srcOrd="7" destOrd="0" parTransId="{1B44D000-C545-4277-9F26-781763E79047}" sibTransId="{3A2D447E-0CDF-4F54-BC73-711FC8776B5F}"/>
    <dgm:cxn modelId="{67F913D9-AC38-194D-A899-C7BB9394E191}" type="presOf" srcId="{33EF29A8-6470-40A0-82BE-837F2FFD5D62}" destId="{4A7461D6-4861-0042-A5C9-5B4FF6A4067E}" srcOrd="0" destOrd="0" presId="urn:microsoft.com/office/officeart/2005/8/layout/default"/>
    <dgm:cxn modelId="{FB85E4DE-5116-4BAD-AB97-5B009FCF593B}" srcId="{D2D71A71-9D20-4E4D-BC67-EA05ED0A1CBF}" destId="{7C7FF73B-856F-4ED8-BBEA-7DA50497A1F3}" srcOrd="0" destOrd="0" parTransId="{A713B468-0A7F-4763-B6F1-DB3C4F7FC732}" sibTransId="{22CC17CD-8B0A-4277-939B-DC5F1D251106}"/>
    <dgm:cxn modelId="{C49CF2DE-0CF3-DA43-A5E8-1CE4904F485D}" type="presOf" srcId="{71DEFB76-51E9-491F-9BBF-04A241287B2F}" destId="{2E591580-0B28-3340-9A22-462ADDED37D7}" srcOrd="0" destOrd="0" presId="urn:microsoft.com/office/officeart/2005/8/layout/default"/>
    <dgm:cxn modelId="{DAC84CDF-F453-4037-AE27-03DD395D72A1}" srcId="{D2D71A71-9D20-4E4D-BC67-EA05ED0A1CBF}" destId="{33EF29A8-6470-40A0-82BE-837F2FFD5D62}" srcOrd="5" destOrd="0" parTransId="{C6106657-B2DD-49C0-A6B2-706FB7F1BAA1}" sibTransId="{24739542-7E27-4464-A925-75CA3FC6677C}"/>
    <dgm:cxn modelId="{C71C43E3-C8ED-4236-9377-FC9D5D3D0E21}" srcId="{D2D71A71-9D20-4E4D-BC67-EA05ED0A1CBF}" destId="{5DA26533-EE91-4C7C-BF61-46ACFD896F17}" srcOrd="6" destOrd="0" parTransId="{0514D1A7-0FD2-42E2-9EB0-A124918175F5}" sibTransId="{2EB7CDBF-C738-4D2E-8CA1-093E2709F8C7}"/>
    <dgm:cxn modelId="{CC659BFF-96D0-4344-8663-0B89DB553F62}" type="presOf" srcId="{11EBD0B6-306D-4413-9005-B2E0BC7D2007}" destId="{5AB00AB2-C6E6-D14D-A376-FA03A5F4750E}" srcOrd="0" destOrd="0" presId="urn:microsoft.com/office/officeart/2005/8/layout/default"/>
    <dgm:cxn modelId="{0AC1870B-9C15-8A4B-B234-726BEF1D347C}" type="presParOf" srcId="{CADA2F83-93FA-3B4C-831A-89A86964B61B}" destId="{DE41337A-C6AE-234B-A98B-1210C6D67FFE}" srcOrd="0" destOrd="0" presId="urn:microsoft.com/office/officeart/2005/8/layout/default"/>
    <dgm:cxn modelId="{F687E21F-8093-1748-B4AD-09503001EBEC}" type="presParOf" srcId="{CADA2F83-93FA-3B4C-831A-89A86964B61B}" destId="{3F82830D-D96B-0F4A-BA3C-8096ABE73438}" srcOrd="1" destOrd="0" presId="urn:microsoft.com/office/officeart/2005/8/layout/default"/>
    <dgm:cxn modelId="{530F855F-6C08-A84A-ACFA-5E9FFC8E093C}" type="presParOf" srcId="{CADA2F83-93FA-3B4C-831A-89A86964B61B}" destId="{499E2169-586C-E040-969E-8559D097CC8A}" srcOrd="2" destOrd="0" presId="urn:microsoft.com/office/officeart/2005/8/layout/default"/>
    <dgm:cxn modelId="{D79C624A-AB48-7945-95BA-6867BF705160}" type="presParOf" srcId="{CADA2F83-93FA-3B4C-831A-89A86964B61B}" destId="{7C796629-7051-3E42-A84C-894CFCF0BA9C}" srcOrd="3" destOrd="0" presId="urn:microsoft.com/office/officeart/2005/8/layout/default"/>
    <dgm:cxn modelId="{F9369FD3-00E8-CD4D-9E82-F30ED44CEA50}" type="presParOf" srcId="{CADA2F83-93FA-3B4C-831A-89A86964B61B}" destId="{625414F2-5AB9-4249-8999-AF86B54F4F20}" srcOrd="4" destOrd="0" presId="urn:microsoft.com/office/officeart/2005/8/layout/default"/>
    <dgm:cxn modelId="{3CA3992C-604F-0141-B959-65CC2C771E25}" type="presParOf" srcId="{CADA2F83-93FA-3B4C-831A-89A86964B61B}" destId="{67DFD520-BBAD-D949-83F0-28FD50733522}" srcOrd="5" destOrd="0" presId="urn:microsoft.com/office/officeart/2005/8/layout/default"/>
    <dgm:cxn modelId="{EDAB6D3B-9A70-E74A-BD91-A5B58442C9D5}" type="presParOf" srcId="{CADA2F83-93FA-3B4C-831A-89A86964B61B}" destId="{2E591580-0B28-3340-9A22-462ADDED37D7}" srcOrd="6" destOrd="0" presId="urn:microsoft.com/office/officeart/2005/8/layout/default"/>
    <dgm:cxn modelId="{A480AA9F-44D2-1540-ADD0-BF846409952B}" type="presParOf" srcId="{CADA2F83-93FA-3B4C-831A-89A86964B61B}" destId="{1D4700F9-18ED-3741-BBDA-240594B1C16A}" srcOrd="7" destOrd="0" presId="urn:microsoft.com/office/officeart/2005/8/layout/default"/>
    <dgm:cxn modelId="{CA6F0015-514A-DE47-9862-272F06BBA817}" type="presParOf" srcId="{CADA2F83-93FA-3B4C-831A-89A86964B61B}" destId="{726EC720-D1E8-B444-AD5A-F2DDF2964198}" srcOrd="8" destOrd="0" presId="urn:microsoft.com/office/officeart/2005/8/layout/default"/>
    <dgm:cxn modelId="{F59212CB-4F6C-3D4E-9C21-A85DE1F82947}" type="presParOf" srcId="{CADA2F83-93FA-3B4C-831A-89A86964B61B}" destId="{D37599F5-5EE0-7E4C-9CA6-710922A4F3CD}" srcOrd="9" destOrd="0" presId="urn:microsoft.com/office/officeart/2005/8/layout/default"/>
    <dgm:cxn modelId="{79A34276-0F9B-B94B-8C82-409D2C45D7E6}" type="presParOf" srcId="{CADA2F83-93FA-3B4C-831A-89A86964B61B}" destId="{4A7461D6-4861-0042-A5C9-5B4FF6A4067E}" srcOrd="10" destOrd="0" presId="urn:microsoft.com/office/officeart/2005/8/layout/default"/>
    <dgm:cxn modelId="{6E710735-4713-1847-9D54-3DA9FBF8A623}" type="presParOf" srcId="{CADA2F83-93FA-3B4C-831A-89A86964B61B}" destId="{7ABFF510-EFE9-4A45-828B-3FD6431C372F}" srcOrd="11" destOrd="0" presId="urn:microsoft.com/office/officeart/2005/8/layout/default"/>
    <dgm:cxn modelId="{06BE7630-2D4B-3743-9556-9058056DA675}" type="presParOf" srcId="{CADA2F83-93FA-3B4C-831A-89A86964B61B}" destId="{562A5838-0F0B-9B41-BB45-AD5CEECC72AB}" srcOrd="12" destOrd="0" presId="urn:microsoft.com/office/officeart/2005/8/layout/default"/>
    <dgm:cxn modelId="{5C09EA16-588F-834B-AB48-D5B6D3787C89}" type="presParOf" srcId="{CADA2F83-93FA-3B4C-831A-89A86964B61B}" destId="{48B99E1A-F054-D14B-BCF0-D12D824E97F5}" srcOrd="13" destOrd="0" presId="urn:microsoft.com/office/officeart/2005/8/layout/default"/>
    <dgm:cxn modelId="{28F9F68B-6EC8-B448-B963-F52FA468F25F}" type="presParOf" srcId="{CADA2F83-93FA-3B4C-831A-89A86964B61B}" destId="{8D0CBC5A-4127-F14D-B6AF-2B9F03FA8C5E}" srcOrd="14" destOrd="0" presId="urn:microsoft.com/office/officeart/2005/8/layout/default"/>
    <dgm:cxn modelId="{46356724-BFE3-B340-98A8-736D3959A433}" type="presParOf" srcId="{CADA2F83-93FA-3B4C-831A-89A86964B61B}" destId="{EAA91E08-A050-2044-9A88-A3282C41214A}" srcOrd="15" destOrd="0" presId="urn:microsoft.com/office/officeart/2005/8/layout/default"/>
    <dgm:cxn modelId="{0E645DF9-001B-D041-91EF-F545C77DD1EF}" type="presParOf" srcId="{CADA2F83-93FA-3B4C-831A-89A86964B61B}" destId="{3D141431-048C-C649-89ED-11466270AFBD}" srcOrd="16" destOrd="0" presId="urn:microsoft.com/office/officeart/2005/8/layout/default"/>
    <dgm:cxn modelId="{43CC1FB0-5D93-CC47-99CB-2AB4F3D16654}" type="presParOf" srcId="{CADA2F83-93FA-3B4C-831A-89A86964B61B}" destId="{797BA2C2-4904-C949-836D-7055FBC2CB4B}" srcOrd="17" destOrd="0" presId="urn:microsoft.com/office/officeart/2005/8/layout/default"/>
    <dgm:cxn modelId="{B0057FF0-21A5-DC43-9C4A-3D0DB9E79AFC}" type="presParOf" srcId="{CADA2F83-93FA-3B4C-831A-89A86964B61B}" destId="{5AB00AB2-C6E6-D14D-A376-FA03A5F4750E}"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41337A-C6AE-234B-A98B-1210C6D67FFE}">
      <dsp:nvSpPr>
        <dsp:cNvPr id="0" name=""/>
        <dsp:cNvSpPr/>
      </dsp:nvSpPr>
      <dsp:spPr>
        <a:xfrm>
          <a:off x="1078032" y="1970"/>
          <a:ext cx="2108248" cy="126494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1. En un lugar de la Mancha, de cuyo nombre no quiero acordarme</a:t>
          </a:r>
          <a:endParaRPr lang="en-US" sz="1800" kern="1200"/>
        </a:p>
      </dsp:txBody>
      <dsp:txXfrm>
        <a:off x="1078032" y="1970"/>
        <a:ext cx="2108248" cy="1264949"/>
      </dsp:txXfrm>
    </dsp:sp>
    <dsp:sp modelId="{499E2169-586C-E040-969E-8559D097CC8A}">
      <dsp:nvSpPr>
        <dsp:cNvPr id="0" name=""/>
        <dsp:cNvSpPr/>
      </dsp:nvSpPr>
      <dsp:spPr>
        <a:xfrm>
          <a:off x="3397105" y="1970"/>
          <a:ext cx="2108248" cy="1264949"/>
        </a:xfrm>
        <a:prstGeom prst="rect">
          <a:avLst/>
        </a:prstGeom>
        <a:gradFill rotWithShape="0">
          <a:gsLst>
            <a:gs pos="0">
              <a:schemeClr val="accent5">
                <a:hueOff val="-1350239"/>
                <a:satOff val="-92"/>
                <a:lumOff val="218"/>
                <a:alphaOff val="0"/>
                <a:satMod val="103000"/>
                <a:lumMod val="102000"/>
                <a:tint val="94000"/>
              </a:schemeClr>
            </a:gs>
            <a:gs pos="50000">
              <a:schemeClr val="accent5">
                <a:hueOff val="-1350239"/>
                <a:satOff val="-92"/>
                <a:lumOff val="218"/>
                <a:alphaOff val="0"/>
                <a:satMod val="110000"/>
                <a:lumMod val="100000"/>
                <a:shade val="100000"/>
              </a:schemeClr>
            </a:gs>
            <a:gs pos="100000">
              <a:schemeClr val="accent5">
                <a:hueOff val="-1350239"/>
                <a:satOff val="-92"/>
                <a:lumOff val="21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2. Tenía unos cincuenta años y se llamaba Alonso Quijano</a:t>
          </a:r>
          <a:endParaRPr lang="en-US" sz="1800" kern="1200"/>
        </a:p>
      </dsp:txBody>
      <dsp:txXfrm>
        <a:off x="3397105" y="1970"/>
        <a:ext cx="2108248" cy="1264949"/>
      </dsp:txXfrm>
    </dsp:sp>
    <dsp:sp modelId="{625414F2-5AB9-4249-8999-AF86B54F4F20}">
      <dsp:nvSpPr>
        <dsp:cNvPr id="0" name=""/>
        <dsp:cNvSpPr/>
      </dsp:nvSpPr>
      <dsp:spPr>
        <a:xfrm>
          <a:off x="5716178" y="1970"/>
          <a:ext cx="2108248" cy="1264949"/>
        </a:xfrm>
        <a:prstGeom prst="rect">
          <a:avLst/>
        </a:prstGeom>
        <a:gradFill rotWithShape="0">
          <a:gsLst>
            <a:gs pos="0">
              <a:schemeClr val="accent5">
                <a:hueOff val="-2700478"/>
                <a:satOff val="-184"/>
                <a:lumOff val="436"/>
                <a:alphaOff val="0"/>
                <a:satMod val="103000"/>
                <a:lumMod val="102000"/>
                <a:tint val="94000"/>
              </a:schemeClr>
            </a:gs>
            <a:gs pos="50000">
              <a:schemeClr val="accent5">
                <a:hueOff val="-2700478"/>
                <a:satOff val="-184"/>
                <a:lumOff val="436"/>
                <a:alphaOff val="0"/>
                <a:satMod val="110000"/>
                <a:lumMod val="100000"/>
                <a:shade val="100000"/>
              </a:schemeClr>
            </a:gs>
            <a:gs pos="100000">
              <a:schemeClr val="accent5">
                <a:hueOff val="-2700478"/>
                <a:satOff val="-184"/>
                <a:lumOff val="43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3. Nuestro hidalgo solía comer cocido con carne de vaca</a:t>
          </a:r>
          <a:endParaRPr lang="en-US" sz="1800" kern="1200"/>
        </a:p>
      </dsp:txBody>
      <dsp:txXfrm>
        <a:off x="5716178" y="1970"/>
        <a:ext cx="2108248" cy="1264949"/>
      </dsp:txXfrm>
    </dsp:sp>
    <dsp:sp modelId="{2E591580-0B28-3340-9A22-462ADDED37D7}">
      <dsp:nvSpPr>
        <dsp:cNvPr id="0" name=""/>
        <dsp:cNvSpPr/>
      </dsp:nvSpPr>
      <dsp:spPr>
        <a:xfrm>
          <a:off x="1078032" y="1477744"/>
          <a:ext cx="2108248" cy="1264949"/>
        </a:xfrm>
        <a:prstGeom prst="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4. Era muy delgado, madrugaba mucho y era aficionado a la caza</a:t>
          </a:r>
          <a:endParaRPr lang="en-US" sz="1800" kern="1200" dirty="0"/>
        </a:p>
      </dsp:txBody>
      <dsp:txXfrm>
        <a:off x="1078032" y="1477744"/>
        <a:ext cx="2108248" cy="1264949"/>
      </dsp:txXfrm>
    </dsp:sp>
    <dsp:sp modelId="{726EC720-D1E8-B444-AD5A-F2DDF2964198}">
      <dsp:nvSpPr>
        <dsp:cNvPr id="0" name=""/>
        <dsp:cNvSpPr/>
      </dsp:nvSpPr>
      <dsp:spPr>
        <a:xfrm>
          <a:off x="3397105" y="1477744"/>
          <a:ext cx="2108248" cy="1264949"/>
        </a:xfrm>
        <a:prstGeom prst="rect">
          <a:avLst/>
        </a:prstGeom>
        <a:gradFill rotWithShape="0">
          <a:gsLst>
            <a:gs pos="0">
              <a:schemeClr val="accent5">
                <a:hueOff val="-5400955"/>
                <a:satOff val="-367"/>
                <a:lumOff val="872"/>
                <a:alphaOff val="0"/>
                <a:satMod val="103000"/>
                <a:lumMod val="102000"/>
                <a:tint val="94000"/>
              </a:schemeClr>
            </a:gs>
            <a:gs pos="50000">
              <a:schemeClr val="accent5">
                <a:hueOff val="-5400955"/>
                <a:satOff val="-367"/>
                <a:lumOff val="872"/>
                <a:alphaOff val="0"/>
                <a:satMod val="110000"/>
                <a:lumMod val="100000"/>
                <a:shade val="100000"/>
              </a:schemeClr>
            </a:gs>
            <a:gs pos="100000">
              <a:schemeClr val="accent5">
                <a:hueOff val="-5400955"/>
                <a:satOff val="-367"/>
                <a:lumOff val="87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5. No hace mucho tiempo vivía un hidalgo</a:t>
          </a:r>
          <a:endParaRPr lang="en-US" sz="1800" kern="1200"/>
        </a:p>
      </dsp:txBody>
      <dsp:txXfrm>
        <a:off x="3397105" y="1477744"/>
        <a:ext cx="2108248" cy="1264949"/>
      </dsp:txXfrm>
    </dsp:sp>
    <dsp:sp modelId="{4A7461D6-4861-0042-A5C9-5B4FF6A4067E}">
      <dsp:nvSpPr>
        <dsp:cNvPr id="0" name=""/>
        <dsp:cNvSpPr/>
      </dsp:nvSpPr>
      <dsp:spPr>
        <a:xfrm>
          <a:off x="5716178" y="1477744"/>
          <a:ext cx="2108248" cy="1264949"/>
        </a:xfrm>
        <a:prstGeom prst="rect">
          <a:avLst/>
        </a:prstGeom>
        <a:gradFill rotWithShape="0">
          <a:gsLst>
            <a:gs pos="0">
              <a:schemeClr val="accent5">
                <a:hueOff val="-6751195"/>
                <a:satOff val="-459"/>
                <a:lumOff val="1089"/>
                <a:alphaOff val="0"/>
                <a:satMod val="103000"/>
                <a:lumMod val="102000"/>
                <a:tint val="94000"/>
              </a:schemeClr>
            </a:gs>
            <a:gs pos="50000">
              <a:schemeClr val="accent5">
                <a:hueOff val="-6751195"/>
                <a:satOff val="-459"/>
                <a:lumOff val="1089"/>
                <a:alphaOff val="0"/>
                <a:satMod val="110000"/>
                <a:lumMod val="100000"/>
                <a:shade val="100000"/>
              </a:schemeClr>
            </a:gs>
            <a:gs pos="100000">
              <a:schemeClr val="accent5">
                <a:hueOff val="-6751195"/>
                <a:satOff val="-459"/>
                <a:lumOff val="108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a. He </a:t>
          </a:r>
          <a:r>
            <a:rPr lang="es-ES" sz="1800" kern="1200" dirty="0" err="1"/>
            <a:t>was</a:t>
          </a:r>
          <a:r>
            <a:rPr lang="es-ES" sz="1800" kern="1200" dirty="0"/>
            <a:t> </a:t>
          </a:r>
          <a:r>
            <a:rPr lang="es-ES" sz="1800" kern="1200" dirty="0" err="1"/>
            <a:t>about</a:t>
          </a:r>
          <a:r>
            <a:rPr lang="es-ES" sz="1800" kern="1200" dirty="0"/>
            <a:t> </a:t>
          </a:r>
          <a:r>
            <a:rPr lang="es-ES" sz="1800" kern="1200" dirty="0" err="1"/>
            <a:t>fifty</a:t>
          </a:r>
          <a:r>
            <a:rPr lang="es-ES" sz="1800" kern="1200" dirty="0"/>
            <a:t> </a:t>
          </a:r>
          <a:r>
            <a:rPr lang="es-ES" sz="1800" kern="1200" dirty="0" err="1"/>
            <a:t>years</a:t>
          </a:r>
          <a:r>
            <a:rPr lang="es-ES" sz="1800" kern="1200" dirty="0"/>
            <a:t> </a:t>
          </a:r>
          <a:r>
            <a:rPr lang="es-ES" sz="1800" kern="1200" dirty="0" err="1"/>
            <a:t>old</a:t>
          </a:r>
          <a:r>
            <a:rPr lang="es-ES" sz="1800" kern="1200" dirty="0"/>
            <a:t> and </a:t>
          </a:r>
          <a:r>
            <a:rPr lang="es-ES" sz="1800" kern="1200" dirty="0" err="1"/>
            <a:t>his</a:t>
          </a:r>
          <a:r>
            <a:rPr lang="es-ES" sz="1800" kern="1200" dirty="0"/>
            <a:t> </a:t>
          </a:r>
          <a:r>
            <a:rPr lang="es-ES" sz="1800" kern="1200" dirty="0" err="1"/>
            <a:t>name</a:t>
          </a:r>
          <a:r>
            <a:rPr lang="es-ES" sz="1800" kern="1200" dirty="0"/>
            <a:t> </a:t>
          </a:r>
          <a:r>
            <a:rPr lang="es-ES" sz="1800" kern="1200" dirty="0" err="1"/>
            <a:t>was</a:t>
          </a:r>
          <a:r>
            <a:rPr lang="es-ES" sz="1800" kern="1200" dirty="0"/>
            <a:t> Alonso Quijano</a:t>
          </a:r>
          <a:endParaRPr lang="en-US" sz="1800" kern="1200" dirty="0"/>
        </a:p>
      </dsp:txBody>
      <dsp:txXfrm>
        <a:off x="5716178" y="1477744"/>
        <a:ext cx="2108248" cy="1264949"/>
      </dsp:txXfrm>
    </dsp:sp>
    <dsp:sp modelId="{562A5838-0F0B-9B41-BB45-AD5CEECC72AB}">
      <dsp:nvSpPr>
        <dsp:cNvPr id="0" name=""/>
        <dsp:cNvSpPr/>
      </dsp:nvSpPr>
      <dsp:spPr>
        <a:xfrm>
          <a:off x="1078032" y="2953518"/>
          <a:ext cx="2108248" cy="1264949"/>
        </a:xfrm>
        <a:prstGeom prst="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b. In a village of La Mancha, the name of which I do not wish to recall</a:t>
          </a:r>
          <a:endParaRPr lang="en-US" sz="1800" kern="1200"/>
        </a:p>
      </dsp:txBody>
      <dsp:txXfrm>
        <a:off x="1078032" y="2953518"/>
        <a:ext cx="2108248" cy="1264949"/>
      </dsp:txXfrm>
    </dsp:sp>
    <dsp:sp modelId="{8D0CBC5A-4127-F14D-B6AF-2B9F03FA8C5E}">
      <dsp:nvSpPr>
        <dsp:cNvPr id="0" name=""/>
        <dsp:cNvSpPr/>
      </dsp:nvSpPr>
      <dsp:spPr>
        <a:xfrm>
          <a:off x="3397105" y="2953518"/>
          <a:ext cx="2108248" cy="1264949"/>
        </a:xfrm>
        <a:prstGeom prst="rect">
          <a:avLst/>
        </a:prstGeom>
        <a:gradFill rotWithShape="0">
          <a:gsLst>
            <a:gs pos="0">
              <a:schemeClr val="accent5">
                <a:hueOff val="-9451672"/>
                <a:satOff val="-642"/>
                <a:lumOff val="1525"/>
                <a:alphaOff val="0"/>
                <a:satMod val="103000"/>
                <a:lumMod val="102000"/>
                <a:tint val="94000"/>
              </a:schemeClr>
            </a:gs>
            <a:gs pos="50000">
              <a:schemeClr val="accent5">
                <a:hueOff val="-9451672"/>
                <a:satOff val="-642"/>
                <a:lumOff val="1525"/>
                <a:alphaOff val="0"/>
                <a:satMod val="110000"/>
                <a:lumMod val="100000"/>
                <a:shade val="100000"/>
              </a:schemeClr>
            </a:gs>
            <a:gs pos="100000">
              <a:schemeClr val="accent5">
                <a:hueOff val="-9451672"/>
                <a:satOff val="-642"/>
                <a:lumOff val="152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c. Not long ago there lived a nobleman</a:t>
          </a:r>
          <a:endParaRPr lang="en-US" sz="1800" kern="1200"/>
        </a:p>
      </dsp:txBody>
      <dsp:txXfrm>
        <a:off x="3397105" y="2953518"/>
        <a:ext cx="2108248" cy="1264949"/>
      </dsp:txXfrm>
    </dsp:sp>
    <dsp:sp modelId="{3D141431-048C-C649-89ED-11466270AFBD}">
      <dsp:nvSpPr>
        <dsp:cNvPr id="0" name=""/>
        <dsp:cNvSpPr/>
      </dsp:nvSpPr>
      <dsp:spPr>
        <a:xfrm>
          <a:off x="5716178" y="2953518"/>
          <a:ext cx="2108248" cy="1264949"/>
        </a:xfrm>
        <a:prstGeom prst="rect">
          <a:avLst/>
        </a:prstGeom>
        <a:gradFill rotWithShape="0">
          <a:gsLst>
            <a:gs pos="0">
              <a:schemeClr val="accent5">
                <a:hueOff val="-10801911"/>
                <a:satOff val="-734"/>
                <a:lumOff val="1743"/>
                <a:alphaOff val="0"/>
                <a:satMod val="103000"/>
                <a:lumMod val="102000"/>
                <a:tint val="94000"/>
              </a:schemeClr>
            </a:gs>
            <a:gs pos="50000">
              <a:schemeClr val="accent5">
                <a:hueOff val="-10801911"/>
                <a:satOff val="-734"/>
                <a:lumOff val="1743"/>
                <a:alphaOff val="0"/>
                <a:satMod val="110000"/>
                <a:lumMod val="100000"/>
                <a:shade val="100000"/>
              </a:schemeClr>
            </a:gs>
            <a:gs pos="100000">
              <a:schemeClr val="accent5">
                <a:hueOff val="-10801911"/>
                <a:satOff val="-734"/>
                <a:lumOff val="174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a:t>d. He was very thin, got up very early, and was fond of hunting.</a:t>
          </a:r>
          <a:endParaRPr lang="en-US" sz="1800" kern="1200"/>
        </a:p>
      </dsp:txBody>
      <dsp:txXfrm>
        <a:off x="5716178" y="2953518"/>
        <a:ext cx="2108248" cy="1264949"/>
      </dsp:txXfrm>
    </dsp:sp>
    <dsp:sp modelId="{5AB00AB2-C6E6-D14D-A376-FA03A5F4750E}">
      <dsp:nvSpPr>
        <dsp:cNvPr id="0" name=""/>
        <dsp:cNvSpPr/>
      </dsp:nvSpPr>
      <dsp:spPr>
        <a:xfrm>
          <a:off x="3397105" y="4429292"/>
          <a:ext cx="2108248" cy="1264949"/>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e. </a:t>
          </a:r>
          <a:r>
            <a:rPr lang="es-ES" sz="1800" kern="1200" dirty="0" err="1"/>
            <a:t>Our</a:t>
          </a:r>
          <a:r>
            <a:rPr lang="es-ES" sz="1800" kern="1200" dirty="0"/>
            <a:t> </a:t>
          </a:r>
          <a:r>
            <a:rPr lang="es-ES" sz="1800" kern="1200" dirty="0" err="1"/>
            <a:t>nobleman</a:t>
          </a:r>
          <a:r>
            <a:rPr lang="es-ES" sz="1800" kern="1200" dirty="0"/>
            <a:t> </a:t>
          </a:r>
          <a:r>
            <a:rPr lang="es-ES" sz="1800" kern="1200" dirty="0" err="1"/>
            <a:t>used</a:t>
          </a:r>
          <a:r>
            <a:rPr lang="es-ES" sz="1800" kern="1200" dirty="0"/>
            <a:t> </a:t>
          </a:r>
          <a:r>
            <a:rPr lang="es-ES" sz="1800" kern="1200" dirty="0" err="1"/>
            <a:t>to</a:t>
          </a:r>
          <a:r>
            <a:rPr lang="es-ES" sz="1800" kern="1200" dirty="0"/>
            <a:t> </a:t>
          </a:r>
          <a:r>
            <a:rPr lang="es-ES" sz="1800" kern="1200" dirty="0" err="1"/>
            <a:t>eat</a:t>
          </a:r>
          <a:r>
            <a:rPr lang="es-ES" sz="1800" kern="1200" dirty="0"/>
            <a:t> </a:t>
          </a:r>
          <a:r>
            <a:rPr lang="es-ES" sz="1800" kern="1200" dirty="0" err="1"/>
            <a:t>stew</a:t>
          </a:r>
          <a:r>
            <a:rPr lang="es-ES" sz="1800" kern="1200" dirty="0"/>
            <a:t> </a:t>
          </a:r>
          <a:r>
            <a:rPr lang="es-ES" sz="1800" kern="1200" dirty="0" err="1"/>
            <a:t>with</a:t>
          </a:r>
          <a:r>
            <a:rPr lang="es-ES" sz="1800" kern="1200" dirty="0"/>
            <a:t> </a:t>
          </a:r>
          <a:r>
            <a:rPr lang="es-ES" sz="1800" kern="1200" dirty="0" err="1"/>
            <a:t>beef</a:t>
          </a:r>
          <a:r>
            <a:rPr lang="es-ES" sz="1800" kern="1200" dirty="0"/>
            <a:t>.</a:t>
          </a:r>
          <a:endParaRPr lang="en-US" sz="1800" kern="1200" dirty="0"/>
        </a:p>
      </dsp:txBody>
      <dsp:txXfrm>
        <a:off x="3397105" y="4429292"/>
        <a:ext cx="2108248" cy="126494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9FFE0A-EC8E-077A-3B8E-66FBA1A4855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74F9429-7769-1547-5346-B079F3A7A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9345BDA-A671-B202-C2E0-651137CA8D7D}"/>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5" name="Marcador de pie de página 4">
            <a:extLst>
              <a:ext uri="{FF2B5EF4-FFF2-40B4-BE49-F238E27FC236}">
                <a16:creationId xmlns:a16="http://schemas.microsoft.com/office/drawing/2014/main" id="{BC59F500-6CF7-33B7-0128-5D1BA0582B7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DC8FDBC-4178-F273-9AB9-325B28622A3E}"/>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78512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39B7BA-16F6-CE29-0DBA-F9303C32C30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EEEFED2-ECB0-2DF2-8D21-67CD41329BA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C9D13A-3476-4DF6-E29B-58B054C1A99A}"/>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5" name="Marcador de pie de página 4">
            <a:extLst>
              <a:ext uri="{FF2B5EF4-FFF2-40B4-BE49-F238E27FC236}">
                <a16:creationId xmlns:a16="http://schemas.microsoft.com/office/drawing/2014/main" id="{8D587F7A-2984-36D9-395D-6F9FCDACBF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CF3539-7670-E5EF-F679-EF26703B975E}"/>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1500827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3CC70C-6946-47A7-0713-C90B9F11BCE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201A626-B58B-D854-BFBE-EDB065EF2A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B4EB8E76-32AE-2B80-CFC7-4A8365C551F1}"/>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5" name="Marcador de pie de página 4">
            <a:extLst>
              <a:ext uri="{FF2B5EF4-FFF2-40B4-BE49-F238E27FC236}">
                <a16:creationId xmlns:a16="http://schemas.microsoft.com/office/drawing/2014/main" id="{C72D3DC7-B315-1854-A133-85A9ED263E9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24D153-E772-BF90-18A0-2A114515E290}"/>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1713019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0A9F3F-3A9F-79B0-913B-EE731EDA0DB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958E98-651C-BA1D-1FAA-C8D303B9D6D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D43B508-4A73-8EEA-2457-689C03696A4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8DDA86C-C840-3F6B-8B13-6BEAB3A5D971}"/>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6" name="Marcador de pie de página 5">
            <a:extLst>
              <a:ext uri="{FF2B5EF4-FFF2-40B4-BE49-F238E27FC236}">
                <a16:creationId xmlns:a16="http://schemas.microsoft.com/office/drawing/2014/main" id="{7C2E6E6F-9DCA-C0B2-884C-FD034A9C385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A9C31D6-01BF-E43B-5785-A4AD2BE8DAC6}"/>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219701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86DE9B-1C46-4289-91EA-A2C82C68122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00731FF-63E6-2589-A018-7274A14797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757262C-FE3C-CC6B-1EE1-C68A8F00812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36409A7-150D-B4F5-4022-0A6C5617A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BD2236D-6C4F-477E-902B-5181104C979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AEC9FE6-512D-26A9-303F-78F4534EDDB6}"/>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8" name="Marcador de pie de página 7">
            <a:extLst>
              <a:ext uri="{FF2B5EF4-FFF2-40B4-BE49-F238E27FC236}">
                <a16:creationId xmlns:a16="http://schemas.microsoft.com/office/drawing/2014/main" id="{CAC57285-1D47-A599-F18B-86AEDD9CDE5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2F11BBA-E1ED-987A-2ABD-BF624164717A}"/>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4181402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449794-8E56-6336-A087-98B96DA745F9}"/>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62D2F73-B85D-5ACC-32EF-DE6575DD0F95}"/>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4" name="Marcador de pie de página 3">
            <a:extLst>
              <a:ext uri="{FF2B5EF4-FFF2-40B4-BE49-F238E27FC236}">
                <a16:creationId xmlns:a16="http://schemas.microsoft.com/office/drawing/2014/main" id="{8B5577AC-DA2D-A97F-23A1-460B4B36B03A}"/>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9C7F5D9-395C-7181-D4F3-5131A755754B}"/>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2898233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AC44F38-01B9-50CB-7D5E-5C7FA164F145}"/>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3" name="Marcador de pie de página 2">
            <a:extLst>
              <a:ext uri="{FF2B5EF4-FFF2-40B4-BE49-F238E27FC236}">
                <a16:creationId xmlns:a16="http://schemas.microsoft.com/office/drawing/2014/main" id="{683A0B50-EDCB-B23D-6F02-4EA993CBF08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9E2C422-58D6-83DC-EE54-7600BF68842A}"/>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3272226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E5996-4FF8-5672-C542-C09530E6B86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02029FC-93EB-B612-1529-37D4E41772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8CB167C5-296F-A2FC-D980-CF21D6058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1D0DC2E-FCEC-D95F-6782-4EA391781FBF}"/>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6" name="Marcador de pie de página 5">
            <a:extLst>
              <a:ext uri="{FF2B5EF4-FFF2-40B4-BE49-F238E27FC236}">
                <a16:creationId xmlns:a16="http://schemas.microsoft.com/office/drawing/2014/main" id="{F3DCB80E-A792-14FB-8A90-98E65CEA0B8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96F32DB-4EB4-DAAD-0726-3CAED0008082}"/>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2474932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9FDE01-4592-7F9C-0960-8874B763267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F94407D-FF86-4CE2-5301-706D63910E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B265865-B0EA-74F8-685D-4838F0C35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30A5897-99F5-B4BC-96C8-E72A92A789D9}"/>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6" name="Marcador de pie de página 5">
            <a:extLst>
              <a:ext uri="{FF2B5EF4-FFF2-40B4-BE49-F238E27FC236}">
                <a16:creationId xmlns:a16="http://schemas.microsoft.com/office/drawing/2014/main" id="{B6528C1A-FBAF-265A-650B-755F113C77A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5FC85B-F1C6-AE3D-E7E2-FD40A3DF238A}"/>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463322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71D8B8-ED03-1287-DFC7-240A14D0190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613A53E-3554-665F-7DE6-B3FC3393ADA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743059E-C743-66CD-FB51-CCB2A62B42BE}"/>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5" name="Marcador de pie de página 4">
            <a:extLst>
              <a:ext uri="{FF2B5EF4-FFF2-40B4-BE49-F238E27FC236}">
                <a16:creationId xmlns:a16="http://schemas.microsoft.com/office/drawing/2014/main" id="{85FFA17E-8F3D-8329-C3B6-4CFA517D5F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FA71309-B16B-ABFC-F5EA-5B86A44F6886}"/>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834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D49FE34-130F-1F8F-E9AF-CCD74D628CB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7858AA2-A03C-3604-0DB5-4D4A136A099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301EA0-FD0C-75AC-FFB7-E63D1BA1BB97}"/>
              </a:ext>
            </a:extLst>
          </p:cNvPr>
          <p:cNvSpPr>
            <a:spLocks noGrp="1"/>
          </p:cNvSpPr>
          <p:nvPr>
            <p:ph type="dt" sz="half" idx="10"/>
          </p:nvPr>
        </p:nvSpPr>
        <p:spPr/>
        <p:txBody>
          <a:bodyPr/>
          <a:lstStyle/>
          <a:p>
            <a:fld id="{79E75EE5-1DD1-BC42-BFD7-06F59897B49F}" type="datetimeFigureOut">
              <a:rPr lang="es-ES" smtClean="0"/>
              <a:t>2/10/26</a:t>
            </a:fld>
            <a:endParaRPr lang="es-ES"/>
          </a:p>
        </p:txBody>
      </p:sp>
      <p:sp>
        <p:nvSpPr>
          <p:cNvPr id="5" name="Marcador de pie de página 4">
            <a:extLst>
              <a:ext uri="{FF2B5EF4-FFF2-40B4-BE49-F238E27FC236}">
                <a16:creationId xmlns:a16="http://schemas.microsoft.com/office/drawing/2014/main" id="{A6E59C23-10F5-90F1-1444-9C3DFDEBA71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A6D9D86-7A3F-E8BF-7729-DE2AF18CBDE9}"/>
              </a:ext>
            </a:extLst>
          </p:cNvPr>
          <p:cNvSpPr>
            <a:spLocks noGrp="1"/>
          </p:cNvSpPr>
          <p:nvPr>
            <p:ph type="sldNum" sz="quarter" idx="12"/>
          </p:nvPr>
        </p:nvSpPr>
        <p:spPr/>
        <p:txBody>
          <a:bodyPr/>
          <a:lstStyle/>
          <a:p>
            <a:fld id="{D3F9E18C-0593-CC43-B5FB-AE201117A9CA}" type="slidenum">
              <a:rPr lang="es-ES" smtClean="0"/>
              <a:t>‹Nº›</a:t>
            </a:fld>
            <a:endParaRPr lang="es-ES"/>
          </a:p>
        </p:txBody>
      </p:sp>
    </p:spTree>
    <p:extLst>
      <p:ext uri="{BB962C8B-B14F-4D97-AF65-F5344CB8AC3E}">
        <p14:creationId xmlns:p14="http://schemas.microsoft.com/office/powerpoint/2010/main" val="399748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C56F1DD-F4F9-943F-340D-E31FC04C00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DB79498-84B1-932A-A7CA-DD95432291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85E302B-8600-555B-0B0C-1D297D95DF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E75EE5-1DD1-BC42-BFD7-06F59897B49F}" type="datetimeFigureOut">
              <a:rPr lang="es-ES" smtClean="0"/>
              <a:t>2/10/26</a:t>
            </a:fld>
            <a:endParaRPr lang="es-ES"/>
          </a:p>
        </p:txBody>
      </p:sp>
      <p:sp>
        <p:nvSpPr>
          <p:cNvPr id="5" name="Marcador de pie de página 4">
            <a:extLst>
              <a:ext uri="{FF2B5EF4-FFF2-40B4-BE49-F238E27FC236}">
                <a16:creationId xmlns:a16="http://schemas.microsoft.com/office/drawing/2014/main" id="{4CD9E014-643D-650D-4873-7ACBADF8EE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9271047-71D6-E919-AF1B-947E40B0C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F9E18C-0593-CC43-B5FB-AE201117A9CA}" type="slidenum">
              <a:rPr lang="es-ES" smtClean="0"/>
              <a:t>‹Nº›</a:t>
            </a:fld>
            <a:endParaRPr lang="es-ES"/>
          </a:p>
        </p:txBody>
      </p:sp>
    </p:spTree>
    <p:extLst>
      <p:ext uri="{BB962C8B-B14F-4D97-AF65-F5344CB8AC3E}">
        <p14:creationId xmlns:p14="http://schemas.microsoft.com/office/powerpoint/2010/main" val="3844054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Layout" Target="../diagrams/layout1.xml"/><Relationship Id="rId7" Type="http://schemas.openxmlformats.org/officeDocument/2006/relationships/image" Target="../media/image8.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DDECF8-59C4-E1CE-4635-E39A139ABC53}"/>
              </a:ext>
            </a:extLst>
          </p:cNvPr>
          <p:cNvSpPr>
            <a:spLocks noGrp="1"/>
          </p:cNvSpPr>
          <p:nvPr>
            <p:ph type="ctrTitle"/>
          </p:nvPr>
        </p:nvSpPr>
        <p:spPr>
          <a:xfrm>
            <a:off x="7213744" y="1122363"/>
            <a:ext cx="4978256" cy="2387600"/>
          </a:xfrm>
        </p:spPr>
        <p:txBody>
          <a:bodyPr/>
          <a:lstStyle/>
          <a:p>
            <a:endParaRPr lang="es-ES" dirty="0"/>
          </a:p>
        </p:txBody>
      </p:sp>
      <p:sp>
        <p:nvSpPr>
          <p:cNvPr id="3" name="Subtítulo 2">
            <a:extLst>
              <a:ext uri="{FF2B5EF4-FFF2-40B4-BE49-F238E27FC236}">
                <a16:creationId xmlns:a16="http://schemas.microsoft.com/office/drawing/2014/main" id="{D650DD58-3E0C-4D77-EE8D-741A37C8EB8E}"/>
              </a:ext>
            </a:extLst>
          </p:cNvPr>
          <p:cNvSpPr>
            <a:spLocks noGrp="1"/>
          </p:cNvSpPr>
          <p:nvPr>
            <p:ph type="subTitle" idx="1"/>
          </p:nvPr>
        </p:nvSpPr>
        <p:spPr/>
        <p:txBody>
          <a:bodyPr/>
          <a:lstStyle/>
          <a:p>
            <a:endParaRPr lang="es-ES"/>
          </a:p>
        </p:txBody>
      </p:sp>
      <p:sp>
        <p:nvSpPr>
          <p:cNvPr id="5" name="LeftPanel">
            <a:extLst>
              <a:ext uri="{FF2B5EF4-FFF2-40B4-BE49-F238E27FC236}">
                <a16:creationId xmlns:a16="http://schemas.microsoft.com/office/drawing/2014/main" id="{62F26C40-4F52-3452-9E82-EE4AB90DEC55}"/>
              </a:ext>
            </a:extLst>
          </p:cNvPr>
          <p:cNvSpPr/>
          <p:nvPr/>
        </p:nvSpPr>
        <p:spPr>
          <a:xfrm>
            <a:off x="80560" y="0"/>
            <a:ext cx="7119440" cy="6857990"/>
          </a:xfrm>
          <a:prstGeom prst="rect">
            <a:avLst/>
          </a:prstGeom>
          <a:solidFill>
            <a:srgbClr val="7A4E2D"/>
          </a:solidFill>
          <a:ln>
            <a:noFill/>
          </a:ln>
        </p:spPr>
        <p:txBody>
          <a:bodyPr/>
          <a:lstStyle/>
          <a:p>
            <a:endParaRPr lang="es-ES" dirty="0"/>
          </a:p>
        </p:txBody>
      </p:sp>
      <p:sp>
        <p:nvSpPr>
          <p:cNvPr id="6" name="AccentBar">
            <a:extLst>
              <a:ext uri="{FF2B5EF4-FFF2-40B4-BE49-F238E27FC236}">
                <a16:creationId xmlns:a16="http://schemas.microsoft.com/office/drawing/2014/main" id="{01F35856-4404-164A-2816-C3985BE4EE32}"/>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7" name="TitleBox">
            <a:extLst>
              <a:ext uri="{FF2B5EF4-FFF2-40B4-BE49-F238E27FC236}">
                <a16:creationId xmlns:a16="http://schemas.microsoft.com/office/drawing/2014/main" id="{6FA4EAA1-548E-E969-A403-858E5E6B1E9F}"/>
              </a:ext>
            </a:extLst>
          </p:cNvPr>
          <p:cNvSpPr txBox="1"/>
          <p:nvPr/>
        </p:nvSpPr>
        <p:spPr>
          <a:xfrm>
            <a:off x="262500" y="290688"/>
            <a:ext cx="6500000" cy="280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1</a:t>
            </a:r>
          </a:p>
          <a:p>
            <a:pPr algn="l">
              <a:spcAft>
                <a:spcPts val="200"/>
              </a:spcAft>
            </a:pPr>
            <a:r>
              <a:rPr lang="es-ES" sz="5200" b="1" dirty="0">
                <a:solidFill>
                  <a:srgbClr val="C17F2A"/>
                </a:solidFill>
              </a:rPr>
              <a:t>La identidad</a:t>
            </a:r>
          </a:p>
          <a:p>
            <a:pPr algn="l">
              <a:spcAft>
                <a:spcPts val="400"/>
              </a:spcAft>
            </a:pPr>
            <a:r>
              <a:rPr lang="es-ES" sz="1800" dirty="0">
                <a:solidFill>
                  <a:srgbClr val="F5ECD7"/>
                </a:solidFill>
              </a:rPr>
              <a:t>Nivel inicial</a:t>
            </a:r>
          </a:p>
        </p:txBody>
      </p:sp>
      <p:sp>
        <p:nvSpPr>
          <p:cNvPr id="8" name="Label0">
            <a:extLst>
              <a:ext uri="{FF2B5EF4-FFF2-40B4-BE49-F238E27FC236}">
                <a16:creationId xmlns:a16="http://schemas.microsoft.com/office/drawing/2014/main" id="{3C7C772C-484F-BF51-4BCC-C8BA815013C1}"/>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9" name="ItemBg0">
            <a:extLst>
              <a:ext uri="{FF2B5EF4-FFF2-40B4-BE49-F238E27FC236}">
                <a16:creationId xmlns:a16="http://schemas.microsoft.com/office/drawing/2014/main" id="{F88B7BC7-E0F5-4B68-3A3B-590B9D1D9CAC}"/>
              </a:ext>
            </a:extLst>
          </p:cNvPr>
          <p:cNvSpPr/>
          <p:nvPr/>
        </p:nvSpPr>
        <p:spPr>
          <a:xfrm>
            <a:off x="480000" y="3200000"/>
            <a:ext cx="6300000" cy="900000"/>
          </a:xfrm>
          <a:prstGeom prst="rect">
            <a:avLst/>
          </a:prstGeom>
          <a:solidFill>
            <a:srgbClr val="6B3D1A"/>
          </a:solidFill>
          <a:ln>
            <a:noFill/>
          </a:ln>
        </p:spPr>
        <p:txBody>
          <a:bodyPr/>
          <a:lstStyle/>
          <a:p>
            <a:endParaRPr lang="es-ES"/>
          </a:p>
        </p:txBody>
      </p:sp>
      <p:sp>
        <p:nvSpPr>
          <p:cNvPr id="10" name="ItemText0">
            <a:extLst>
              <a:ext uri="{FF2B5EF4-FFF2-40B4-BE49-F238E27FC236}">
                <a16:creationId xmlns:a16="http://schemas.microsoft.com/office/drawing/2014/main" id="{285B083A-9EC2-35C0-9F42-981E7F8DE7AC}"/>
              </a:ext>
            </a:extLst>
          </p:cNvPr>
          <p:cNvSpPr txBox="1"/>
          <p:nvPr/>
        </p:nvSpPr>
        <p:spPr>
          <a:xfrm>
            <a:off x="493744" y="3279999"/>
            <a:ext cx="5766255" cy="608995"/>
          </a:xfrm>
          <a:prstGeom prst="rect">
            <a:avLst/>
          </a:prstGeom>
          <a:noFill/>
          <a:ln>
            <a:noFill/>
          </a:ln>
        </p:spPr>
        <p:txBody>
          <a:bodyPr lIns="91440" tIns="45720" rIns="91440" bIns="45720" rtlCol="0">
            <a:normAutofit fontScale="92500" lnSpcReduction="20000"/>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En un lugar de la Mancha </a:t>
            </a:r>
          </a:p>
          <a:p>
            <a:pPr>
              <a:spcAft>
                <a:spcPts val="20"/>
              </a:spcAft>
            </a:pPr>
            <a:r>
              <a:rPr lang="es-ES" sz="1300" dirty="0">
                <a:solidFill>
                  <a:srgbClr val="C9B89A"/>
                </a:solidFill>
              </a:rPr>
              <a:t>Gramática:  Verbos regulares en presente y ser y estar </a:t>
            </a:r>
          </a:p>
          <a:p>
            <a:pPr algn="l">
              <a:spcAft>
                <a:spcPts val="20"/>
              </a:spcAft>
            </a:pPr>
            <a:endParaRPr lang="es-ES" sz="1300" dirty="0">
              <a:solidFill>
                <a:srgbClr val="C9B89A"/>
              </a:solidFill>
            </a:endParaRPr>
          </a:p>
        </p:txBody>
      </p:sp>
      <p:sp>
        <p:nvSpPr>
          <p:cNvPr id="11" name="Label1">
            <a:extLst>
              <a:ext uri="{FF2B5EF4-FFF2-40B4-BE49-F238E27FC236}">
                <a16:creationId xmlns:a16="http://schemas.microsoft.com/office/drawing/2014/main" id="{E8A7B3C6-EA93-8769-5750-7F012CC2CCC5}"/>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2" name="ItemBg1">
            <a:extLst>
              <a:ext uri="{FF2B5EF4-FFF2-40B4-BE49-F238E27FC236}">
                <a16:creationId xmlns:a16="http://schemas.microsoft.com/office/drawing/2014/main" id="{912E8023-0719-3BE3-E351-AC6D2F148DC6}"/>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3" name="ItemText1">
            <a:extLst>
              <a:ext uri="{FF2B5EF4-FFF2-40B4-BE49-F238E27FC236}">
                <a16:creationId xmlns:a16="http://schemas.microsoft.com/office/drawing/2014/main" id="{16FF6611-4365-3CD3-830F-48EDCD2132E6}"/>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Nombrar a su enamorada</a:t>
            </a:r>
          </a:p>
          <a:p>
            <a:pPr algn="l"/>
            <a:r>
              <a:rPr lang="es-ES" sz="1300" dirty="0">
                <a:solidFill>
                  <a:srgbClr val="C9B89A"/>
                </a:solidFill>
              </a:rPr>
              <a:t>Gramática:  Verbos en presente</a:t>
            </a:r>
          </a:p>
        </p:txBody>
      </p:sp>
      <p:sp>
        <p:nvSpPr>
          <p:cNvPr id="14" name="Label2">
            <a:extLst>
              <a:ext uri="{FF2B5EF4-FFF2-40B4-BE49-F238E27FC236}">
                <a16:creationId xmlns:a16="http://schemas.microsoft.com/office/drawing/2014/main" id="{8530B3B8-2A14-9209-5B5A-4B2088847EEC}"/>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5" name="ItemBg2">
            <a:extLst>
              <a:ext uri="{FF2B5EF4-FFF2-40B4-BE49-F238E27FC236}">
                <a16:creationId xmlns:a16="http://schemas.microsoft.com/office/drawing/2014/main" id="{A939B854-924C-8943-F30B-FB9D29C381AC}"/>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6" name="ItemText2">
            <a:extLst>
              <a:ext uri="{FF2B5EF4-FFF2-40B4-BE49-F238E27FC236}">
                <a16:creationId xmlns:a16="http://schemas.microsoft.com/office/drawing/2014/main" id="{DA8EA9DE-453D-F333-9420-C273D9F6A9F8}"/>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Yo sé quién soy </a:t>
            </a:r>
          </a:p>
          <a:p>
            <a:pPr algn="l"/>
            <a:r>
              <a:rPr lang="es-ES" sz="1300" dirty="0">
                <a:solidFill>
                  <a:srgbClr val="C9B89A"/>
                </a:solidFill>
              </a:rPr>
              <a:t>Gramática: ser y estar </a:t>
            </a:r>
          </a:p>
        </p:txBody>
      </p:sp>
      <p:pic>
        <p:nvPicPr>
          <p:cNvPr id="17" name="Imagen 16" descr="Un dibujo de una persona&#10;&#10;El contenido generado por IA puede ser incorrecto.">
            <a:extLst>
              <a:ext uri="{FF2B5EF4-FFF2-40B4-BE49-F238E27FC236}">
                <a16:creationId xmlns:a16="http://schemas.microsoft.com/office/drawing/2014/main" id="{EF51E394-7ED0-8F43-566A-D7305BA695C9}"/>
              </a:ext>
            </a:extLst>
          </p:cNvPr>
          <p:cNvPicPr>
            <a:picLocks noChangeAspect="1"/>
          </p:cNvPicPr>
          <p:nvPr/>
        </p:nvPicPr>
        <p:blipFill>
          <a:blip r:embed="rId2"/>
          <a:srcRect t="3059" r="2" b="3061"/>
          <a:stretch>
            <a:fillRect/>
          </a:stretch>
        </p:blipFill>
        <p:spPr>
          <a:xfrm>
            <a:off x="7213744" y="0"/>
            <a:ext cx="4978256" cy="6857990"/>
          </a:xfrm>
          <a:prstGeom prst="rect">
            <a:avLst/>
          </a:prstGeom>
        </p:spPr>
      </p:pic>
    </p:spTree>
    <p:extLst>
      <p:ext uri="{BB962C8B-B14F-4D97-AF65-F5344CB8AC3E}">
        <p14:creationId xmlns:p14="http://schemas.microsoft.com/office/powerpoint/2010/main" val="2074893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B15F8CD-B4F3-DC3E-FFCF-06B70CC8E61F}"/>
              </a:ext>
            </a:extLst>
          </p:cNvPr>
          <p:cNvPicPr>
            <a:picLocks noChangeAspect="1"/>
          </p:cNvPicPr>
          <p:nvPr/>
        </p:nvPicPr>
        <p:blipFill>
          <a:blip r:embed="rId2"/>
          <a:srcRect l="9660" r="2544" b="2"/>
          <a:stretch>
            <a:fillRect/>
          </a:stretch>
        </p:blipFill>
        <p:spPr>
          <a:xfrm>
            <a:off x="6540285" y="10"/>
            <a:ext cx="5651715"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50394277-2C69-921D-AB51-738CC14C28D8}"/>
              </a:ext>
            </a:extLst>
          </p:cNvPr>
          <p:cNvSpPr>
            <a:spLocks noGrp="1"/>
          </p:cNvSpPr>
          <p:nvPr>
            <p:ph idx="1"/>
          </p:nvPr>
        </p:nvSpPr>
        <p:spPr>
          <a:xfrm>
            <a:off x="278968" y="681926"/>
            <a:ext cx="6261317" cy="5420762"/>
          </a:xfrm>
        </p:spPr>
        <p:txBody>
          <a:bodyPr>
            <a:normAutofit/>
          </a:bodyPr>
          <a:lstStyle/>
          <a:p>
            <a:pPr marL="0" indent="0">
              <a:buNone/>
            </a:pPr>
            <a:r>
              <a:rPr lang="es-ES" sz="1800" dirty="0"/>
              <a:t>Tema 1 La identidad </a:t>
            </a:r>
          </a:p>
          <a:p>
            <a:pPr marL="0" indent="0">
              <a:buNone/>
            </a:pPr>
            <a:endParaRPr lang="es-ES" sz="1800" dirty="0"/>
          </a:p>
          <a:p>
            <a:pPr marL="0" indent="0">
              <a:buNone/>
            </a:pPr>
            <a:r>
              <a:rPr lang="es-ES" sz="1800" dirty="0"/>
              <a:t>	El tema de la identidad es una de las claves de Don Quijote, ya que la historia comienza cuando un simple hidalgo rural, con una vida monótona y aburrida, perteneciente a la baja nobleza y en un pequeño pueblo perdido de la Mancha, decide cambiar su identidad y ser otra persona. El nacimiento del caballero Quijote responde a una acción singular del hidalgo lector, quien construye a su “alter ego” en un proceso creativo que dura varias semanas. Hay una clara </a:t>
            </a:r>
            <a:r>
              <a:rPr lang="es-ES" sz="1800" dirty="0" err="1"/>
              <a:t>intención</a:t>
            </a:r>
            <a:r>
              <a:rPr lang="es-ES" sz="1800" dirty="0"/>
              <a:t> </a:t>
            </a:r>
            <a:r>
              <a:rPr lang="es-ES" sz="1800" dirty="0" err="1"/>
              <a:t>paródica</a:t>
            </a:r>
            <a:r>
              <a:rPr lang="es-ES" sz="1800" dirty="0"/>
              <a:t> en la </a:t>
            </a:r>
            <a:r>
              <a:rPr lang="es-ES" sz="1800" dirty="0" err="1"/>
              <a:t>transformación</a:t>
            </a:r>
            <a:r>
              <a:rPr lang="es-ES" sz="1800" dirty="0"/>
              <a:t> del hidalgo en Don Quijote, al compararlo con los caballeros a los que pretende imitar, tanto su nombre como su figura resultan antiheroicos. </a:t>
            </a:r>
          </a:p>
          <a:p>
            <a:pPr marL="0" indent="0">
              <a:buNone/>
            </a:pPr>
            <a:endParaRPr lang="es-ES" sz="1700" dirty="0"/>
          </a:p>
        </p:txBody>
      </p:sp>
    </p:spTree>
    <p:extLst>
      <p:ext uri="{BB962C8B-B14F-4D97-AF65-F5344CB8AC3E}">
        <p14:creationId xmlns:p14="http://schemas.microsoft.com/office/powerpoint/2010/main" val="1652993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45E06-03E5-EC81-AE28-3CF5B175E2B0}"/>
              </a:ext>
            </a:extLst>
          </p:cNvPr>
          <p:cNvSpPr>
            <a:spLocks noGrp="1"/>
          </p:cNvSpPr>
          <p:nvPr>
            <p:ph type="title"/>
          </p:nvPr>
        </p:nvSpPr>
        <p:spPr>
          <a:xfrm>
            <a:off x="292100" y="159657"/>
            <a:ext cx="10974126" cy="602343"/>
          </a:xfrm>
        </p:spPr>
        <p:txBody>
          <a:bodyPr>
            <a:normAutofit fontScale="90000"/>
          </a:bodyPr>
          <a:lstStyle/>
          <a:p>
            <a:br>
              <a:rPr lang="es-ES" sz="2700" b="0" dirty="0">
                <a:solidFill>
                  <a:srgbClr val="92D050"/>
                </a:solidFill>
              </a:rPr>
            </a:br>
            <a:br>
              <a:rPr lang="es-ES" dirty="0"/>
            </a:br>
            <a:endParaRPr lang="es-ES" dirty="0"/>
          </a:p>
        </p:txBody>
      </p:sp>
      <p:sp>
        <p:nvSpPr>
          <p:cNvPr id="3" name="Marcador de contenido 2">
            <a:extLst>
              <a:ext uri="{FF2B5EF4-FFF2-40B4-BE49-F238E27FC236}">
                <a16:creationId xmlns:a16="http://schemas.microsoft.com/office/drawing/2014/main" id="{E7102610-0E6E-E7C9-C27F-D196AF5D9AE3}"/>
              </a:ext>
            </a:extLst>
          </p:cNvPr>
          <p:cNvSpPr>
            <a:spLocks noGrp="1"/>
          </p:cNvSpPr>
          <p:nvPr>
            <p:ph idx="1"/>
          </p:nvPr>
        </p:nvSpPr>
        <p:spPr>
          <a:xfrm>
            <a:off x="159657" y="762000"/>
            <a:ext cx="12032343" cy="6096000"/>
          </a:xfrm>
        </p:spPr>
        <p:txBody>
          <a:bodyPr/>
          <a:lstStyle/>
          <a:p>
            <a:pPr marL="0" indent="0">
              <a:buNone/>
            </a:pPr>
            <a:endParaRPr lang="es-ES" sz="2000" dirty="0">
              <a:solidFill>
                <a:srgbClr val="0070C0"/>
              </a:solidFill>
            </a:endParaRPr>
          </a:p>
          <a:p>
            <a:pPr marL="0" indent="0">
              <a:buNone/>
            </a:pPr>
            <a:endParaRPr lang="es-ES" sz="2000" dirty="0"/>
          </a:p>
          <a:p>
            <a:pPr marL="0" indent="0">
              <a:buNone/>
            </a:pPr>
            <a:r>
              <a:rPr lang="es-ES" sz="2000" dirty="0"/>
              <a:t>1. En un lugar de la Mancha...</a:t>
            </a:r>
            <a:br>
              <a:rPr lang="es-ES" sz="2000" dirty="0"/>
            </a:br>
            <a:r>
              <a:rPr lang="es-ES" sz="2000" dirty="0"/>
              <a:t>      ¿Qué crees que es la Mancha?  </a:t>
            </a:r>
            <a:br>
              <a:rPr lang="es-ES" sz="2000" dirty="0"/>
            </a:br>
            <a:r>
              <a:rPr lang="es-ES" sz="2000" dirty="0"/>
              <a:t>a. un país b. una comunidad autónoma c. un territorio d. un pueblo                                                                                           2. ¿Qué fotografía identificas a la Mancha? </a:t>
            </a:r>
          </a:p>
          <a:p>
            <a:endParaRPr lang="es-ES" dirty="0"/>
          </a:p>
        </p:txBody>
      </p:sp>
      <p:pic>
        <p:nvPicPr>
          <p:cNvPr id="5" name="Imagen 4" descr="Un conjunto de árboles&#10;&#10;El contenido generado por IA puede ser incorrecto.">
            <a:extLst>
              <a:ext uri="{FF2B5EF4-FFF2-40B4-BE49-F238E27FC236}">
                <a16:creationId xmlns:a16="http://schemas.microsoft.com/office/drawing/2014/main" id="{2495AB3F-7505-E4DF-F03A-58E5627FA59D}"/>
              </a:ext>
            </a:extLst>
          </p:cNvPr>
          <p:cNvPicPr>
            <a:picLocks noChangeAspect="1"/>
          </p:cNvPicPr>
          <p:nvPr/>
        </p:nvPicPr>
        <p:blipFill>
          <a:blip r:embed="rId2"/>
          <a:stretch>
            <a:fillRect/>
          </a:stretch>
        </p:blipFill>
        <p:spPr>
          <a:xfrm>
            <a:off x="292100" y="2921000"/>
            <a:ext cx="12235541" cy="3937000"/>
          </a:xfrm>
          <a:prstGeom prst="rect">
            <a:avLst/>
          </a:prstGeom>
        </p:spPr>
      </p:pic>
      <p:sp>
        <p:nvSpPr>
          <p:cNvPr id="6" name="CuadroTexto 5">
            <a:extLst>
              <a:ext uri="{FF2B5EF4-FFF2-40B4-BE49-F238E27FC236}">
                <a16:creationId xmlns:a16="http://schemas.microsoft.com/office/drawing/2014/main" id="{248B68BC-72D5-9C5B-C6C8-5621691BA43B}"/>
              </a:ext>
            </a:extLst>
          </p:cNvPr>
          <p:cNvSpPr txBox="1"/>
          <p:nvPr/>
        </p:nvSpPr>
        <p:spPr>
          <a:xfrm>
            <a:off x="660400" y="304800"/>
            <a:ext cx="3822700" cy="830997"/>
          </a:xfrm>
          <a:prstGeom prst="rect">
            <a:avLst/>
          </a:prstGeom>
          <a:noFill/>
        </p:spPr>
        <p:txBody>
          <a:bodyPr wrap="square" rtlCol="0">
            <a:spAutoFit/>
          </a:bodyPr>
          <a:lstStyle/>
          <a:p>
            <a:r>
              <a:rPr lang="es-ES" sz="2400" dirty="0"/>
              <a:t>Texto 1 Inicial </a:t>
            </a:r>
          </a:p>
          <a:p>
            <a:r>
              <a:rPr lang="es-ES" sz="2400" dirty="0"/>
              <a:t>Antes de leer </a:t>
            </a:r>
          </a:p>
        </p:txBody>
      </p:sp>
    </p:spTree>
    <p:extLst>
      <p:ext uri="{BB962C8B-B14F-4D97-AF65-F5344CB8AC3E}">
        <p14:creationId xmlns:p14="http://schemas.microsoft.com/office/powerpoint/2010/main" val="569090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Marcador de contenido 4">
            <a:extLst>
              <a:ext uri="{FF2B5EF4-FFF2-40B4-BE49-F238E27FC236}">
                <a16:creationId xmlns:a16="http://schemas.microsoft.com/office/drawing/2014/main" id="{283F2F65-4D38-0AD7-10EC-32CE7898DA9C}"/>
              </a:ext>
            </a:extLst>
          </p:cNvPr>
          <p:cNvPicPr>
            <a:picLocks noChangeAspect="1"/>
          </p:cNvPicPr>
          <p:nvPr/>
        </p:nvPicPr>
        <p:blipFill>
          <a:blip r:embed="rId2"/>
          <a:srcRect l="15490" t="9091" r="17001" b="-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90BAE978-9931-9BF0-E924-E9A3364DAF24}"/>
              </a:ext>
            </a:extLst>
          </p:cNvPr>
          <p:cNvSpPr>
            <a:spLocks noGrp="1"/>
          </p:cNvSpPr>
          <p:nvPr>
            <p:ph type="title"/>
          </p:nvPr>
        </p:nvSpPr>
        <p:spPr>
          <a:xfrm>
            <a:off x="371094" y="2134428"/>
            <a:ext cx="4712350" cy="3275772"/>
          </a:xfrm>
        </p:spPr>
        <p:txBody>
          <a:bodyPr anchor="b">
            <a:normAutofit/>
          </a:bodyPr>
          <a:lstStyle/>
          <a:p>
            <a:r>
              <a:rPr lang="es-ES" sz="1800" dirty="0"/>
              <a:t>	En un lugar de la Mancha, de cuyo nombre no quiero acordarme, no hace mucho tiempo vive un hidalgo. Viven con </a:t>
            </a:r>
            <a:r>
              <a:rPr lang="es-ES" sz="1800" dirty="0" err="1"/>
              <a:t>él</a:t>
            </a:r>
            <a:r>
              <a:rPr lang="es-ES" sz="1800" dirty="0"/>
              <a:t> su sobrina y una criada. Nuestro hidalgo suele comer cocido con carne de vaca, las sobras del cocido por las noches, huevos con torreznos los sábados, lentejas los viernes y </a:t>
            </a:r>
            <a:r>
              <a:rPr lang="es-ES" sz="1800" dirty="0" err="1"/>
              <a:t>algú́n</a:t>
            </a:r>
            <a:r>
              <a:rPr lang="es-ES" sz="1800" dirty="0"/>
              <a:t> palomino los domingos. Tiene unos cincuenta años y se llama Alonso Quijano. Es muy delgado, se levanta muy pronto y le gusta mucho leer y cazar.</a:t>
            </a:r>
            <a:br>
              <a:rPr lang="es-ES" sz="1800" dirty="0"/>
            </a:br>
            <a:endParaRPr lang="es-ES" sz="1800" dirty="0"/>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id="{3270F07D-299F-FF29-2633-C1F01691B140}"/>
              </a:ext>
            </a:extLst>
          </p:cNvPr>
          <p:cNvSpPr txBox="1"/>
          <p:nvPr/>
        </p:nvSpPr>
        <p:spPr>
          <a:xfrm>
            <a:off x="371095" y="1057295"/>
            <a:ext cx="4594606" cy="1415772"/>
          </a:xfrm>
          <a:prstGeom prst="rect">
            <a:avLst/>
          </a:prstGeom>
          <a:noFill/>
        </p:spPr>
        <p:txBody>
          <a:bodyPr wrap="square" rtlCol="0">
            <a:spAutoFit/>
          </a:bodyPr>
          <a:lstStyle/>
          <a:p>
            <a:r>
              <a:rPr lang="es-ES" dirty="0"/>
              <a:t>La Identidad, texto 1 </a:t>
            </a:r>
            <a:br>
              <a:rPr lang="es-ES" dirty="0"/>
            </a:br>
            <a:r>
              <a:rPr lang="es-ES" dirty="0"/>
              <a:t>Lee y responde a las preguntas </a:t>
            </a:r>
            <a:br>
              <a:rPr lang="es-ES" sz="1600" dirty="0"/>
            </a:br>
            <a:br>
              <a:rPr lang="es-ES" sz="1600" dirty="0"/>
            </a:br>
            <a:endParaRPr lang="es-ES" sz="1600" dirty="0"/>
          </a:p>
          <a:p>
            <a:endParaRPr lang="es-ES" dirty="0"/>
          </a:p>
        </p:txBody>
      </p:sp>
    </p:spTree>
    <p:extLst>
      <p:ext uri="{BB962C8B-B14F-4D97-AF65-F5344CB8AC3E}">
        <p14:creationId xmlns:p14="http://schemas.microsoft.com/office/powerpoint/2010/main" val="328706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239816D4-660C-0F67-72F7-F32835920EFE}"/>
              </a:ext>
            </a:extLst>
          </p:cNvPr>
          <p:cNvSpPr txBox="1"/>
          <p:nvPr/>
        </p:nvSpPr>
        <p:spPr>
          <a:xfrm>
            <a:off x="138022" y="283458"/>
            <a:ext cx="11241177" cy="3139321"/>
          </a:xfrm>
          <a:prstGeom prst="rect">
            <a:avLst/>
          </a:prstGeom>
          <a:noFill/>
        </p:spPr>
        <p:txBody>
          <a:bodyPr wrap="square" rtlCol="0">
            <a:spAutoFit/>
          </a:bodyPr>
          <a:lstStyle/>
          <a:p>
            <a:r>
              <a:rPr lang="es-ES" dirty="0"/>
              <a:t>1. Léxico. Relaciona las palabras con su grupo o campo semántico: </a:t>
            </a:r>
          </a:p>
          <a:p>
            <a:r>
              <a:rPr lang="es-ES" b="1" dirty="0"/>
              <a:t>        </a:t>
            </a:r>
            <a:r>
              <a:rPr lang="es-ES" dirty="0"/>
              <a:t>1. Hidalgo, 2. sobrina, 3. criada, 4. cocido, 5. sobras 6. torreznos, 7. lentejas, 8. palomino, 9. cazar, 10. leer  </a:t>
            </a:r>
          </a:p>
          <a:p>
            <a:pPr lvl="0"/>
            <a:r>
              <a:rPr lang="es-ES" dirty="0"/>
              <a:t>        </a:t>
            </a:r>
          </a:p>
          <a:p>
            <a:pPr lvl="0"/>
            <a:r>
              <a:rPr lang="es-ES" dirty="0"/>
              <a:t>         a. Sociedad- familia</a:t>
            </a:r>
          </a:p>
          <a:p>
            <a:pPr lvl="0"/>
            <a:r>
              <a:rPr lang="es-ES" dirty="0"/>
              <a:t>         b. Comida</a:t>
            </a:r>
          </a:p>
          <a:p>
            <a:pPr lvl="0"/>
            <a:r>
              <a:rPr lang="es-ES" dirty="0"/>
              <a:t>         c. Aficiones </a:t>
            </a:r>
          </a:p>
          <a:p>
            <a:endParaRPr lang="es-ES" b="1" dirty="0"/>
          </a:p>
          <a:p>
            <a:endParaRPr lang="es-ES" b="1" dirty="0"/>
          </a:p>
          <a:p>
            <a:endParaRPr lang="es-ES" b="1" dirty="0"/>
          </a:p>
          <a:p>
            <a:r>
              <a:rPr lang="es-ES" b="1" dirty="0"/>
              <a:t> </a:t>
            </a:r>
            <a:endParaRPr lang="es-ES" dirty="0">
              <a:solidFill>
                <a:srgbClr val="FFFF00"/>
              </a:solidFill>
            </a:endParaRPr>
          </a:p>
          <a:p>
            <a:endParaRPr lang="es-ES" dirty="0"/>
          </a:p>
        </p:txBody>
      </p:sp>
      <p:sp>
        <p:nvSpPr>
          <p:cNvPr id="23" name="CuadroTexto 22">
            <a:extLst>
              <a:ext uri="{FF2B5EF4-FFF2-40B4-BE49-F238E27FC236}">
                <a16:creationId xmlns:a16="http://schemas.microsoft.com/office/drawing/2014/main" id="{7416454B-4E5B-718B-A235-40CA8F985AA8}"/>
              </a:ext>
            </a:extLst>
          </p:cNvPr>
          <p:cNvSpPr txBox="1"/>
          <p:nvPr/>
        </p:nvSpPr>
        <p:spPr>
          <a:xfrm>
            <a:off x="138023" y="2881223"/>
            <a:ext cx="11680167" cy="3693319"/>
          </a:xfrm>
          <a:prstGeom prst="rect">
            <a:avLst/>
          </a:prstGeom>
          <a:noFill/>
        </p:spPr>
        <p:txBody>
          <a:bodyPr wrap="square" rtlCol="0">
            <a:spAutoFit/>
          </a:bodyPr>
          <a:lstStyle/>
          <a:p>
            <a:r>
              <a:rPr lang="es-ES" dirty="0"/>
              <a:t>2. Léxico. Relaciona las palabras con su significado</a:t>
            </a:r>
            <a:r>
              <a:rPr lang="es-ES" b="1" dirty="0"/>
              <a:t>:</a:t>
            </a:r>
            <a:endParaRPr lang="es-ES" dirty="0"/>
          </a:p>
          <a:p>
            <a:pPr marL="342900" indent="-342900">
              <a:buAutoNum type="arabicPeriod"/>
            </a:pPr>
            <a:r>
              <a:rPr lang="es-ES" dirty="0"/>
              <a:t>Hidalgo, 2. Sobrina, 3. criada, 4. cocido, 5. sobras, 6. torreznos, 7. lentejas, 8. palomino, 9. cazar </a:t>
            </a:r>
          </a:p>
          <a:p>
            <a:endParaRPr lang="es-ES" dirty="0"/>
          </a:p>
          <a:p>
            <a:r>
              <a:rPr lang="es-ES" dirty="0"/>
              <a:t>a. persona que trabaja en una casa haciendo las tareas domésticas</a:t>
            </a:r>
          </a:p>
          <a:p>
            <a:r>
              <a:rPr lang="es-ES" dirty="0"/>
              <a:t>b. plato tradicional que lleva garbanzos, carne y verduras</a:t>
            </a:r>
          </a:p>
          <a:p>
            <a:r>
              <a:rPr lang="es-ES" dirty="0"/>
              <a:t>c. la hija de tu hermano o de tu hermana.</a:t>
            </a:r>
          </a:p>
          <a:p>
            <a:r>
              <a:rPr lang="es-ES" dirty="0"/>
              <a:t>d. tipo de legumbres pequeñas, redondas y planas, suelen ser marrones o naranjas. </a:t>
            </a:r>
          </a:p>
          <a:p>
            <a:r>
              <a:rPr lang="es-ES" dirty="0"/>
              <a:t>e. una paloma joven que se criaba para comerla</a:t>
            </a:r>
          </a:p>
          <a:p>
            <a:r>
              <a:rPr lang="es-ES" dirty="0"/>
              <a:t>f. La comida que queda en el plato y se guarda para comer otro día</a:t>
            </a:r>
          </a:p>
          <a:p>
            <a:r>
              <a:rPr lang="es-ES" dirty="0"/>
              <a:t>g. Trozos de carne de cerdo con piel que se fríen hasta que queden muy crujientes</a:t>
            </a:r>
          </a:p>
          <a:p>
            <a:r>
              <a:rPr lang="es-ES" dirty="0"/>
              <a:t>h. Acción de buscar, perseguir y atrapar o matar animales</a:t>
            </a:r>
          </a:p>
          <a:p>
            <a:r>
              <a:rPr lang="es-ES" dirty="0"/>
              <a:t>i. Persona de la baja nobleza y generalmente pobre  </a:t>
            </a:r>
          </a:p>
          <a:p>
            <a:endParaRPr lang="es-ES" dirty="0"/>
          </a:p>
        </p:txBody>
      </p:sp>
    </p:spTree>
    <p:extLst>
      <p:ext uri="{BB962C8B-B14F-4D97-AF65-F5344CB8AC3E}">
        <p14:creationId xmlns:p14="http://schemas.microsoft.com/office/powerpoint/2010/main" val="2967230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98ABD29-FA68-A412-8284-65D1BABD73CF}"/>
              </a:ext>
            </a:extLst>
          </p:cNvPr>
          <p:cNvSpPr>
            <a:spLocks noGrp="1"/>
          </p:cNvSpPr>
          <p:nvPr>
            <p:ph idx="1"/>
          </p:nvPr>
        </p:nvSpPr>
        <p:spPr>
          <a:xfrm>
            <a:off x="241300" y="304800"/>
            <a:ext cx="6273800" cy="5935279"/>
          </a:xfrm>
        </p:spPr>
        <p:txBody>
          <a:bodyPr anchor="ctr">
            <a:normAutofit lnSpcReduction="10000"/>
          </a:bodyPr>
          <a:lstStyle/>
          <a:p>
            <a:pPr marL="0" indent="0">
              <a:buNone/>
            </a:pPr>
            <a:endParaRPr lang="es-ES" sz="800" dirty="0"/>
          </a:p>
          <a:p>
            <a:pPr marL="0" indent="0">
              <a:buNone/>
            </a:pPr>
            <a:r>
              <a:rPr lang="es-ES" sz="1800" dirty="0"/>
              <a:t>3. Oral. Responde si las siguientes frases son verdadero o falso y corrige las falsas.                                                                                                        </a:t>
            </a:r>
          </a:p>
          <a:p>
            <a:pPr marL="0" indent="0">
              <a:buNone/>
            </a:pPr>
            <a:r>
              <a:rPr lang="es-ES" sz="1800" dirty="0"/>
              <a:t>1. El hidalgo vive en la Mancha V/F                                                                                                                                                                              2. El Hidalgo vive solo V/F</a:t>
            </a:r>
            <a:br>
              <a:rPr lang="es-ES" sz="1800" dirty="0"/>
            </a:br>
            <a:r>
              <a:rPr lang="es-ES" sz="1800" dirty="0"/>
              <a:t>3. El Hidalgo es vegetariano V/F                                                                                                                                                                                              4. Los domingos come huevos con torreznos V/F                                                                                                                                                 5. Tiene cincuenta </a:t>
            </a:r>
            <a:r>
              <a:rPr lang="es-ES" sz="1800" dirty="0" err="1"/>
              <a:t>años</a:t>
            </a:r>
            <a:r>
              <a:rPr lang="es-ES" sz="1800" dirty="0"/>
              <a:t> V/F</a:t>
            </a:r>
            <a:br>
              <a:rPr lang="es-ES" sz="1800" dirty="0"/>
            </a:br>
            <a:r>
              <a:rPr lang="es-ES" sz="1800" dirty="0"/>
              <a:t>6. Se llama Sancho Panza V/F</a:t>
            </a:r>
            <a:br>
              <a:rPr lang="es-ES" sz="1800" dirty="0"/>
            </a:br>
            <a:r>
              <a:rPr lang="es-ES" sz="1800" dirty="0"/>
              <a:t>7. Es un poco gordito V/F                                                                                                                                                                                                  8. Le encanta cazar V/F </a:t>
            </a:r>
          </a:p>
          <a:p>
            <a:pPr marL="0" indent="0">
              <a:buNone/>
            </a:pPr>
            <a:endParaRPr lang="es-ES" sz="1800" dirty="0"/>
          </a:p>
          <a:p>
            <a:pPr marL="0" indent="0">
              <a:buNone/>
            </a:pPr>
            <a:r>
              <a:rPr lang="es-ES" sz="1800" dirty="0"/>
              <a:t>4</a:t>
            </a:r>
            <a:r>
              <a:rPr lang="es-ES" sz="1800" b="1" dirty="0"/>
              <a:t>. </a:t>
            </a:r>
            <a:r>
              <a:rPr lang="es-ES" sz="1800" dirty="0"/>
              <a:t>Escrita Responde a las preguntas con frases completas  </a:t>
            </a:r>
            <a:endParaRPr lang="es-ES" sz="1800" b="1" dirty="0"/>
          </a:p>
          <a:p>
            <a:pPr marL="0" indent="0">
              <a:buNone/>
            </a:pPr>
            <a:r>
              <a:rPr lang="es-ES" sz="1800" b="1" dirty="0"/>
              <a:t>¿</a:t>
            </a:r>
            <a:r>
              <a:rPr lang="es-ES" sz="1800" dirty="0"/>
              <a:t>Dónde vive?   </a:t>
            </a:r>
            <a:r>
              <a:rPr lang="es-ES" sz="1800" dirty="0">
                <a:solidFill>
                  <a:srgbClr val="FF0000"/>
                </a:solidFill>
              </a:rPr>
              <a:t>Vive en un lugar de la Mancha</a:t>
            </a:r>
          </a:p>
          <a:p>
            <a:pPr marL="0" indent="0">
              <a:buNone/>
            </a:pPr>
            <a:r>
              <a:rPr lang="es-ES" sz="1800" dirty="0"/>
              <a:t>¿Con quién vive? </a:t>
            </a:r>
          </a:p>
          <a:p>
            <a:pPr marL="0" indent="0">
              <a:buNone/>
            </a:pPr>
            <a:r>
              <a:rPr lang="es-ES" sz="1800" dirty="0"/>
              <a:t>¿Qué come? </a:t>
            </a:r>
          </a:p>
          <a:p>
            <a:pPr marL="0" indent="0">
              <a:buNone/>
            </a:pPr>
            <a:r>
              <a:rPr lang="es-ES" sz="1800" dirty="0"/>
              <a:t>¿Cuántos años tiene? </a:t>
            </a:r>
          </a:p>
          <a:p>
            <a:pPr marL="0" indent="0">
              <a:buNone/>
            </a:pPr>
            <a:r>
              <a:rPr lang="es-ES" sz="1800" dirty="0"/>
              <a:t>¿Cómo se llama? </a:t>
            </a:r>
          </a:p>
          <a:p>
            <a:pPr marL="0" indent="0">
              <a:buNone/>
            </a:pPr>
            <a:r>
              <a:rPr lang="es-ES" sz="1800" dirty="0"/>
              <a:t>¿Cómo es físicamente?</a:t>
            </a:r>
          </a:p>
          <a:p>
            <a:pPr marL="0" indent="0">
              <a:buNone/>
            </a:pPr>
            <a:r>
              <a:rPr lang="es-ES" sz="1800" dirty="0"/>
              <a:t>¿Qué aficiones tiene? </a:t>
            </a:r>
          </a:p>
          <a:p>
            <a:pPr marL="0" indent="0">
              <a:buNone/>
            </a:pPr>
            <a:endParaRPr lang="es-ES" sz="800" dirty="0"/>
          </a:p>
        </p:txBody>
      </p:sp>
      <p:pic>
        <p:nvPicPr>
          <p:cNvPr id="5" name="Imagen 4" descr="Imagen que contiene texto, libro, dibujo&#10;&#10;El contenido generado por IA puede ser incorrecto.">
            <a:extLst>
              <a:ext uri="{FF2B5EF4-FFF2-40B4-BE49-F238E27FC236}">
                <a16:creationId xmlns:a16="http://schemas.microsoft.com/office/drawing/2014/main" id="{65EA3113-C08D-4CAF-8FA9-17879AD935E3}"/>
              </a:ext>
            </a:extLst>
          </p:cNvPr>
          <p:cNvPicPr>
            <a:picLocks noChangeAspect="1"/>
          </p:cNvPicPr>
          <p:nvPr/>
        </p:nvPicPr>
        <p:blipFill>
          <a:blip r:embed="rId2"/>
          <a:srcRect b="1490"/>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039576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9332751-236A-ECAB-4270-CC8C1948C66E}"/>
              </a:ext>
            </a:extLst>
          </p:cNvPr>
          <p:cNvSpPr>
            <a:spLocks noGrp="1"/>
          </p:cNvSpPr>
          <p:nvPr>
            <p:ph idx="1"/>
          </p:nvPr>
        </p:nvSpPr>
        <p:spPr>
          <a:xfrm>
            <a:off x="139486" y="263472"/>
            <a:ext cx="6718310" cy="5375328"/>
          </a:xfrm>
        </p:spPr>
        <p:txBody>
          <a:bodyPr anchor="ctr">
            <a:normAutofit/>
          </a:bodyPr>
          <a:lstStyle/>
          <a:p>
            <a:pPr marL="0" indent="0">
              <a:buNone/>
            </a:pPr>
            <a:r>
              <a:rPr lang="es-ES" sz="1800" dirty="0"/>
              <a:t>5. Oral/ escrita. Responde ahora a las preguntas anteriores, pero </a:t>
            </a:r>
          </a:p>
          <a:p>
            <a:pPr marL="0" indent="0">
              <a:buNone/>
            </a:pPr>
            <a:r>
              <a:rPr lang="es-ES" sz="1800" dirty="0"/>
              <a:t>     empieza cambiando las preguntas.</a:t>
            </a:r>
          </a:p>
          <a:p>
            <a:pPr marL="0" indent="0">
              <a:buNone/>
            </a:pPr>
            <a:r>
              <a:rPr lang="es-ES" sz="1800" dirty="0"/>
              <a:t>      </a:t>
            </a:r>
            <a:r>
              <a:rPr lang="es-ES" sz="1800" dirty="0">
                <a:solidFill>
                  <a:srgbClr val="FF0000"/>
                </a:solidFill>
              </a:rPr>
              <a:t>1. ¿Donde vives? </a:t>
            </a:r>
          </a:p>
          <a:p>
            <a:pPr marL="0" indent="0">
              <a:buNone/>
            </a:pPr>
            <a:endParaRPr lang="es-ES" sz="1800" dirty="0"/>
          </a:p>
          <a:p>
            <a:pPr marL="0" indent="0">
              <a:buNone/>
            </a:pPr>
            <a:endParaRPr lang="es-ES" sz="1800" dirty="0"/>
          </a:p>
          <a:p>
            <a:pPr marL="0" indent="0">
              <a:buNone/>
            </a:pPr>
            <a:endParaRPr lang="es-ES" sz="1800" dirty="0"/>
          </a:p>
          <a:p>
            <a:pPr marL="0" indent="0">
              <a:buNone/>
            </a:pPr>
            <a:r>
              <a:rPr lang="es-ES" sz="1800" dirty="0"/>
              <a:t>6. Escrita. Escribe una presentación de Don Quijote con la </a:t>
            </a:r>
          </a:p>
          <a:p>
            <a:pPr marL="0" indent="0">
              <a:buNone/>
            </a:pPr>
            <a:r>
              <a:rPr lang="es-ES" sz="1800" dirty="0"/>
              <a:t>      información que tienes. </a:t>
            </a:r>
          </a:p>
          <a:p>
            <a:pPr marL="0" indent="0">
              <a:buNone/>
            </a:pPr>
            <a:r>
              <a:rPr lang="es-ES" sz="1800" dirty="0"/>
              <a:t>     </a:t>
            </a:r>
            <a:r>
              <a:rPr lang="es-ES" sz="1800" dirty="0">
                <a:solidFill>
                  <a:srgbClr val="FF0000"/>
                </a:solidFill>
              </a:rPr>
              <a:t>Don Quijote vive en la Mancha….</a:t>
            </a:r>
          </a:p>
          <a:p>
            <a:pPr marL="0" indent="0">
              <a:buNone/>
            </a:pPr>
            <a:r>
              <a:rPr lang="es-ES" sz="1800" dirty="0"/>
              <a:t>     Después escribe tu propia presentación </a:t>
            </a:r>
          </a:p>
          <a:p>
            <a:pPr marL="0" indent="0">
              <a:buNone/>
            </a:pPr>
            <a:endParaRPr lang="es-ES" sz="1800" dirty="0"/>
          </a:p>
          <a:p>
            <a:pPr marL="0" indent="0">
              <a:buNone/>
            </a:pPr>
            <a:endParaRPr lang="es-ES" sz="1700" dirty="0"/>
          </a:p>
        </p:txBody>
      </p:sp>
      <p:pic>
        <p:nvPicPr>
          <p:cNvPr id="5" name="Imagen 4">
            <a:extLst>
              <a:ext uri="{FF2B5EF4-FFF2-40B4-BE49-F238E27FC236}">
                <a16:creationId xmlns:a16="http://schemas.microsoft.com/office/drawing/2014/main" id="{B4C64FA4-55A0-BB84-2A51-A98840294029}"/>
              </a:ext>
            </a:extLst>
          </p:cNvPr>
          <p:cNvPicPr>
            <a:picLocks noChangeAspect="1"/>
          </p:cNvPicPr>
          <p:nvPr/>
        </p:nvPicPr>
        <p:blipFill>
          <a:blip r:embed="rId2"/>
          <a:srcRect t="16299" r="-1"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520049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BC77C-7611-1CBB-9155-AB1FF4B3984B}"/>
              </a:ext>
            </a:extLst>
          </p:cNvPr>
          <p:cNvSpPr>
            <a:spLocks noGrp="1"/>
          </p:cNvSpPr>
          <p:nvPr>
            <p:ph type="title"/>
          </p:nvPr>
        </p:nvSpPr>
        <p:spPr>
          <a:xfrm>
            <a:off x="5568534" y="-362309"/>
            <a:ext cx="2799089" cy="69011"/>
          </a:xfrm>
        </p:spPr>
        <p:txBody>
          <a:bodyPr anchor="b">
            <a:normAutofit fontScale="90000"/>
          </a:bodyPr>
          <a:lstStyle/>
          <a:p>
            <a:endParaRPr lang="es-ES" dirty="0"/>
          </a:p>
        </p:txBody>
      </p:sp>
      <p:pic>
        <p:nvPicPr>
          <p:cNvPr id="7" name="Imagen 6" descr="Dibujo de una persona&#10;&#10;El contenido generado por IA puede ser incorrecto.">
            <a:extLst>
              <a:ext uri="{FF2B5EF4-FFF2-40B4-BE49-F238E27FC236}">
                <a16:creationId xmlns:a16="http://schemas.microsoft.com/office/drawing/2014/main" id="{2E14F927-1551-5E7D-3310-3136689103AB}"/>
              </a:ext>
            </a:extLst>
          </p:cNvPr>
          <p:cNvPicPr>
            <a:picLocks noChangeAspect="1"/>
          </p:cNvPicPr>
          <p:nvPr/>
        </p:nvPicPr>
        <p:blipFill>
          <a:blip r:embed="rId2"/>
          <a:srcRect l="4987" r="763" b="-1"/>
          <a:stretch>
            <a:fillRect/>
          </a:stretch>
        </p:blipFill>
        <p:spPr>
          <a:xfrm>
            <a:off x="19" y="10"/>
            <a:ext cx="5568513" cy="6857990"/>
          </a:xfrm>
          <a:prstGeom prst="rect">
            <a:avLst/>
          </a:prstGeom>
        </p:spPr>
      </p:pic>
      <p:sp>
        <p:nvSpPr>
          <p:cNvPr id="3" name="Marcador de contenido 2">
            <a:extLst>
              <a:ext uri="{FF2B5EF4-FFF2-40B4-BE49-F238E27FC236}">
                <a16:creationId xmlns:a16="http://schemas.microsoft.com/office/drawing/2014/main" id="{22AEC064-CA74-55C5-66A5-612A48C40803}"/>
              </a:ext>
            </a:extLst>
          </p:cNvPr>
          <p:cNvSpPr>
            <a:spLocks noGrp="1"/>
          </p:cNvSpPr>
          <p:nvPr>
            <p:ph idx="1"/>
          </p:nvPr>
        </p:nvSpPr>
        <p:spPr>
          <a:xfrm>
            <a:off x="5568533" y="207034"/>
            <a:ext cx="6473941" cy="6102326"/>
          </a:xfrm>
        </p:spPr>
        <p:txBody>
          <a:bodyPr>
            <a:normAutofit/>
          </a:bodyPr>
          <a:lstStyle/>
          <a:p>
            <a:pPr marL="0" indent="0">
              <a:lnSpc>
                <a:spcPct val="110000"/>
              </a:lnSpc>
              <a:buNone/>
            </a:pPr>
            <a:r>
              <a:rPr lang="es-ES" sz="1800" dirty="0"/>
              <a:t>7. Gramática. Completa el texto con los verbos conjugados en  </a:t>
            </a:r>
          </a:p>
          <a:p>
            <a:pPr marL="0" indent="0">
              <a:lnSpc>
                <a:spcPct val="110000"/>
              </a:lnSpc>
              <a:buNone/>
            </a:pPr>
            <a:r>
              <a:rPr lang="es-ES" sz="1800" dirty="0"/>
              <a:t>     presente. </a:t>
            </a:r>
            <a:endParaRPr lang="es-ES" sz="1800" dirty="0">
              <a:solidFill>
                <a:srgbClr val="00B0F0"/>
              </a:solidFill>
            </a:endParaRPr>
          </a:p>
          <a:p>
            <a:pPr marL="0" indent="0">
              <a:lnSpc>
                <a:spcPct val="110000"/>
              </a:lnSpc>
              <a:buNone/>
            </a:pPr>
            <a:r>
              <a:rPr lang="es-ES" sz="1800" dirty="0"/>
              <a:t>a. Ser, b. hacer, c. querer, d. levantarse, e. soler, f. vivir, g. gustar, h. tener, i. vivir, j. llamarse</a:t>
            </a:r>
          </a:p>
          <a:p>
            <a:pPr marL="0" indent="0">
              <a:lnSpc>
                <a:spcPct val="110000"/>
              </a:lnSpc>
              <a:buNone/>
            </a:pPr>
            <a:br>
              <a:rPr lang="es-ES" sz="1800" b="1" dirty="0"/>
            </a:br>
            <a:r>
              <a:rPr lang="es-ES" sz="1800" dirty="0"/>
              <a:t>En un lugar de la Mancha, de cuyo nombre no 1_____ acordarme, no 2 _____ mucho tiempo 3______ un hidalgo. 4______ con </a:t>
            </a:r>
            <a:r>
              <a:rPr lang="es-ES" sz="1800" dirty="0" err="1"/>
              <a:t>él</a:t>
            </a:r>
            <a:r>
              <a:rPr lang="es-ES" sz="1800" dirty="0"/>
              <a:t> su sobrina y una criada. Nuestro hidalgo 5______comer cocido con carne de vaca, las sobras del cocido por la noche, huevos con torreznos los sábados, lentejas los viernes y </a:t>
            </a:r>
            <a:r>
              <a:rPr lang="es-ES" sz="1800" dirty="0" err="1"/>
              <a:t>algún</a:t>
            </a:r>
            <a:r>
              <a:rPr lang="es-ES" sz="1800" dirty="0"/>
              <a:t> palomino los domingos. 6 _______unos cincuenta </a:t>
            </a:r>
            <a:r>
              <a:rPr lang="es-ES" sz="1800" dirty="0" err="1"/>
              <a:t>años</a:t>
            </a:r>
            <a:r>
              <a:rPr lang="es-ES" sz="1800" dirty="0"/>
              <a:t> y 7______Alonso Quijano. 8______muy delgado, 9_________pronto y 10_______cazar. </a:t>
            </a:r>
          </a:p>
          <a:p>
            <a:pPr>
              <a:lnSpc>
                <a:spcPct val="110000"/>
              </a:lnSpc>
            </a:pPr>
            <a:endParaRPr lang="es-ES" sz="1700" dirty="0"/>
          </a:p>
        </p:txBody>
      </p:sp>
      <p:sp>
        <p:nvSpPr>
          <p:cNvPr id="5" name="CuadroTexto 4">
            <a:extLst>
              <a:ext uri="{FF2B5EF4-FFF2-40B4-BE49-F238E27FC236}">
                <a16:creationId xmlns:a16="http://schemas.microsoft.com/office/drawing/2014/main" id="{D65EF74A-5858-9F34-43F7-8044C59008D2}"/>
              </a:ext>
            </a:extLst>
          </p:cNvPr>
          <p:cNvSpPr txBox="1"/>
          <p:nvPr/>
        </p:nvSpPr>
        <p:spPr>
          <a:xfrm>
            <a:off x="5568532" y="4914900"/>
            <a:ext cx="6623468" cy="1477328"/>
          </a:xfrm>
          <a:prstGeom prst="rect">
            <a:avLst/>
          </a:prstGeom>
          <a:noFill/>
        </p:spPr>
        <p:txBody>
          <a:bodyPr wrap="square" rtlCol="0">
            <a:spAutoFit/>
          </a:bodyPr>
          <a:lstStyle/>
          <a:p>
            <a:r>
              <a:rPr lang="es-ES" dirty="0"/>
              <a:t>8. Escrita. Cambia el texto al contrario de lo que dice y a tu gusto.</a:t>
            </a:r>
          </a:p>
          <a:p>
            <a:endParaRPr lang="es-ES" dirty="0">
              <a:solidFill>
                <a:srgbClr val="FF0000"/>
              </a:solidFill>
            </a:endParaRPr>
          </a:p>
          <a:p>
            <a:r>
              <a:rPr lang="es-ES" dirty="0">
                <a:solidFill>
                  <a:srgbClr val="FF0000"/>
                </a:solidFill>
              </a:rPr>
              <a:t>En un lugar de la Madrid, de cuyo nombre si quiero acordarme, hace mucho tiempo ...</a:t>
            </a:r>
          </a:p>
          <a:p>
            <a:endParaRPr lang="es-ES" dirty="0"/>
          </a:p>
        </p:txBody>
      </p:sp>
    </p:spTree>
    <p:extLst>
      <p:ext uri="{BB962C8B-B14F-4D97-AF65-F5344CB8AC3E}">
        <p14:creationId xmlns:p14="http://schemas.microsoft.com/office/powerpoint/2010/main" val="4155023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F8F569-8641-20AB-FAB3-314AA6FC8938}"/>
              </a:ext>
            </a:extLst>
          </p:cNvPr>
          <p:cNvSpPr>
            <a:spLocks noGrp="1"/>
          </p:cNvSpPr>
          <p:nvPr>
            <p:ph type="title"/>
          </p:nvPr>
        </p:nvSpPr>
        <p:spPr>
          <a:xfrm>
            <a:off x="293298" y="0"/>
            <a:ext cx="7652523" cy="969609"/>
          </a:xfrm>
        </p:spPr>
        <p:txBody>
          <a:bodyPr anchor="b">
            <a:normAutofit/>
          </a:bodyPr>
          <a:lstStyle/>
          <a:p>
            <a:r>
              <a:rPr lang="es-ES" sz="2400" dirty="0"/>
              <a:t>9. Oral. Relaciona las frases con su traducción: </a:t>
            </a:r>
            <a:br>
              <a:rPr lang="es-ES" sz="2400" dirty="0"/>
            </a:br>
            <a:endParaRPr lang="es-ES" sz="2400" dirty="0"/>
          </a:p>
        </p:txBody>
      </p:sp>
      <p:graphicFrame>
        <p:nvGraphicFramePr>
          <p:cNvPr id="14" name="Marcador de contenido 2">
            <a:extLst>
              <a:ext uri="{FF2B5EF4-FFF2-40B4-BE49-F238E27FC236}">
                <a16:creationId xmlns:a16="http://schemas.microsoft.com/office/drawing/2014/main" id="{0B27D444-B0EA-0E5D-3799-A9D5379323C2}"/>
              </a:ext>
            </a:extLst>
          </p:cNvPr>
          <p:cNvGraphicFramePr>
            <a:graphicFrameLocks noGrp="1"/>
          </p:cNvGraphicFramePr>
          <p:nvPr>
            <p:ph idx="1"/>
          </p:nvPr>
        </p:nvGraphicFramePr>
        <p:xfrm>
          <a:off x="-139486" y="969609"/>
          <a:ext cx="8902459" cy="5696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Imagen 8" descr="Un dibujo de una persona&#10;&#10;El contenido generado por IA puede ser incorrecto.">
            <a:extLst>
              <a:ext uri="{FF2B5EF4-FFF2-40B4-BE49-F238E27FC236}">
                <a16:creationId xmlns:a16="http://schemas.microsoft.com/office/drawing/2014/main" id="{92B78F7A-33EF-1F62-F4DA-B013FBE8DD7F}"/>
              </a:ext>
            </a:extLst>
          </p:cNvPr>
          <p:cNvPicPr>
            <a:picLocks noChangeAspect="1"/>
          </p:cNvPicPr>
          <p:nvPr/>
        </p:nvPicPr>
        <p:blipFill>
          <a:blip r:embed="rId7"/>
          <a:stretch>
            <a:fillRect/>
          </a:stretch>
        </p:blipFill>
        <p:spPr>
          <a:xfrm>
            <a:off x="8902459" y="2805194"/>
            <a:ext cx="3429027" cy="3860627"/>
          </a:xfrm>
          <a:prstGeom prst="rect">
            <a:avLst/>
          </a:prstGeom>
        </p:spPr>
      </p:pic>
      <p:pic>
        <p:nvPicPr>
          <p:cNvPr id="11" name="Imagen 10" descr="Imagen que contiene foto, cubierto, naranja, diferente&#10;&#10;El contenido generado por IA puede ser incorrecto.">
            <a:extLst>
              <a:ext uri="{FF2B5EF4-FFF2-40B4-BE49-F238E27FC236}">
                <a16:creationId xmlns:a16="http://schemas.microsoft.com/office/drawing/2014/main" id="{437F70C4-1CBF-E24B-B380-CC6180D1D55F}"/>
              </a:ext>
            </a:extLst>
          </p:cNvPr>
          <p:cNvPicPr>
            <a:picLocks noChangeAspect="1"/>
          </p:cNvPicPr>
          <p:nvPr/>
        </p:nvPicPr>
        <p:blipFill>
          <a:blip r:embed="rId8"/>
          <a:stretch>
            <a:fillRect/>
          </a:stretch>
        </p:blipFill>
        <p:spPr>
          <a:xfrm>
            <a:off x="8239119" y="128292"/>
            <a:ext cx="4719343" cy="2548611"/>
          </a:xfrm>
          <a:prstGeom prst="rect">
            <a:avLst/>
          </a:prstGeom>
        </p:spPr>
      </p:pic>
    </p:spTree>
    <p:extLst>
      <p:ext uri="{BB962C8B-B14F-4D97-AF65-F5344CB8AC3E}">
        <p14:creationId xmlns:p14="http://schemas.microsoft.com/office/powerpoint/2010/main" val="1259822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Un dibujo de una persona&#10;&#10;El contenido generado por IA puede ser incorrecto.">
            <a:extLst>
              <a:ext uri="{FF2B5EF4-FFF2-40B4-BE49-F238E27FC236}">
                <a16:creationId xmlns:a16="http://schemas.microsoft.com/office/drawing/2014/main" id="{2170B995-E62C-8D7B-9EFA-F41FA830A919}"/>
              </a:ext>
            </a:extLst>
          </p:cNvPr>
          <p:cNvPicPr>
            <a:picLocks noChangeAspect="1"/>
          </p:cNvPicPr>
          <p:nvPr/>
        </p:nvPicPr>
        <p:blipFill>
          <a:blip r:embed="rId2"/>
          <a:srcRect l="19030" r="19049" b="2"/>
          <a:stretch>
            <a:fillRect/>
          </a:stretch>
        </p:blipFill>
        <p:spPr>
          <a:xfrm>
            <a:off x="0" y="0"/>
            <a:ext cx="5259085" cy="6858000"/>
          </a:xfrm>
          <a:prstGeom prst="rect">
            <a:avLst/>
          </a:prstGeom>
        </p:spPr>
      </p:pic>
      <p:sp>
        <p:nvSpPr>
          <p:cNvPr id="3" name="Marcador de contenido 2">
            <a:extLst>
              <a:ext uri="{FF2B5EF4-FFF2-40B4-BE49-F238E27FC236}">
                <a16:creationId xmlns:a16="http://schemas.microsoft.com/office/drawing/2014/main" id="{77DC973E-8018-97A2-76B4-90140B02D74F}"/>
              </a:ext>
            </a:extLst>
          </p:cNvPr>
          <p:cNvSpPr>
            <a:spLocks noGrp="1"/>
          </p:cNvSpPr>
          <p:nvPr>
            <p:ph idx="1"/>
          </p:nvPr>
        </p:nvSpPr>
        <p:spPr>
          <a:xfrm>
            <a:off x="5235880" y="0"/>
            <a:ext cx="6956120" cy="6858000"/>
          </a:xfrm>
        </p:spPr>
        <p:txBody>
          <a:bodyPr>
            <a:normAutofit/>
          </a:bodyPr>
          <a:lstStyle/>
          <a:p>
            <a:pPr marL="0" indent="0">
              <a:lnSpc>
                <a:spcPct val="110000"/>
              </a:lnSpc>
              <a:buNone/>
            </a:pPr>
            <a:endParaRPr lang="es-ES" sz="2400" b="1" dirty="0"/>
          </a:p>
          <a:p>
            <a:pPr marL="0" indent="0">
              <a:lnSpc>
                <a:spcPct val="110000"/>
              </a:lnSpc>
              <a:buNone/>
            </a:pPr>
            <a:r>
              <a:rPr lang="es-ES" sz="1800" dirty="0"/>
              <a:t>10. Tarea final. Escrita. Imagina que el protagonista de la historia vive en un lugar de los Estados Unidos. Responde a las preguntas imaginando un Don Quijote de los Estados Unidos.</a:t>
            </a:r>
            <a:endParaRPr lang="es-ES" sz="1800" dirty="0">
              <a:solidFill>
                <a:srgbClr val="0070C0"/>
              </a:solidFill>
            </a:endParaRPr>
          </a:p>
          <a:p>
            <a:pPr>
              <a:lnSpc>
                <a:spcPct val="110000"/>
              </a:lnSpc>
            </a:pPr>
            <a:endParaRPr lang="es-ES" sz="1800" dirty="0"/>
          </a:p>
          <a:p>
            <a:pPr marL="0" indent="0">
              <a:lnSpc>
                <a:spcPct val="110000"/>
              </a:lnSpc>
              <a:buNone/>
            </a:pPr>
            <a:r>
              <a:rPr lang="es-ES" sz="1800" dirty="0"/>
              <a:t>¿Dónde vive en los Estados Unidos?                                                                 </a:t>
            </a:r>
            <a:r>
              <a:rPr lang="es-ES" sz="1800" dirty="0">
                <a:solidFill>
                  <a:srgbClr val="FF0000"/>
                </a:solidFill>
              </a:rPr>
              <a:t>Vive en Texas…</a:t>
            </a:r>
          </a:p>
          <a:p>
            <a:pPr marL="0" indent="0">
              <a:lnSpc>
                <a:spcPct val="110000"/>
              </a:lnSpc>
              <a:buNone/>
            </a:pPr>
            <a:r>
              <a:rPr lang="es-ES" sz="1800" dirty="0"/>
              <a:t>¿Con quién vive? </a:t>
            </a:r>
          </a:p>
          <a:p>
            <a:pPr marL="0" indent="0">
              <a:lnSpc>
                <a:spcPct val="110000"/>
              </a:lnSpc>
              <a:buNone/>
            </a:pPr>
            <a:r>
              <a:rPr lang="es-ES" sz="1800" dirty="0"/>
              <a:t>¿Cómo se llama?</a:t>
            </a:r>
          </a:p>
          <a:p>
            <a:pPr marL="0" indent="0">
              <a:lnSpc>
                <a:spcPct val="110000"/>
              </a:lnSpc>
              <a:buNone/>
            </a:pPr>
            <a:r>
              <a:rPr lang="es-ES" sz="1800" dirty="0"/>
              <a:t>¿Cómo es físicamente?</a:t>
            </a:r>
          </a:p>
          <a:p>
            <a:pPr marL="0" indent="0">
              <a:lnSpc>
                <a:spcPct val="110000"/>
              </a:lnSpc>
              <a:buNone/>
            </a:pPr>
            <a:r>
              <a:rPr lang="es-ES" sz="1800" dirty="0"/>
              <a:t>¿Qué aficiones tiene? </a:t>
            </a:r>
          </a:p>
          <a:p>
            <a:pPr>
              <a:lnSpc>
                <a:spcPct val="110000"/>
              </a:lnSpc>
            </a:pPr>
            <a:endParaRPr lang="es-ES" sz="2400" dirty="0"/>
          </a:p>
          <a:p>
            <a:pPr>
              <a:lnSpc>
                <a:spcPct val="110000"/>
              </a:lnSpc>
            </a:pPr>
            <a:endParaRPr lang="es-ES" sz="1400" dirty="0"/>
          </a:p>
        </p:txBody>
      </p:sp>
    </p:spTree>
    <p:extLst>
      <p:ext uri="{BB962C8B-B14F-4D97-AF65-F5344CB8AC3E}">
        <p14:creationId xmlns:p14="http://schemas.microsoft.com/office/powerpoint/2010/main" val="2823617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30BE8F-B669-A4F2-4531-7232BA393DAD}"/>
              </a:ext>
            </a:extLst>
          </p:cNvPr>
          <p:cNvSpPr>
            <a:spLocks noGrp="1"/>
          </p:cNvSpPr>
          <p:nvPr>
            <p:ph type="title"/>
          </p:nvPr>
        </p:nvSpPr>
        <p:spPr>
          <a:xfrm>
            <a:off x="612647" y="368300"/>
            <a:ext cx="10653579" cy="293852"/>
          </a:xfrm>
        </p:spPr>
        <p:txBody>
          <a:bodyPr>
            <a:noAutofit/>
          </a:bodyPr>
          <a:lstStyle/>
          <a:p>
            <a:br>
              <a:rPr lang="es-ES" sz="2000" b="0" dirty="0">
                <a:solidFill>
                  <a:srgbClr val="92D050"/>
                </a:solidFill>
              </a:rPr>
            </a:br>
            <a:r>
              <a:rPr lang="es-ES" sz="2000" b="0" dirty="0">
                <a:solidFill>
                  <a:srgbClr val="92D050"/>
                </a:solidFill>
              </a:rPr>
              <a:t> </a:t>
            </a:r>
            <a:r>
              <a:rPr lang="es-ES" sz="2000" dirty="0"/>
              <a:t>Texto 2 Inicial </a:t>
            </a:r>
            <a:br>
              <a:rPr lang="es-ES" sz="2000" dirty="0"/>
            </a:br>
            <a:r>
              <a:rPr lang="es-ES" sz="2000" dirty="0"/>
              <a:t>Antes de leer </a:t>
            </a:r>
            <a:br>
              <a:rPr lang="es-ES" sz="2000" dirty="0"/>
            </a:br>
            <a:br>
              <a:rPr lang="es-ES" sz="2000" b="0" dirty="0">
                <a:solidFill>
                  <a:srgbClr val="0070C0"/>
                </a:solidFill>
              </a:rPr>
            </a:br>
            <a:endParaRPr lang="es-ES" sz="2000" b="0" dirty="0">
              <a:solidFill>
                <a:srgbClr val="0070C0"/>
              </a:solidFill>
            </a:endParaRPr>
          </a:p>
        </p:txBody>
      </p:sp>
      <p:sp>
        <p:nvSpPr>
          <p:cNvPr id="3" name="Marcador de contenido 2">
            <a:extLst>
              <a:ext uri="{FF2B5EF4-FFF2-40B4-BE49-F238E27FC236}">
                <a16:creationId xmlns:a16="http://schemas.microsoft.com/office/drawing/2014/main" id="{5DD9C01C-3FB2-9EC3-C2F2-0E569B8B5278}"/>
              </a:ext>
            </a:extLst>
          </p:cNvPr>
          <p:cNvSpPr>
            <a:spLocks noGrp="1"/>
          </p:cNvSpPr>
          <p:nvPr>
            <p:ph idx="1"/>
          </p:nvPr>
        </p:nvSpPr>
        <p:spPr>
          <a:xfrm>
            <a:off x="1" y="779957"/>
            <a:ext cx="11266226" cy="5415885"/>
          </a:xfrm>
        </p:spPr>
        <p:txBody>
          <a:bodyPr/>
          <a:lstStyle/>
          <a:p>
            <a:pPr marL="0" lvl="0" indent="0" eaLnBrk="0" fontAlgn="base" hangingPunct="0">
              <a:lnSpc>
                <a:spcPct val="100000"/>
              </a:lnSpc>
              <a:spcBef>
                <a:spcPct val="0"/>
              </a:spcBef>
              <a:spcAft>
                <a:spcPct val="0"/>
              </a:spcAft>
              <a:buNone/>
            </a:pPr>
            <a:r>
              <a:rPr lang="es-ES" altLang="es-ES" sz="1800" dirty="0"/>
              <a:t>1. ¿Cómo imaginas el caballo de un caballero? Elige los adjetivos más adecuados: </a:t>
            </a:r>
          </a:p>
          <a:p>
            <a:pPr marL="0" lvl="0" indent="0" eaLnBrk="0" fontAlgn="base" hangingPunct="0">
              <a:lnSpc>
                <a:spcPct val="100000"/>
              </a:lnSpc>
              <a:spcBef>
                <a:spcPct val="0"/>
              </a:spcBef>
              <a:spcAft>
                <a:spcPct val="0"/>
              </a:spcAft>
              <a:buNone/>
            </a:pPr>
            <a:r>
              <a:rPr lang="es-ES" altLang="es-ES" sz="1800" dirty="0"/>
              <a:t>    Fuerte, feo, poderoso, miedoso, valiente, bello, flojo, delgado… </a:t>
            </a:r>
          </a:p>
          <a:p>
            <a:pPr marL="0" lvl="0" indent="0" eaLnBrk="0" fontAlgn="base" hangingPunct="0">
              <a:lnSpc>
                <a:spcPct val="100000"/>
              </a:lnSpc>
              <a:spcBef>
                <a:spcPct val="0"/>
              </a:spcBef>
              <a:spcAft>
                <a:spcPct val="0"/>
              </a:spcAft>
              <a:buNone/>
            </a:pPr>
            <a:endParaRPr lang="es-ES" altLang="es-ES" dirty="0">
              <a:ea typeface="Times New Roman" panose="02020603050405020304" pitchFamily="18" charset="0"/>
            </a:endParaRPr>
          </a:p>
          <a:p>
            <a:pPr marL="0" lvl="0" indent="0" eaLnBrk="0" fontAlgn="base" hangingPunct="0">
              <a:lnSpc>
                <a:spcPct val="100000"/>
              </a:lnSpc>
              <a:spcBef>
                <a:spcPct val="0"/>
              </a:spcBef>
              <a:spcAft>
                <a:spcPct val="0"/>
              </a:spcAft>
              <a:buNone/>
            </a:pPr>
            <a:r>
              <a:rPr lang="es-ES" altLang="es-ES" sz="1800" dirty="0">
                <a:solidFill>
                  <a:srgbClr val="000000"/>
                </a:solidFill>
                <a:ea typeface="Times New Roman" panose="02020603050405020304" pitchFamily="18" charset="0"/>
              </a:rPr>
              <a:t>2. Con qué imagen relacionas los adjetivos anteriores</a:t>
            </a:r>
            <a:r>
              <a:rPr lang="es-ES" altLang="es-ES" sz="1800" b="1" dirty="0">
                <a:solidFill>
                  <a:srgbClr val="000000"/>
                </a:solidFill>
                <a:ea typeface="Times New Roman" panose="02020603050405020304" pitchFamily="18" charset="0"/>
              </a:rPr>
              <a:t>. </a:t>
            </a:r>
            <a:endParaRPr lang="es-ES" altLang="es-ES" sz="1800" dirty="0">
              <a:solidFill>
                <a:srgbClr val="0070C0"/>
              </a:solidFill>
              <a:ea typeface="Times New Roman" panose="02020603050405020304" pitchFamily="18" charset="0"/>
            </a:endParaRPr>
          </a:p>
          <a:p>
            <a:endParaRPr lang="es-ES" dirty="0"/>
          </a:p>
        </p:txBody>
      </p:sp>
      <p:pic>
        <p:nvPicPr>
          <p:cNvPr id="1029" name="Imagen 1" descr="Un caballo en el campo&#10;&#10;El contenido generado por IA puede ser incorrecto.">
            <a:extLst>
              <a:ext uri="{FF2B5EF4-FFF2-40B4-BE49-F238E27FC236}">
                <a16:creationId xmlns:a16="http://schemas.microsoft.com/office/drawing/2014/main" id="{679AF68F-5037-4C16-3F8B-66B5ED180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10" y="2443118"/>
            <a:ext cx="2611510"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Imagen 3" descr="Caballo parado en dos patas&#10;&#10;El contenido generado por IA puede ser incorrecto.">
            <a:extLst>
              <a:ext uri="{FF2B5EF4-FFF2-40B4-BE49-F238E27FC236}">
                <a16:creationId xmlns:a16="http://schemas.microsoft.com/office/drawing/2014/main" id="{F29AF1DE-FBA9-C671-5094-847374B48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2450599"/>
            <a:ext cx="2611510"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Imagen 7" descr="Imagen que contiene piedra, estatua, grande, tabla&#10;&#10;El contenido generado por IA puede ser incorrecto.">
            <a:extLst>
              <a:ext uri="{FF2B5EF4-FFF2-40B4-BE49-F238E27FC236}">
                <a16:creationId xmlns:a16="http://schemas.microsoft.com/office/drawing/2014/main" id="{5CFAEF62-D07D-4282-51CF-CAFD67AE95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6909" y="2450603"/>
            <a:ext cx="1833491"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6" name="Imagen 5">
            <a:extLst>
              <a:ext uri="{FF2B5EF4-FFF2-40B4-BE49-F238E27FC236}">
                <a16:creationId xmlns:a16="http://schemas.microsoft.com/office/drawing/2014/main" id="{C3D99379-3007-805A-428C-1CD385672F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3021" y="2450603"/>
            <a:ext cx="2493888" cy="3745246"/>
          </a:xfrm>
          <a:prstGeom prst="rect">
            <a:avLst/>
          </a:prstGeom>
          <a:noFill/>
          <a:extLst>
            <a:ext uri="{909E8E84-426E-40DD-AFC4-6F175D3DCCD1}">
              <a14:hiddenFill xmlns:a14="http://schemas.microsoft.com/office/drawing/2010/main">
                <a:solidFill>
                  <a:srgbClr val="FFFFFF"/>
                </a:solidFill>
              </a14:hiddenFill>
            </a:ext>
          </a:extLst>
        </p:spPr>
      </p:pic>
      <p:pic>
        <p:nvPicPr>
          <p:cNvPr id="1025" name="Imagen 6" descr="Imagen en blanco y negro de un caballo&#10;&#10;El contenido generado por IA puede ser incorrecto.">
            <a:extLst>
              <a:ext uri="{FF2B5EF4-FFF2-40B4-BE49-F238E27FC236}">
                <a16:creationId xmlns:a16="http://schemas.microsoft.com/office/drawing/2014/main" id="{04D41423-0746-D6D0-60E2-B64D102295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94155" y="2463800"/>
            <a:ext cx="2697844" cy="374524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7">
            <a:extLst>
              <a:ext uri="{FF2B5EF4-FFF2-40B4-BE49-F238E27FC236}">
                <a16:creationId xmlns:a16="http://schemas.microsoft.com/office/drawing/2014/main" id="{38D6E645-243E-6A66-3D1D-80343DE5AFEE}"/>
              </a:ext>
            </a:extLst>
          </p:cNvPr>
          <p:cNvSpPr>
            <a:spLocks noChangeArrowheads="1"/>
          </p:cNvSpPr>
          <p:nvPr/>
        </p:nvSpPr>
        <p:spPr bwMode="auto">
          <a:xfrm>
            <a:off x="0" y="43942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200" b="0" i="0" u="none" strike="noStrike" cap="none" normalizeH="0" baseline="0">
                <a:ln>
                  <a:noFill/>
                </a:ln>
                <a:solidFill>
                  <a:srgbClr val="000000"/>
                </a:solidFill>
                <a:effectLst/>
                <a:latin typeface="Futura Medium" panose="020B0602020204020303" pitchFamily="34" charset="-79"/>
                <a:ea typeface="Times New Roman" panose="02020603050405020304" pitchFamily="18" charset="0"/>
              </a:rPr>
              <a:t> </a:t>
            </a: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6" name="Rectangle 8">
            <a:extLst>
              <a:ext uri="{FF2B5EF4-FFF2-40B4-BE49-F238E27FC236}">
                <a16:creationId xmlns:a16="http://schemas.microsoft.com/office/drawing/2014/main" id="{C9D3B1C6-1B0C-769C-5637-78973ECB9CEA}"/>
              </a:ext>
            </a:extLst>
          </p:cNvPr>
          <p:cNvSpPr>
            <a:spLocks noChangeArrowheads="1"/>
          </p:cNvSpPr>
          <p:nvPr/>
        </p:nvSpPr>
        <p:spPr bwMode="auto">
          <a:xfrm>
            <a:off x="0" y="81153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sp>
        <p:nvSpPr>
          <p:cNvPr id="8" name="CuadroTexto 7">
            <a:extLst>
              <a:ext uri="{FF2B5EF4-FFF2-40B4-BE49-F238E27FC236}">
                <a16:creationId xmlns:a16="http://schemas.microsoft.com/office/drawing/2014/main" id="{55C3320E-9390-5431-B8A8-2DDE959BC92C}"/>
              </a:ext>
            </a:extLst>
          </p:cNvPr>
          <p:cNvSpPr txBox="1"/>
          <p:nvPr/>
        </p:nvSpPr>
        <p:spPr>
          <a:xfrm>
            <a:off x="331076" y="6313653"/>
            <a:ext cx="11272345" cy="369332"/>
          </a:xfrm>
          <a:prstGeom prst="rect">
            <a:avLst/>
          </a:prstGeom>
          <a:noFill/>
        </p:spPr>
        <p:txBody>
          <a:bodyPr wrap="square" rtlCol="0">
            <a:spAutoFit/>
          </a:bodyPr>
          <a:lstStyle/>
          <a:p>
            <a:r>
              <a:rPr lang="es-ES" dirty="0"/>
              <a:t>          A                                              B                                                         C                                                 D                                   E</a:t>
            </a:r>
          </a:p>
        </p:txBody>
      </p:sp>
    </p:spTree>
    <p:extLst>
      <p:ext uri="{BB962C8B-B14F-4D97-AF65-F5344CB8AC3E}">
        <p14:creationId xmlns:p14="http://schemas.microsoft.com/office/powerpoint/2010/main" val="2689749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8E37DE-1CF3-24CB-F58F-4D0DA59F3263}"/>
              </a:ext>
            </a:extLst>
          </p:cNvPr>
          <p:cNvSpPr>
            <a:spLocks noGrp="1"/>
          </p:cNvSpPr>
          <p:nvPr>
            <p:ph idx="1"/>
          </p:nvPr>
        </p:nvSpPr>
        <p:spPr>
          <a:xfrm>
            <a:off x="317500" y="355601"/>
            <a:ext cx="6540499" cy="5953760"/>
          </a:xfrm>
        </p:spPr>
        <p:txBody>
          <a:bodyPr>
            <a:normAutofit fontScale="70000" lnSpcReduction="20000"/>
          </a:bodyPr>
          <a:lstStyle/>
          <a:p>
            <a:pPr marL="0" indent="0">
              <a:lnSpc>
                <a:spcPct val="110000"/>
              </a:lnSpc>
              <a:buNone/>
            </a:pPr>
            <a:r>
              <a:rPr lang="es-ES" dirty="0"/>
              <a:t>La Identidad, texto 2 </a:t>
            </a:r>
            <a:br>
              <a:rPr lang="es-ES" dirty="0"/>
            </a:br>
            <a:r>
              <a:rPr lang="es-ES" dirty="0"/>
              <a:t>Lee y responde a las preguntas</a:t>
            </a:r>
          </a:p>
          <a:p>
            <a:pPr marL="0" indent="0">
              <a:lnSpc>
                <a:spcPct val="110000"/>
              </a:lnSpc>
              <a:buNone/>
            </a:pPr>
            <a:endParaRPr lang="es-ES" dirty="0"/>
          </a:p>
          <a:p>
            <a:pPr marL="0" indent="0">
              <a:lnSpc>
                <a:spcPct val="110000"/>
              </a:lnSpc>
              <a:buNone/>
            </a:pPr>
            <a:r>
              <a:rPr lang="es-ES" dirty="0"/>
              <a:t>	El hidalgo Alonso Quijano va al corral y encuentra una armadura muy vieja. Después, busca a su caballo. El caballo, igual que él es viejo, feo y delgado.                      	Necesita un nombre para su caballo porque los caballeros famosos tienen caballos con nombres especiales. Él piensa durante cuatro días y, finalmente, elige un nombre: </a:t>
            </a:r>
            <a:r>
              <a:rPr lang="es-ES" b="1" dirty="0"/>
              <a:t>Rocinante</a:t>
            </a:r>
            <a:r>
              <a:rPr lang="es-ES" dirty="0"/>
              <a:t>.                                                                         	Después, busca un nombre para él mismo. Piensa durante ocho días y decide llamarse </a:t>
            </a:r>
            <a:r>
              <a:rPr lang="es-ES" b="1" dirty="0"/>
              <a:t>Don Quijote</a:t>
            </a:r>
            <a:r>
              <a:rPr lang="es-ES" dirty="0"/>
              <a:t>. También añade el nombre de su patria a su nombre. Por eso, se llama </a:t>
            </a:r>
            <a:r>
              <a:rPr lang="es-ES" b="1" dirty="0"/>
              <a:t>Don Quijote de la Mancha</a:t>
            </a:r>
            <a:r>
              <a:rPr lang="es-ES" dirty="0"/>
              <a:t>.                  	Finalmente, Don Quijote necesita una dama porque todos los caballeros están enamorados. En un pueblo cerca vive una chica joven. Ella se llama Aldonza Lorenzo. Él decide que ella es su dama y la llama: </a:t>
            </a:r>
            <a:r>
              <a:rPr lang="es-ES" b="1" dirty="0"/>
              <a:t>Dulcinea del Toboso, </a:t>
            </a:r>
            <a:r>
              <a:rPr lang="es-ES" dirty="0"/>
              <a:t>porque es un nombre musical y ella es de un pueblo llamado el Toboso</a:t>
            </a:r>
            <a:r>
              <a:rPr lang="es-ES" b="1" dirty="0"/>
              <a:t>. </a:t>
            </a:r>
            <a:endParaRPr lang="es-ES" dirty="0"/>
          </a:p>
          <a:p>
            <a:pPr>
              <a:lnSpc>
                <a:spcPct val="110000"/>
              </a:lnSpc>
            </a:pPr>
            <a:endParaRPr lang="es-ES" sz="1400" dirty="0"/>
          </a:p>
        </p:txBody>
      </p:sp>
      <p:pic>
        <p:nvPicPr>
          <p:cNvPr id="7" name="Imagen 6" descr="Foto en blanco y negro de un grupo de personas de pie&#10;&#10;El contenido generado por IA puede ser incorrecto.">
            <a:extLst>
              <a:ext uri="{FF2B5EF4-FFF2-40B4-BE49-F238E27FC236}">
                <a16:creationId xmlns:a16="http://schemas.microsoft.com/office/drawing/2014/main" id="{6116ADD4-434D-9E11-36AB-5095712FE5B4}"/>
              </a:ext>
            </a:extLst>
          </p:cNvPr>
          <p:cNvPicPr>
            <a:picLocks noChangeAspect="1"/>
          </p:cNvPicPr>
          <p:nvPr/>
        </p:nvPicPr>
        <p:blipFill>
          <a:blip r:embed="rId2"/>
          <a:stretch>
            <a:fillRect/>
          </a:stretch>
        </p:blipFill>
        <p:spPr>
          <a:xfrm>
            <a:off x="7087526" y="0"/>
            <a:ext cx="5104473" cy="6858000"/>
          </a:xfrm>
          <a:prstGeom prst="rect">
            <a:avLst/>
          </a:prstGeom>
        </p:spPr>
      </p:pic>
    </p:spTree>
    <p:extLst>
      <p:ext uri="{BB962C8B-B14F-4D97-AF65-F5344CB8AC3E}">
        <p14:creationId xmlns:p14="http://schemas.microsoft.com/office/powerpoint/2010/main" val="1084892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0587EC2-FDA3-E31D-336A-A4C1C18412C4}"/>
              </a:ext>
            </a:extLst>
          </p:cNvPr>
          <p:cNvSpPr>
            <a:spLocks noGrp="1"/>
          </p:cNvSpPr>
          <p:nvPr>
            <p:ph idx="1"/>
          </p:nvPr>
        </p:nvSpPr>
        <p:spPr>
          <a:xfrm>
            <a:off x="228600" y="190500"/>
            <a:ext cx="11125200" cy="5986463"/>
          </a:xfrm>
        </p:spPr>
        <p:txBody>
          <a:bodyPr>
            <a:normAutofit/>
          </a:bodyPr>
          <a:lstStyle/>
          <a:p>
            <a:pPr marL="0" indent="0">
              <a:buNone/>
            </a:pPr>
            <a:r>
              <a:rPr lang="es-ES" sz="1800" dirty="0"/>
              <a:t>1. Léxico. Relaciona las palabras con su significado: </a:t>
            </a:r>
          </a:p>
        </p:txBody>
      </p:sp>
      <p:sp>
        <p:nvSpPr>
          <p:cNvPr id="4" name="CuadroTexto 3">
            <a:extLst>
              <a:ext uri="{FF2B5EF4-FFF2-40B4-BE49-F238E27FC236}">
                <a16:creationId xmlns:a16="http://schemas.microsoft.com/office/drawing/2014/main" id="{98F70068-D814-21CC-E9E0-459538BFEC76}"/>
              </a:ext>
            </a:extLst>
          </p:cNvPr>
          <p:cNvSpPr txBox="1"/>
          <p:nvPr/>
        </p:nvSpPr>
        <p:spPr>
          <a:xfrm>
            <a:off x="520700" y="681037"/>
            <a:ext cx="11531600" cy="2585323"/>
          </a:xfrm>
          <a:prstGeom prst="rect">
            <a:avLst/>
          </a:prstGeom>
          <a:noFill/>
        </p:spPr>
        <p:txBody>
          <a:bodyPr wrap="square" rtlCol="0">
            <a:spAutoFit/>
          </a:bodyPr>
          <a:lstStyle/>
          <a:p>
            <a:r>
              <a:rPr lang="es-ES" dirty="0"/>
              <a:t> 1. Corral, 2. armadura, 3. caballero, 4. viejo-a, 5. feo-a, 6. delgado-a, 7. famoso-a, 8. especial, 9. patria, 10. dama, 11. enamorado-a, 12. añadir, 13. musical, 14 elegir. </a:t>
            </a:r>
          </a:p>
          <a:p>
            <a:pPr marL="342900" indent="-342900">
              <a:buAutoNum type="arabicPeriod"/>
            </a:pPr>
            <a:endParaRPr lang="es-ES" dirty="0"/>
          </a:p>
          <a:p>
            <a:r>
              <a:rPr lang="es-ES" dirty="0"/>
              <a:t> a. hombre noble que va a caballo, b. persona o cosa que tiene muchos años, c. lugar para guardar a los animales, d. protección de metal que llevan los caballeros, e. que no es bonito ni hermoso, f. persona de cuerpo fino, sin grasa, g. persona o cosa muy conocida, h. algo o alguien singular o diferente, i. el país o la localidad de donde naces, j. mujer elegante y noble, k. tomar o seleccionar una opción entre varias, l. persona que siente mucho amor por alguien, m. sumar o agregar, n. algo que suena bien.  </a:t>
            </a:r>
          </a:p>
          <a:p>
            <a:pPr marL="342900" indent="-342900">
              <a:buAutoNum type="arabicPeriod"/>
            </a:pPr>
            <a:endParaRPr lang="es-ES" dirty="0"/>
          </a:p>
        </p:txBody>
      </p:sp>
      <p:sp>
        <p:nvSpPr>
          <p:cNvPr id="5" name="CuadroTexto 4">
            <a:extLst>
              <a:ext uri="{FF2B5EF4-FFF2-40B4-BE49-F238E27FC236}">
                <a16:creationId xmlns:a16="http://schemas.microsoft.com/office/drawing/2014/main" id="{EEE86E65-5ADA-7A0E-1DD6-A9F0AEBEE49E}"/>
              </a:ext>
            </a:extLst>
          </p:cNvPr>
          <p:cNvSpPr txBox="1"/>
          <p:nvPr/>
        </p:nvSpPr>
        <p:spPr>
          <a:xfrm>
            <a:off x="228600" y="3266360"/>
            <a:ext cx="11417300" cy="3416320"/>
          </a:xfrm>
          <a:prstGeom prst="rect">
            <a:avLst/>
          </a:prstGeom>
          <a:noFill/>
        </p:spPr>
        <p:txBody>
          <a:bodyPr wrap="square" rtlCol="0">
            <a:spAutoFit/>
          </a:bodyPr>
          <a:lstStyle/>
          <a:p>
            <a:r>
              <a:rPr lang="es-ES" dirty="0"/>
              <a:t>2. Léxico relaciona los adjetivos siguientes con su contrario o antónimo: </a:t>
            </a:r>
          </a:p>
          <a:p>
            <a:endParaRPr lang="es-ES" dirty="0"/>
          </a:p>
          <a:p>
            <a:r>
              <a:rPr lang="es-ES" dirty="0"/>
              <a:t>      1. viejo, 2. feo, 3, delgado, 4, famoso, 5. especial</a:t>
            </a:r>
          </a:p>
          <a:p>
            <a:r>
              <a:rPr lang="es-ES" dirty="0"/>
              <a:t>      a. hermoso, b. común/ordinario, c. joven, d. desconocido, e. gordo</a:t>
            </a:r>
          </a:p>
          <a:p>
            <a:endParaRPr lang="es-ES" dirty="0"/>
          </a:p>
          <a:p>
            <a:endParaRPr lang="es-ES" dirty="0"/>
          </a:p>
          <a:p>
            <a:r>
              <a:rPr lang="es-ES" dirty="0"/>
              <a:t>3. Léxico. Combina las palabras anteriores para crear 4 frases: </a:t>
            </a:r>
          </a:p>
          <a:p>
            <a:endParaRPr lang="es-ES" dirty="0"/>
          </a:p>
          <a:p>
            <a:r>
              <a:rPr lang="es-ES" dirty="0"/>
              <a:t>      1. </a:t>
            </a:r>
            <a:r>
              <a:rPr lang="es-ES" dirty="0">
                <a:solidFill>
                  <a:srgbClr val="FF0000"/>
                </a:solidFill>
              </a:rPr>
              <a:t>Una dama fea y gorda enamorada de un caballero muy famoso</a:t>
            </a:r>
          </a:p>
          <a:p>
            <a:r>
              <a:rPr lang="es-ES" dirty="0">
                <a:solidFill>
                  <a:srgbClr val="FF0000"/>
                </a:solidFill>
              </a:rPr>
              <a:t>      </a:t>
            </a:r>
            <a:r>
              <a:rPr lang="es-ES" dirty="0"/>
              <a:t>2.</a:t>
            </a:r>
            <a:r>
              <a:rPr lang="es-ES" dirty="0">
                <a:solidFill>
                  <a:srgbClr val="FF0000"/>
                </a:solidFill>
              </a:rPr>
              <a:t>  </a:t>
            </a:r>
          </a:p>
          <a:p>
            <a:r>
              <a:rPr lang="es-ES" dirty="0">
                <a:solidFill>
                  <a:srgbClr val="FF0000"/>
                </a:solidFill>
              </a:rPr>
              <a:t>      </a:t>
            </a:r>
            <a:r>
              <a:rPr lang="es-ES" dirty="0"/>
              <a:t>3. </a:t>
            </a:r>
          </a:p>
          <a:p>
            <a:r>
              <a:rPr lang="es-ES" dirty="0"/>
              <a:t>      4. </a:t>
            </a:r>
          </a:p>
        </p:txBody>
      </p:sp>
      <p:pic>
        <p:nvPicPr>
          <p:cNvPr id="7" name="Imagen 6">
            <a:extLst>
              <a:ext uri="{FF2B5EF4-FFF2-40B4-BE49-F238E27FC236}">
                <a16:creationId xmlns:a16="http://schemas.microsoft.com/office/drawing/2014/main" id="{805B3161-404F-B5DF-A1CA-5AD931002E6F}"/>
              </a:ext>
            </a:extLst>
          </p:cNvPr>
          <p:cNvPicPr>
            <a:picLocks noChangeAspect="1"/>
          </p:cNvPicPr>
          <p:nvPr/>
        </p:nvPicPr>
        <p:blipFill>
          <a:blip r:embed="rId2"/>
          <a:stretch>
            <a:fillRect/>
          </a:stretch>
        </p:blipFill>
        <p:spPr>
          <a:xfrm>
            <a:off x="8102600" y="2781300"/>
            <a:ext cx="3949700" cy="4076699"/>
          </a:xfrm>
          <a:prstGeom prst="rect">
            <a:avLst/>
          </a:prstGeom>
        </p:spPr>
      </p:pic>
    </p:spTree>
    <p:extLst>
      <p:ext uri="{BB962C8B-B14F-4D97-AF65-F5344CB8AC3E}">
        <p14:creationId xmlns:p14="http://schemas.microsoft.com/office/powerpoint/2010/main" val="267912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3C0EB9D-2D03-49D9-4F17-B57E651A7C9B}"/>
              </a:ext>
            </a:extLst>
          </p:cNvPr>
          <p:cNvSpPr>
            <a:spLocks noGrp="1"/>
          </p:cNvSpPr>
          <p:nvPr>
            <p:ph idx="1"/>
          </p:nvPr>
        </p:nvSpPr>
        <p:spPr>
          <a:xfrm>
            <a:off x="185981" y="0"/>
            <a:ext cx="7284202" cy="6858000"/>
          </a:xfrm>
        </p:spPr>
        <p:txBody>
          <a:bodyPr anchor="ctr">
            <a:normAutofit/>
          </a:bodyPr>
          <a:lstStyle/>
          <a:p>
            <a:pPr marL="0" indent="0">
              <a:buNone/>
            </a:pPr>
            <a:r>
              <a:rPr lang="es-ES" sz="1800" dirty="0"/>
              <a:t>4. Léxico. Completa las frases</a:t>
            </a:r>
            <a:r>
              <a:rPr lang="es-ES" sz="1800" b="1" dirty="0"/>
              <a:t>:</a:t>
            </a:r>
            <a:r>
              <a:rPr lang="es-ES" sz="1800" dirty="0"/>
              <a:t> Usa estas palabras: </a:t>
            </a:r>
            <a:r>
              <a:rPr lang="es-ES" sz="1800" i="1" dirty="0"/>
              <a:t>armadura, </a:t>
            </a:r>
          </a:p>
          <a:p>
            <a:pPr marL="0" indent="0">
              <a:buNone/>
            </a:pPr>
            <a:r>
              <a:rPr lang="es-ES" sz="1800" i="1" dirty="0"/>
              <a:t>     enamorados, elegir, Rocinante, vieja.</a:t>
            </a:r>
            <a:endParaRPr lang="es-ES" sz="1800" dirty="0"/>
          </a:p>
          <a:p>
            <a:pPr marL="0" lvl="0" indent="0">
              <a:buNone/>
            </a:pPr>
            <a:r>
              <a:rPr lang="es-ES" sz="1800" dirty="0"/>
              <a:t>     1. Don Quijote encuentra una ___________ muy antigua en el corral.</a:t>
            </a:r>
          </a:p>
          <a:p>
            <a:pPr marL="0" lvl="0" indent="0">
              <a:buNone/>
            </a:pPr>
            <a:r>
              <a:rPr lang="es-ES" sz="1800" dirty="0"/>
              <a:t>     2. El caballo de Don Quijote se llama ___________.</a:t>
            </a:r>
          </a:p>
          <a:p>
            <a:pPr marL="0" lvl="0" indent="0">
              <a:buNone/>
            </a:pPr>
            <a:r>
              <a:rPr lang="es-ES" sz="1800" dirty="0"/>
              <a:t>     3. Todos los caballeros andantes están ___________ de una dama.</a:t>
            </a:r>
          </a:p>
          <a:p>
            <a:pPr marL="0" lvl="0" indent="0">
              <a:buNone/>
            </a:pPr>
            <a:r>
              <a:rPr lang="es-ES" sz="1800" dirty="0"/>
              <a:t>     4. La armadura es de su familia y es muy ___________</a:t>
            </a:r>
          </a:p>
          <a:p>
            <a:pPr marL="0" indent="0">
              <a:buNone/>
            </a:pPr>
            <a:r>
              <a:rPr lang="es-ES" sz="1800" dirty="0"/>
              <a:t>     5. Hay muchos nombres, pero Don Quijote debe ____________ uno </a:t>
            </a:r>
          </a:p>
          <a:p>
            <a:pPr marL="0" indent="0">
              <a:buNone/>
            </a:pPr>
            <a:r>
              <a:rPr lang="es-ES" sz="1800" dirty="0"/>
              <a:t>          para su caballo</a:t>
            </a:r>
          </a:p>
          <a:p>
            <a:pPr marL="0" indent="0">
              <a:buNone/>
            </a:pPr>
            <a:endParaRPr lang="es-ES" sz="1800" dirty="0"/>
          </a:p>
          <a:p>
            <a:pPr marL="0" indent="0">
              <a:buNone/>
            </a:pPr>
            <a:r>
              <a:rPr lang="es-ES" sz="1800" dirty="0"/>
              <a:t>5.</a:t>
            </a:r>
            <a:r>
              <a:rPr lang="es-ES" sz="1800" b="1" dirty="0"/>
              <a:t> </a:t>
            </a:r>
            <a:r>
              <a:rPr lang="es-ES" sz="1800" dirty="0"/>
              <a:t>Lee las frases y decide si son correctas según la lectura y corrige las falsas:</a:t>
            </a:r>
          </a:p>
          <a:p>
            <a:pPr marL="0" indent="0">
              <a:buNone/>
            </a:pPr>
            <a:r>
              <a:rPr lang="es-ES" sz="1800" dirty="0"/>
              <a:t>1. El caballo de Don Quijote es joven y fuerte. (</a:t>
            </a:r>
            <a:r>
              <a:rPr lang="es-ES" sz="1800" b="1" dirty="0"/>
              <a:t>V / F</a:t>
            </a:r>
            <a:r>
              <a:rPr lang="es-ES" sz="1800" dirty="0"/>
              <a:t>)</a:t>
            </a:r>
          </a:p>
          <a:p>
            <a:pPr marL="0" lvl="0" indent="0">
              <a:buNone/>
            </a:pPr>
            <a:r>
              <a:rPr lang="es-ES" sz="1800" dirty="0"/>
              <a:t>2. Don Quijote tarda cuatro días en elegir el nombre de su caballo. (</a:t>
            </a:r>
            <a:r>
              <a:rPr lang="es-ES" sz="1800" b="1" dirty="0"/>
              <a:t>V / F</a:t>
            </a:r>
            <a:r>
              <a:rPr lang="es-ES" sz="1800" dirty="0"/>
              <a:t>)</a:t>
            </a:r>
          </a:p>
          <a:p>
            <a:pPr marL="0" lvl="0" indent="0">
              <a:buNone/>
            </a:pPr>
            <a:r>
              <a:rPr lang="es-ES" sz="1800" dirty="0"/>
              <a:t>3. Él decide llamarse "Don Quijote de la Mancha" por su tierra.       (</a:t>
            </a:r>
            <a:r>
              <a:rPr lang="es-ES" sz="1800" b="1" dirty="0"/>
              <a:t>V / F</a:t>
            </a:r>
            <a:r>
              <a:rPr lang="es-ES" sz="1800" dirty="0"/>
              <a:t>)</a:t>
            </a:r>
          </a:p>
          <a:p>
            <a:pPr marL="0" lvl="0" indent="0">
              <a:buNone/>
            </a:pPr>
            <a:r>
              <a:rPr lang="es-ES" sz="1800" dirty="0"/>
              <a:t>4. Dulcinea es el nombre original de la chica del pueblo. (</a:t>
            </a:r>
            <a:r>
              <a:rPr lang="es-ES" sz="1800" b="1" dirty="0"/>
              <a:t>V / F</a:t>
            </a:r>
            <a:r>
              <a:rPr lang="es-ES" sz="1800" dirty="0"/>
              <a:t>)</a:t>
            </a:r>
          </a:p>
          <a:p>
            <a:pPr marL="0" lvl="0" indent="0">
              <a:buNone/>
            </a:pPr>
            <a:r>
              <a:rPr lang="es-ES" sz="1800" dirty="0"/>
              <a:t>5. Dulcinea es vieja y fea (</a:t>
            </a:r>
            <a:r>
              <a:rPr lang="es-ES" sz="1800" b="1" dirty="0"/>
              <a:t>V/F</a:t>
            </a:r>
            <a:r>
              <a:rPr lang="es-ES" sz="1800" dirty="0"/>
              <a:t>)</a:t>
            </a:r>
          </a:p>
          <a:p>
            <a:pPr marL="0" indent="0">
              <a:buNone/>
            </a:pPr>
            <a:endParaRPr lang="es-ES" sz="1100" dirty="0"/>
          </a:p>
          <a:p>
            <a:endParaRPr lang="es-ES" sz="1100" dirty="0"/>
          </a:p>
        </p:txBody>
      </p:sp>
      <p:pic>
        <p:nvPicPr>
          <p:cNvPr id="5" name="Imagen 4">
            <a:extLst>
              <a:ext uri="{FF2B5EF4-FFF2-40B4-BE49-F238E27FC236}">
                <a16:creationId xmlns:a16="http://schemas.microsoft.com/office/drawing/2014/main" id="{4DB2433B-FD0B-3CC3-C4A0-3D1F63E69118}"/>
              </a:ext>
            </a:extLst>
          </p:cNvPr>
          <p:cNvPicPr>
            <a:picLocks noChangeAspect="1"/>
          </p:cNvPicPr>
          <p:nvPr/>
        </p:nvPicPr>
        <p:blipFill>
          <a:blip r:embed="rId2"/>
          <a:srcRect t="11633" r="-2" b="1446"/>
          <a:stretch>
            <a:fillRect/>
          </a:stretch>
        </p:blipFill>
        <p:spPr>
          <a:xfrm>
            <a:off x="7470183" y="-10886"/>
            <a:ext cx="4721817"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199091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8A91473D-B90C-6401-5C4B-58A7962FC8DC}"/>
              </a:ext>
            </a:extLst>
          </p:cNvPr>
          <p:cNvPicPr>
            <a:picLocks noChangeAspect="1"/>
          </p:cNvPicPr>
          <p:nvPr/>
        </p:nvPicPr>
        <p:blipFill>
          <a:blip r:embed="rId2"/>
          <a:srcRect l="3580"/>
          <a:stretch>
            <a:fillRect/>
          </a:stretch>
        </p:blipFill>
        <p:spPr>
          <a:xfrm>
            <a:off x="20" y="10"/>
            <a:ext cx="4540983"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D0FC1121-85CB-3B8D-20E4-63EBADE9DF8A}"/>
              </a:ext>
            </a:extLst>
          </p:cNvPr>
          <p:cNvSpPr>
            <a:spLocks noGrp="1"/>
          </p:cNvSpPr>
          <p:nvPr>
            <p:ph idx="1"/>
          </p:nvPr>
        </p:nvSpPr>
        <p:spPr>
          <a:xfrm>
            <a:off x="4200041" y="263470"/>
            <a:ext cx="7857640" cy="6462794"/>
          </a:xfrm>
        </p:spPr>
        <p:txBody>
          <a:bodyPr>
            <a:normAutofit/>
          </a:bodyPr>
          <a:lstStyle/>
          <a:p>
            <a:pPr marL="0" indent="0">
              <a:buNone/>
            </a:pPr>
            <a:r>
              <a:rPr lang="es-ES" sz="1600" dirty="0"/>
              <a:t>6. Gramática. Completa el cuadro con la correlación de genero y numero de artículos, nombres y adjetivos: </a:t>
            </a:r>
          </a:p>
          <a:p>
            <a:pPr marL="0" indent="0">
              <a:buNone/>
            </a:pPr>
            <a:r>
              <a:rPr lang="es-ES" sz="1600" dirty="0"/>
              <a:t>un caballo viejo / una armadura _____ / unos __________ / viejos unas __________ viejas</a:t>
            </a:r>
          </a:p>
          <a:p>
            <a:pPr marL="0" indent="0">
              <a:buNone/>
            </a:pPr>
            <a:r>
              <a:rPr lang="es-ES" sz="1600" dirty="0"/>
              <a:t>un hidalgo delgado/ ____ chica delgada/ unos hidalgos _____  /   ____ chicas delgadas</a:t>
            </a:r>
          </a:p>
          <a:p>
            <a:pPr marL="0" indent="0">
              <a:buNone/>
            </a:pPr>
            <a:r>
              <a:rPr lang="es-ES" sz="1600" dirty="0"/>
              <a:t> __nombre especial/  una dama ____ /  ____hombres especiales /  unas _____ especiales</a:t>
            </a:r>
          </a:p>
          <a:p>
            <a:pPr marL="0" indent="0">
              <a:buNone/>
            </a:pPr>
            <a:r>
              <a:rPr lang="es-ES" sz="1600" dirty="0"/>
              <a:t> un caballero _____/  una chica famosa/.  unos caballeros ______/ unas chicas _______</a:t>
            </a:r>
          </a:p>
          <a:p>
            <a:pPr marL="0" indent="0">
              <a:buNone/>
            </a:pPr>
            <a:r>
              <a:rPr lang="es-ES" sz="1600" dirty="0"/>
              <a:t> </a:t>
            </a:r>
          </a:p>
          <a:p>
            <a:pPr marL="0" indent="0">
              <a:buNone/>
            </a:pPr>
            <a:r>
              <a:rPr lang="es-ES" sz="1600" dirty="0"/>
              <a:t>7. Gramática. ¿En qué persona están conjugados los siguientes verbos del texto? Escribe su infinitivo y su forma en plural o singular. </a:t>
            </a:r>
          </a:p>
          <a:p>
            <a:pPr marL="0" indent="0">
              <a:buNone/>
            </a:pPr>
            <a:r>
              <a:rPr lang="es-ES" sz="1600" dirty="0"/>
              <a:t>1. va    verbo ir, tercera persona plural: van                                                                                                                                                                                                                                 2. encuentra                                                                                                                                                                                                                  3. busca.                                                                                                                                                                                                                        4. es.                                                                                                                                                                                                                                   5. necesita                                                                                                                                                                                                                     6. tienen                                                                                                                                                                                                                             7. piensa                                                                                                                                                                                                                         8. decide.                                                                                                                                                                                                                        9. añade                                                                                                                                                                                                                       10. se llama                                                                                                                                                                                                                 11. están                                                                                                                                                                                                                      12. vive  </a:t>
            </a:r>
          </a:p>
          <a:p>
            <a:pPr marL="0" indent="0">
              <a:buNone/>
            </a:pPr>
            <a:endParaRPr lang="es-ES" sz="800" dirty="0"/>
          </a:p>
        </p:txBody>
      </p:sp>
    </p:spTree>
    <p:extLst>
      <p:ext uri="{BB962C8B-B14F-4D97-AF65-F5344CB8AC3E}">
        <p14:creationId xmlns:p14="http://schemas.microsoft.com/office/powerpoint/2010/main" val="3046531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nt">
            <a:extLst>
              <a:ext uri="{FF2B5EF4-FFF2-40B4-BE49-F238E27FC236}">
                <a16:creationId xmlns:a16="http://schemas.microsoft.com/office/drawing/2014/main" id="{D380959B-464C-9ED8-C9EB-AB6FC997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5448" y="8300"/>
            <a:ext cx="10966551"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6B83858-ED7D-57B6-6CAA-83168807C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5"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97FFD4-A8B9-3D4D-1623-7BE467E4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FFFFFF"/>
          </a:solidFill>
          <a:ln>
            <a:noFill/>
          </a:ln>
          <a:effectLst>
            <a:outerShdw blurRad="190500" dist="139700" dir="300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1F4F2E20-BB46-E588-4DBF-B51BDCD51AF5}"/>
              </a:ext>
            </a:extLst>
          </p:cNvPr>
          <p:cNvPicPr>
            <a:picLocks noChangeAspect="1"/>
          </p:cNvPicPr>
          <p:nvPr/>
        </p:nvPicPr>
        <p:blipFill>
          <a:blip r:embed="rId2"/>
          <a:stretch>
            <a:fillRect/>
          </a:stretch>
        </p:blipFill>
        <p:spPr>
          <a:xfrm>
            <a:off x="340963" y="93614"/>
            <a:ext cx="3456123" cy="5966547"/>
          </a:xfrm>
          <a:prstGeom prst="rect">
            <a:avLst/>
          </a:prstGeom>
        </p:spPr>
      </p:pic>
      <p:sp>
        <p:nvSpPr>
          <p:cNvPr id="3" name="Marcador de contenido 2">
            <a:extLst>
              <a:ext uri="{FF2B5EF4-FFF2-40B4-BE49-F238E27FC236}">
                <a16:creationId xmlns:a16="http://schemas.microsoft.com/office/drawing/2014/main" id="{E000C842-21EF-51C7-97B9-10F0A3ABF39E}"/>
              </a:ext>
            </a:extLst>
          </p:cNvPr>
          <p:cNvSpPr>
            <a:spLocks noGrp="1"/>
          </p:cNvSpPr>
          <p:nvPr>
            <p:ph idx="1"/>
          </p:nvPr>
        </p:nvSpPr>
        <p:spPr>
          <a:xfrm>
            <a:off x="3983064" y="273533"/>
            <a:ext cx="8090116" cy="5966547"/>
          </a:xfrm>
        </p:spPr>
        <p:txBody>
          <a:bodyPr anchor="ctr">
            <a:normAutofit/>
          </a:bodyPr>
          <a:lstStyle/>
          <a:p>
            <a:pPr marL="0" indent="0">
              <a:buNone/>
            </a:pPr>
            <a:r>
              <a:rPr lang="es-ES" sz="1800" dirty="0"/>
              <a:t>8. Gramática. Corrige los errores en la conjugación de los verbos en las siguientes frases </a:t>
            </a:r>
          </a:p>
          <a:p>
            <a:pPr marL="0" indent="0">
              <a:buNone/>
            </a:pPr>
            <a:r>
              <a:rPr lang="es-ES" sz="1800" dirty="0"/>
              <a:t>     1. Don Quijote necesitan un nombre especial para su caballo</a:t>
            </a:r>
          </a:p>
          <a:p>
            <a:pPr marL="0" indent="0">
              <a:buNone/>
            </a:pPr>
            <a:r>
              <a:rPr lang="es-ES" sz="1800" dirty="0"/>
              <a:t>     2. Don Quijote y su caballo es viejos y delgados</a:t>
            </a:r>
          </a:p>
          <a:p>
            <a:pPr marL="0" indent="0">
              <a:buNone/>
            </a:pPr>
            <a:r>
              <a:rPr lang="es-ES" sz="1800" dirty="0"/>
              <a:t>     3. Mucha gente piensan que Don quijote está loco</a:t>
            </a:r>
          </a:p>
          <a:p>
            <a:pPr marL="0" indent="0">
              <a:buNone/>
            </a:pPr>
            <a:r>
              <a:rPr lang="es-ES" sz="1800" dirty="0"/>
              <a:t>     4. Aldonza Lorenzo vives en un pueblo de la Mancha</a:t>
            </a:r>
          </a:p>
          <a:p>
            <a:pPr marL="0" indent="0">
              <a:buNone/>
            </a:pPr>
            <a:r>
              <a:rPr lang="es-ES" sz="1800" dirty="0"/>
              <a:t>     5. Don Quijote llamáis a su caballo Rocinante</a:t>
            </a:r>
          </a:p>
          <a:p>
            <a:pPr marL="0" indent="0">
              <a:buNone/>
            </a:pPr>
            <a:endParaRPr lang="es-ES" sz="1800" dirty="0"/>
          </a:p>
          <a:p>
            <a:pPr marL="0" lvl="0" indent="0">
              <a:buNone/>
            </a:pPr>
            <a:r>
              <a:rPr lang="es-ES" sz="1800" dirty="0"/>
              <a:t>9. Oral / escrita. </a:t>
            </a:r>
            <a:r>
              <a:rPr lang="es-ES" sz="1800" b="1" dirty="0"/>
              <a:t>Responde a las preguntas con frases completas : </a:t>
            </a:r>
          </a:p>
          <a:p>
            <a:pPr marL="0" lvl="0" indent="0">
              <a:buNone/>
            </a:pPr>
            <a:r>
              <a:rPr lang="es-ES" sz="1800" dirty="0"/>
              <a:t>     1. ¿Cómo es el caballo de Don Quijote? </a:t>
            </a:r>
          </a:p>
          <a:p>
            <a:pPr marL="0" lvl="0" indent="0">
              <a:buNone/>
            </a:pPr>
            <a:r>
              <a:rPr lang="es-ES" sz="1800" dirty="0"/>
              <a:t>      2. ¿Cual es el nombre original de Don Quijote?</a:t>
            </a:r>
          </a:p>
          <a:p>
            <a:pPr marL="0" lvl="0" indent="0">
              <a:buNone/>
            </a:pPr>
            <a:r>
              <a:rPr lang="es-ES" sz="1800" dirty="0"/>
              <a:t>      3. ¿Cómo se llama la joven antes de ser "Dulcinea"?</a:t>
            </a:r>
          </a:p>
          <a:p>
            <a:pPr marL="0" lvl="0" indent="0">
              <a:buNone/>
            </a:pPr>
            <a:r>
              <a:rPr lang="es-ES" sz="1800" dirty="0"/>
              <a:t>     4. ¿Cuánto tiempo tardo Don Quijote en encontrar un nombre para su caballo? </a:t>
            </a:r>
          </a:p>
          <a:p>
            <a:pPr marL="0" lvl="0" indent="0">
              <a:buNone/>
            </a:pPr>
            <a:r>
              <a:rPr lang="es-ES" sz="1800" dirty="0"/>
              <a:t>     5. ¿Dónde encontró su armadura Don Quijote? </a:t>
            </a:r>
          </a:p>
          <a:p>
            <a:pPr marL="0" indent="0">
              <a:buNone/>
            </a:pPr>
            <a:endParaRPr lang="es-ES" sz="1000" dirty="0"/>
          </a:p>
        </p:txBody>
      </p:sp>
    </p:spTree>
    <p:extLst>
      <p:ext uri="{BB962C8B-B14F-4D97-AF65-F5344CB8AC3E}">
        <p14:creationId xmlns:p14="http://schemas.microsoft.com/office/powerpoint/2010/main" val="3429555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7DBBD98-F8D6-A4CB-0B97-3DB22449C979}"/>
              </a:ext>
            </a:extLst>
          </p:cNvPr>
          <p:cNvSpPr txBox="1"/>
          <p:nvPr/>
        </p:nvSpPr>
        <p:spPr>
          <a:xfrm>
            <a:off x="612649" y="3009949"/>
            <a:ext cx="11363452" cy="369332"/>
          </a:xfrm>
          <a:prstGeom prst="rect">
            <a:avLst/>
          </a:prstGeom>
          <a:noFill/>
        </p:spPr>
        <p:txBody>
          <a:bodyPr wrap="square" rtlCol="0">
            <a:spAutoFit/>
          </a:bodyPr>
          <a:lstStyle/>
          <a:p>
            <a:r>
              <a:rPr lang="es-ES" dirty="0"/>
              <a:t>    </a:t>
            </a:r>
          </a:p>
        </p:txBody>
      </p:sp>
      <p:pic>
        <p:nvPicPr>
          <p:cNvPr id="14" name="Imagen 13" descr="Imagen en blanco y negro de un hombre con un caballo&#10;&#10;El contenido generado por IA puede ser incorrecto.">
            <a:extLst>
              <a:ext uri="{FF2B5EF4-FFF2-40B4-BE49-F238E27FC236}">
                <a16:creationId xmlns:a16="http://schemas.microsoft.com/office/drawing/2014/main" id="{6E51A6FA-9CBA-B03C-C32E-F82FDA6A529A}"/>
              </a:ext>
            </a:extLst>
          </p:cNvPr>
          <p:cNvPicPr>
            <a:picLocks noChangeAspect="1"/>
          </p:cNvPicPr>
          <p:nvPr/>
        </p:nvPicPr>
        <p:blipFill>
          <a:blip r:embed="rId2"/>
          <a:stretch>
            <a:fillRect/>
          </a:stretch>
        </p:blipFill>
        <p:spPr>
          <a:xfrm>
            <a:off x="1" y="2938977"/>
            <a:ext cx="10560676" cy="3407928"/>
          </a:xfrm>
          <a:prstGeom prst="rect">
            <a:avLst/>
          </a:prstGeom>
        </p:spPr>
      </p:pic>
      <p:sp>
        <p:nvSpPr>
          <p:cNvPr id="15" name="CuadroTexto 14">
            <a:extLst>
              <a:ext uri="{FF2B5EF4-FFF2-40B4-BE49-F238E27FC236}">
                <a16:creationId xmlns:a16="http://schemas.microsoft.com/office/drawing/2014/main" id="{A662A4CD-3174-F5B3-F613-8CD35D7AD102}"/>
              </a:ext>
            </a:extLst>
          </p:cNvPr>
          <p:cNvSpPr txBox="1"/>
          <p:nvPr/>
        </p:nvSpPr>
        <p:spPr>
          <a:xfrm>
            <a:off x="612649" y="511096"/>
            <a:ext cx="9523023" cy="1200329"/>
          </a:xfrm>
          <a:prstGeom prst="rect">
            <a:avLst/>
          </a:prstGeom>
          <a:noFill/>
        </p:spPr>
        <p:txBody>
          <a:bodyPr wrap="square" rtlCol="0">
            <a:spAutoFit/>
          </a:bodyPr>
          <a:lstStyle/>
          <a:p>
            <a:r>
              <a:rPr lang="es-ES" b="1" dirty="0"/>
              <a:t>  </a:t>
            </a:r>
            <a:r>
              <a:rPr lang="es-ES" dirty="0"/>
              <a:t>10. Tarea final. Escrita. Imagina que eres caballero,  escribe una pequeña descripción </a:t>
            </a:r>
          </a:p>
          <a:p>
            <a:r>
              <a:rPr lang="es-ES" dirty="0"/>
              <a:t>          explicando cómo llamas a tu caballo, como eres, y qué nombre te pones a ti y a tu    </a:t>
            </a:r>
          </a:p>
          <a:p>
            <a:r>
              <a:rPr lang="es-ES" dirty="0"/>
              <a:t>          enamorada o enamorado.  </a:t>
            </a:r>
            <a:endParaRPr lang="es-ES" dirty="0">
              <a:solidFill>
                <a:srgbClr val="0070C0"/>
              </a:solidFill>
            </a:endParaRPr>
          </a:p>
          <a:p>
            <a:endParaRPr lang="es-ES" dirty="0"/>
          </a:p>
        </p:txBody>
      </p:sp>
    </p:spTree>
    <p:extLst>
      <p:ext uri="{BB962C8B-B14F-4D97-AF65-F5344CB8AC3E}">
        <p14:creationId xmlns:p14="http://schemas.microsoft.com/office/powerpoint/2010/main" val="3308663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2BCBB87-9FA3-9004-C733-91D518895758}"/>
              </a:ext>
            </a:extLst>
          </p:cNvPr>
          <p:cNvSpPr>
            <a:spLocks noGrp="1"/>
          </p:cNvSpPr>
          <p:nvPr>
            <p:ph type="title"/>
          </p:nvPr>
        </p:nvSpPr>
        <p:spPr>
          <a:xfrm>
            <a:off x="6513788" y="365125"/>
            <a:ext cx="4840010" cy="1807305"/>
          </a:xfrm>
        </p:spPr>
        <p:txBody>
          <a:bodyPr>
            <a:normAutofit/>
          </a:bodyPr>
          <a:lstStyle/>
          <a:p>
            <a:r>
              <a:rPr lang="es-ES" sz="2400" dirty="0"/>
              <a:t>Texto 3 Inicial </a:t>
            </a:r>
            <a:br>
              <a:rPr lang="es-ES" sz="2400" dirty="0"/>
            </a:br>
            <a:r>
              <a:rPr lang="es-ES" sz="2400" dirty="0"/>
              <a:t>Antes de leer </a:t>
            </a:r>
            <a:br>
              <a:rPr lang="es-ES" sz="2400" dirty="0"/>
            </a:br>
            <a:br>
              <a:rPr lang="es-ES" sz="2400" dirty="0"/>
            </a:br>
            <a:endParaRPr lang="es-ES" sz="2400" dirty="0"/>
          </a:p>
        </p:txBody>
      </p:sp>
      <p:pic>
        <p:nvPicPr>
          <p:cNvPr id="5" name="Imagen 4">
            <a:extLst>
              <a:ext uri="{FF2B5EF4-FFF2-40B4-BE49-F238E27FC236}">
                <a16:creationId xmlns:a16="http://schemas.microsoft.com/office/drawing/2014/main" id="{747FD442-DE4C-E911-2FD6-77192CCDBBC0}"/>
              </a:ext>
            </a:extLst>
          </p:cNvPr>
          <p:cNvPicPr>
            <a:picLocks noChangeAspect="1"/>
          </p:cNvPicPr>
          <p:nvPr/>
        </p:nvPicPr>
        <p:blipFill>
          <a:blip r:embed="rId2"/>
          <a:srcRect l="3822" r="24157" b="-1"/>
          <a:stretch>
            <a:fillRect/>
          </a:stretch>
        </p:blipFill>
        <p:spPr>
          <a:xfrm>
            <a:off x="20" y="10"/>
            <a:ext cx="5331397"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B431B1D3-B16C-E0FD-6B7C-196CB0067DD4}"/>
              </a:ext>
            </a:extLst>
          </p:cNvPr>
          <p:cNvSpPr>
            <a:spLocks noGrp="1"/>
          </p:cNvSpPr>
          <p:nvPr>
            <p:ph idx="1"/>
          </p:nvPr>
        </p:nvSpPr>
        <p:spPr>
          <a:xfrm>
            <a:off x="6022401" y="1766807"/>
            <a:ext cx="5833802" cy="4410156"/>
          </a:xfrm>
        </p:spPr>
        <p:txBody>
          <a:bodyPr>
            <a:normAutofit/>
          </a:bodyPr>
          <a:lstStyle/>
          <a:p>
            <a:pPr marL="342900" indent="-342900">
              <a:buAutoNum type="arabicPeriod"/>
            </a:pPr>
            <a:r>
              <a:rPr lang="es-ES" sz="2000"/>
              <a:t>Si ves a alguien tumbado en la calle, ¿qué haces?, ¿le ayudas?, ¿llamas a emergencias o a la policía? o no haces nada. </a:t>
            </a:r>
          </a:p>
          <a:p>
            <a:pPr marL="342900" indent="-342900">
              <a:buAutoNum type="arabicPeriod"/>
            </a:pPr>
            <a:r>
              <a:rPr lang="es-ES" sz="2000"/>
              <a:t>¿Conoces a tus vecinos? ¿sabes cómo se llaman? ¿les saludas? </a:t>
            </a:r>
          </a:p>
          <a:p>
            <a:pPr marL="342900" indent="-342900">
              <a:buAutoNum type="arabicPeriod"/>
            </a:pPr>
            <a:r>
              <a:rPr lang="es-ES" sz="2000"/>
              <a:t>¿Te han confundido con otra persona alguna vez o has confundido a otra persona? </a:t>
            </a:r>
          </a:p>
          <a:p>
            <a:pPr marL="342900" indent="-342900">
              <a:buAutoNum type="arabicPeriod"/>
            </a:pPr>
            <a:r>
              <a:rPr lang="es-ES" sz="2000"/>
              <a:t>¿Sabes quién eres? ¿Cómo te identificas? </a:t>
            </a:r>
          </a:p>
          <a:p>
            <a:pPr marL="342900" indent="-342900">
              <a:buAutoNum type="arabicPeriod"/>
            </a:pPr>
            <a:endParaRPr lang="es-ES" sz="2000"/>
          </a:p>
          <a:p>
            <a:pPr marL="342900" indent="-342900">
              <a:buAutoNum type="arabicPeriod"/>
            </a:pPr>
            <a:endParaRPr lang="es-ES" sz="2000"/>
          </a:p>
          <a:p>
            <a:pPr marL="342900" indent="-342900">
              <a:buAutoNum type="arabicPeriod"/>
            </a:pPr>
            <a:endParaRPr lang="es-ES" sz="2000"/>
          </a:p>
        </p:txBody>
      </p:sp>
    </p:spTree>
    <p:extLst>
      <p:ext uri="{BB962C8B-B14F-4D97-AF65-F5344CB8AC3E}">
        <p14:creationId xmlns:p14="http://schemas.microsoft.com/office/powerpoint/2010/main" val="4076311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039C3C7-971F-EE8F-5C5D-68530B918A74}"/>
              </a:ext>
            </a:extLst>
          </p:cNvPr>
          <p:cNvSpPr>
            <a:spLocks noGrp="1"/>
          </p:cNvSpPr>
          <p:nvPr>
            <p:ph idx="1"/>
          </p:nvPr>
        </p:nvSpPr>
        <p:spPr>
          <a:xfrm>
            <a:off x="448265" y="1"/>
            <a:ext cx="6948215" cy="6857990"/>
          </a:xfrm>
        </p:spPr>
        <p:txBody>
          <a:bodyPr>
            <a:normAutofit fontScale="70000" lnSpcReduction="20000"/>
          </a:bodyPr>
          <a:lstStyle/>
          <a:p>
            <a:pPr marL="0" indent="0">
              <a:lnSpc>
                <a:spcPct val="110000"/>
              </a:lnSpc>
              <a:buNone/>
            </a:pPr>
            <a:r>
              <a:rPr lang="es-ES" dirty="0"/>
              <a:t>La identidad Texto 3, inicial</a:t>
            </a:r>
          </a:p>
          <a:p>
            <a:pPr marL="0" indent="0">
              <a:lnSpc>
                <a:spcPct val="110000"/>
              </a:lnSpc>
              <a:buNone/>
            </a:pPr>
            <a:r>
              <a:rPr lang="es-ES" dirty="0"/>
              <a:t>Lee y responde a las preguntas</a:t>
            </a:r>
          </a:p>
          <a:p>
            <a:pPr marL="0" indent="0">
              <a:lnSpc>
                <a:spcPct val="110000"/>
              </a:lnSpc>
              <a:buNone/>
            </a:pPr>
            <a:r>
              <a:rPr lang="es-ES" i="1" dirty="0"/>
              <a:t>(La primera salida de Don Quijote no termina bien. Recibe muchos golpes y acaba en el suelo sin poder moverse. Un campesino, vecino suyo lo encuentra y lo ayuda. Don Quijote está muy mal y piensa que su vecino es un caballero famoso.)</a:t>
            </a:r>
            <a:endParaRPr lang="es-ES" dirty="0"/>
          </a:p>
          <a:p>
            <a:pPr marL="0" indent="0">
              <a:lnSpc>
                <a:spcPct val="110000"/>
              </a:lnSpc>
              <a:buNone/>
            </a:pPr>
            <a:r>
              <a:rPr lang="es-ES" dirty="0"/>
              <a:t>Un campesino ve a un hombre que está en el suelo: es </a:t>
            </a:r>
            <a:r>
              <a:rPr lang="es-ES" b="1" dirty="0"/>
              <a:t>Don Quijote</a:t>
            </a:r>
            <a:r>
              <a:rPr lang="es-ES" dirty="0"/>
              <a:t>. El hombre le limpia la cara porque tiene mucho polvo.                                                                                                                  El hombre le pregunta:                                                                                  — Señor </a:t>
            </a:r>
            <a:r>
              <a:rPr lang="es-ES" dirty="0" err="1"/>
              <a:t>Quijana</a:t>
            </a:r>
            <a:r>
              <a:rPr lang="es-ES" dirty="0"/>
              <a:t>, ¿qué le pasa?                                                                       Don Quijote responde:                                                                                   — Usted es el famoso caballero, don Rodrigo de Narváez, y debe saber que mi amada es </a:t>
            </a:r>
            <a:r>
              <a:rPr lang="es-ES" b="1" dirty="0"/>
              <a:t>Dulcinea del Toboso</a:t>
            </a:r>
            <a:r>
              <a:rPr lang="es-ES" dirty="0"/>
              <a:t>. Por ella hago las aventuras más increíbles.                                                                                                                              El hombre asegura:                                                                                           — No, señor. Escuche: yo no soy un caballero famoso. Yo soy </a:t>
            </a:r>
            <a:r>
              <a:rPr lang="es-ES" b="1" dirty="0"/>
              <a:t>Pedro</a:t>
            </a:r>
            <a:r>
              <a:rPr lang="es-ES" dirty="0"/>
              <a:t>, su vecino. Y usted no es un caballero de los libros. Usted es mi vecino, el </a:t>
            </a:r>
            <a:r>
              <a:rPr lang="es-ES" b="1" dirty="0"/>
              <a:t>señor </a:t>
            </a:r>
            <a:r>
              <a:rPr lang="es-ES" b="1" dirty="0" err="1"/>
              <a:t>Quijana</a:t>
            </a:r>
            <a:r>
              <a:rPr lang="es-ES" dirty="0"/>
              <a:t>.                                                                                                                                Don Quijote declara:                                                                                        — </a:t>
            </a:r>
            <a:r>
              <a:rPr lang="es-ES" b="1" dirty="0"/>
              <a:t>Yo sé quién soy</a:t>
            </a:r>
            <a:r>
              <a:rPr lang="es-ES" dirty="0"/>
              <a:t>, y sé que puedo ser como todos los héroes de los libros. Mis aventuras son las más grandes del mundo.</a:t>
            </a:r>
          </a:p>
          <a:p>
            <a:pPr marL="0" indent="0">
              <a:lnSpc>
                <a:spcPct val="110000"/>
              </a:lnSpc>
              <a:buNone/>
            </a:pPr>
            <a:endParaRPr lang="es-ES" sz="1300" dirty="0"/>
          </a:p>
        </p:txBody>
      </p:sp>
      <p:pic>
        <p:nvPicPr>
          <p:cNvPr id="5" name="Imagen 4">
            <a:extLst>
              <a:ext uri="{FF2B5EF4-FFF2-40B4-BE49-F238E27FC236}">
                <a16:creationId xmlns:a16="http://schemas.microsoft.com/office/drawing/2014/main" id="{C887B1EC-C226-AAF7-FB4E-B5EC604D67AC}"/>
              </a:ext>
            </a:extLst>
          </p:cNvPr>
          <p:cNvPicPr>
            <a:picLocks noChangeAspect="1"/>
          </p:cNvPicPr>
          <p:nvPr/>
        </p:nvPicPr>
        <p:blipFill>
          <a:blip r:embed="rId2"/>
          <a:srcRect l="36141" r="20576" b="1"/>
          <a:stretch>
            <a:fillRect/>
          </a:stretch>
        </p:blipFill>
        <p:spPr>
          <a:xfrm>
            <a:off x="7345680" y="10"/>
            <a:ext cx="4846320" cy="6857990"/>
          </a:xfrm>
          <a:prstGeom prst="rect">
            <a:avLst/>
          </a:prstGeom>
        </p:spPr>
      </p:pic>
    </p:spTree>
    <p:extLst>
      <p:ext uri="{BB962C8B-B14F-4D97-AF65-F5344CB8AC3E}">
        <p14:creationId xmlns:p14="http://schemas.microsoft.com/office/powerpoint/2010/main" val="3940529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CEF0B3E-8DBD-A4D8-79A3-771942394DCE}"/>
              </a:ext>
            </a:extLst>
          </p:cNvPr>
          <p:cNvSpPr>
            <a:spLocks noGrp="1"/>
          </p:cNvSpPr>
          <p:nvPr>
            <p:ph idx="1"/>
          </p:nvPr>
        </p:nvSpPr>
        <p:spPr>
          <a:xfrm>
            <a:off x="154983" y="185980"/>
            <a:ext cx="7237709" cy="6447295"/>
          </a:xfrm>
        </p:spPr>
        <p:txBody>
          <a:bodyPr>
            <a:normAutofit fontScale="92500" lnSpcReduction="20000"/>
          </a:bodyPr>
          <a:lstStyle/>
          <a:p>
            <a:pPr marL="0" indent="0">
              <a:buNone/>
            </a:pPr>
            <a:r>
              <a:rPr lang="es-ES" sz="1900" dirty="0"/>
              <a:t>1. Léxico. Relaciona las palabras con su definición. </a:t>
            </a:r>
          </a:p>
          <a:p>
            <a:pPr marL="0" indent="0">
              <a:buNone/>
            </a:pPr>
            <a:r>
              <a:rPr lang="es-ES" sz="1900" dirty="0"/>
              <a:t>     1. Campesino, 2. cara, 3. polvo, 4. suelo, 5. amada, 6. golpe,                                           </a:t>
            </a:r>
          </a:p>
          <a:p>
            <a:pPr marL="0" indent="0">
              <a:buNone/>
            </a:pPr>
            <a:r>
              <a:rPr lang="es-ES" sz="1900" dirty="0"/>
              <a:t>      7. aventuras, 8. vecino, 9. héroes</a:t>
            </a:r>
          </a:p>
          <a:p>
            <a:pPr marL="0" indent="0">
              <a:buNone/>
            </a:pPr>
            <a:r>
              <a:rPr lang="es-ES" sz="1900" dirty="0"/>
              <a:t> </a:t>
            </a:r>
          </a:p>
          <a:p>
            <a:pPr marL="0" indent="0">
              <a:buNone/>
            </a:pPr>
            <a:r>
              <a:rPr lang="es-ES" sz="1900" dirty="0"/>
              <a:t>a. persona que vive en la casa o el piso de al lado o cerca de ti</a:t>
            </a:r>
          </a:p>
          <a:p>
            <a:pPr marL="0" indent="0">
              <a:buNone/>
            </a:pPr>
            <a:r>
              <a:rPr lang="es-ES" sz="1900" dirty="0"/>
              <a:t>b. Personas admiradas por hacer cosas extraordinarias</a:t>
            </a:r>
          </a:p>
          <a:p>
            <a:pPr marL="0" indent="0">
              <a:buNone/>
            </a:pPr>
            <a:r>
              <a:rPr lang="es-ES" sz="1900" dirty="0"/>
              <a:t>c. La persona a quien alguien quiere o ama</a:t>
            </a:r>
          </a:p>
          <a:p>
            <a:pPr marL="0" indent="0">
              <a:buNone/>
            </a:pPr>
            <a:r>
              <a:rPr lang="es-ES" sz="1900" dirty="0"/>
              <a:t>d. Experiencias emocionantes, divertidas o peligrosas</a:t>
            </a:r>
          </a:p>
          <a:p>
            <a:pPr marL="0" indent="0">
              <a:buNone/>
            </a:pPr>
            <a:r>
              <a:rPr lang="es-ES" sz="1900" dirty="0"/>
              <a:t>e. La superficie sobre la que caminamos  </a:t>
            </a:r>
          </a:p>
          <a:p>
            <a:pPr marL="0" indent="0">
              <a:buNone/>
            </a:pPr>
            <a:r>
              <a:rPr lang="es-ES" sz="1900" dirty="0"/>
              <a:t>f. Partículas muy pequeñas de tierra o suciedad</a:t>
            </a:r>
          </a:p>
          <a:p>
            <a:pPr marL="0" indent="0">
              <a:buNone/>
            </a:pPr>
            <a:r>
              <a:rPr lang="es-ES" sz="1900" dirty="0"/>
              <a:t>g. La parte anterior de la cabeza donde están los ojos, la nariz y la boca</a:t>
            </a:r>
          </a:p>
          <a:p>
            <a:pPr marL="0" indent="0">
              <a:buNone/>
            </a:pPr>
            <a:r>
              <a:rPr lang="es-ES" sz="1900" dirty="0"/>
              <a:t>h. Una persona que trabaja y vive en el campo</a:t>
            </a:r>
          </a:p>
          <a:p>
            <a:pPr marL="0" indent="0">
              <a:buNone/>
            </a:pPr>
            <a:r>
              <a:rPr lang="es-ES" sz="1900" dirty="0"/>
              <a:t>i. Impacto violento por un objeto o un cuerpo</a:t>
            </a:r>
          </a:p>
          <a:p>
            <a:pPr marL="400050" indent="-400050">
              <a:buAutoNum type="romanLcPeriod"/>
            </a:pPr>
            <a:endParaRPr lang="es-ES" sz="1900" dirty="0"/>
          </a:p>
          <a:p>
            <a:pPr marL="0" indent="0">
              <a:buNone/>
            </a:pPr>
            <a:r>
              <a:rPr lang="es-ES" sz="1900" dirty="0"/>
              <a:t>2. Léxico. Escribe tres frases combinando las palabras anteriores </a:t>
            </a:r>
          </a:p>
          <a:p>
            <a:pPr marL="0" indent="0">
              <a:buNone/>
            </a:pPr>
            <a:r>
              <a:rPr lang="es-ES" sz="1900" dirty="0"/>
              <a:t>     1. El campesino tiene la cara sucia </a:t>
            </a:r>
          </a:p>
          <a:p>
            <a:pPr marL="0" indent="0">
              <a:buNone/>
            </a:pPr>
            <a:r>
              <a:rPr lang="es-ES" sz="1900" dirty="0"/>
              <a:t>      2. </a:t>
            </a:r>
          </a:p>
          <a:p>
            <a:pPr marL="0" indent="0">
              <a:buNone/>
            </a:pPr>
            <a:r>
              <a:rPr lang="es-ES" sz="1900" dirty="0"/>
              <a:t>      3. </a:t>
            </a:r>
          </a:p>
          <a:p>
            <a:pPr marL="0" indent="0">
              <a:buNone/>
            </a:pPr>
            <a:r>
              <a:rPr lang="es-ES" sz="1900" dirty="0"/>
              <a:t>      4. </a:t>
            </a:r>
          </a:p>
          <a:p>
            <a:pPr marL="0" indent="0">
              <a:buNone/>
            </a:pPr>
            <a:endParaRPr lang="es-ES" sz="500" dirty="0"/>
          </a:p>
        </p:txBody>
      </p:sp>
      <p:pic>
        <p:nvPicPr>
          <p:cNvPr id="5" name="Imagen 4">
            <a:extLst>
              <a:ext uri="{FF2B5EF4-FFF2-40B4-BE49-F238E27FC236}">
                <a16:creationId xmlns:a16="http://schemas.microsoft.com/office/drawing/2014/main" id="{C9D9F818-F66A-DE92-FFD9-894CC6AFABA2}"/>
              </a:ext>
            </a:extLst>
          </p:cNvPr>
          <p:cNvPicPr>
            <a:picLocks noChangeAspect="1"/>
          </p:cNvPicPr>
          <p:nvPr/>
        </p:nvPicPr>
        <p:blipFill>
          <a:blip r:embed="rId2"/>
          <a:srcRect l="26370" r="23945" b="1"/>
          <a:stretch>
            <a:fillRect/>
          </a:stretch>
        </p:blipFill>
        <p:spPr>
          <a:xfrm>
            <a:off x="7516678" y="10"/>
            <a:ext cx="4675322" cy="6857990"/>
          </a:xfrm>
          <a:prstGeom prst="rect">
            <a:avLst/>
          </a:prstGeom>
          <a:effectLst/>
        </p:spPr>
      </p:pic>
    </p:spTree>
    <p:extLst>
      <p:ext uri="{BB962C8B-B14F-4D97-AF65-F5344CB8AC3E}">
        <p14:creationId xmlns:p14="http://schemas.microsoft.com/office/powerpoint/2010/main" val="1250910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5655F4B2-5493-F72B-ACA2-4A6DC9C6C4D2}"/>
              </a:ext>
            </a:extLst>
          </p:cNvPr>
          <p:cNvPicPr>
            <a:picLocks noChangeAspect="1"/>
          </p:cNvPicPr>
          <p:nvPr/>
        </p:nvPicPr>
        <p:blipFill>
          <a:blip r:embed="rId2"/>
          <a:srcRect l="25641" r="1248"/>
          <a:stretch>
            <a:fillRect/>
          </a:stretch>
        </p:blipFill>
        <p:spPr>
          <a:xfrm>
            <a:off x="-1" y="-2"/>
            <a:ext cx="4479011" cy="6858002"/>
          </a:xfrm>
          <a:prstGeom prst="rect">
            <a:avLst/>
          </a:prstGeom>
        </p:spPr>
      </p:pic>
      <p:sp>
        <p:nvSpPr>
          <p:cNvPr id="3" name="Marcador de contenido 2">
            <a:extLst>
              <a:ext uri="{FF2B5EF4-FFF2-40B4-BE49-F238E27FC236}">
                <a16:creationId xmlns:a16="http://schemas.microsoft.com/office/drawing/2014/main" id="{DFE42015-B953-FF42-63AC-2B1F712E0DD1}"/>
              </a:ext>
            </a:extLst>
          </p:cNvPr>
          <p:cNvSpPr>
            <a:spLocks noGrp="1"/>
          </p:cNvSpPr>
          <p:nvPr>
            <p:ph idx="1"/>
          </p:nvPr>
        </p:nvSpPr>
        <p:spPr>
          <a:xfrm>
            <a:off x="4479010" y="278969"/>
            <a:ext cx="7712990" cy="5961111"/>
          </a:xfrm>
        </p:spPr>
        <p:txBody>
          <a:bodyPr anchor="ctr">
            <a:normAutofit/>
          </a:bodyPr>
          <a:lstStyle/>
          <a:p>
            <a:pPr marL="0" indent="0">
              <a:buNone/>
            </a:pPr>
            <a:r>
              <a:rPr lang="es-ES" sz="1800" dirty="0"/>
              <a:t>3. Léxico. Elige la palabra correcta para completar las frases</a:t>
            </a:r>
          </a:p>
          <a:p>
            <a:pPr marL="0" indent="0">
              <a:buNone/>
            </a:pPr>
            <a:r>
              <a:rPr lang="es-ES" sz="1800" dirty="0"/>
              <a:t>     1. Aventuras, 2. polvo, 3. campesino, 4. vecino, 5. caballeros </a:t>
            </a:r>
          </a:p>
          <a:p>
            <a:pPr marL="0" indent="0">
              <a:buNone/>
            </a:pPr>
            <a:r>
              <a:rPr lang="es-ES" sz="1800" dirty="0"/>
              <a:t>a. Don Quijote tiene mucho ________ en la cara porque se cayó al suelo. </a:t>
            </a:r>
          </a:p>
          <a:p>
            <a:pPr marL="0" indent="0">
              <a:buNone/>
            </a:pPr>
            <a:r>
              <a:rPr lang="es-ES" sz="1800" dirty="0"/>
              <a:t>b. Pedro es el ________ de Don Quijote, viven en el mismo pueblo.</a:t>
            </a:r>
          </a:p>
          <a:p>
            <a:pPr marL="0" indent="0">
              <a:buNone/>
            </a:pPr>
            <a:r>
              <a:rPr lang="es-ES" sz="1800" dirty="0"/>
              <a:t>c. Don Quijote quiere vivir ________ emocionantes.</a:t>
            </a:r>
          </a:p>
          <a:p>
            <a:pPr marL="0" indent="0">
              <a:buNone/>
            </a:pPr>
            <a:r>
              <a:rPr lang="es-ES" sz="1800" dirty="0"/>
              <a:t>d. El ________ trabaja la tierra en el campo. </a:t>
            </a:r>
          </a:p>
          <a:p>
            <a:pPr marL="0" indent="0">
              <a:buNone/>
            </a:pPr>
            <a:r>
              <a:rPr lang="es-ES" sz="1800" dirty="0"/>
              <a:t>e. Los _________ llevan armas y van a caballo</a:t>
            </a:r>
          </a:p>
          <a:p>
            <a:pPr marL="0" indent="0">
              <a:buNone/>
            </a:pPr>
            <a:endParaRPr lang="es-ES" sz="1800" dirty="0"/>
          </a:p>
          <a:p>
            <a:pPr marL="0" indent="0">
              <a:buNone/>
            </a:pPr>
            <a:r>
              <a:rPr lang="es-ES" sz="1800" dirty="0"/>
              <a:t>4. Oral. Lee las frases y decide si son correctas según la lectura y corrige las falsas:</a:t>
            </a:r>
          </a:p>
          <a:p>
            <a:pPr marL="342900" indent="-342900">
              <a:buAutoNum type="arabicPeriod"/>
            </a:pPr>
            <a:r>
              <a:rPr lang="es-ES" sz="1800" dirty="0"/>
              <a:t>La primera salida de Don Quijote es un éxito  V/F</a:t>
            </a:r>
          </a:p>
          <a:p>
            <a:pPr marL="342900" indent="-342900">
              <a:buAutoNum type="arabicPeriod"/>
            </a:pPr>
            <a:r>
              <a:rPr lang="es-ES" sz="1800" dirty="0"/>
              <a:t>Don Quijote está perfectamente V/F</a:t>
            </a:r>
          </a:p>
          <a:p>
            <a:pPr marL="342900" indent="-342900">
              <a:buAutoNum type="arabicPeriod"/>
            </a:pPr>
            <a:r>
              <a:rPr lang="es-ES" sz="1800" dirty="0"/>
              <a:t>Un vecino de Don Quijote lo encuentra en el suelo  V/F</a:t>
            </a:r>
          </a:p>
          <a:p>
            <a:pPr marL="0" indent="0">
              <a:buNone/>
            </a:pPr>
            <a:r>
              <a:rPr lang="es-ES" sz="1800" dirty="0"/>
              <a:t>4. Su vecino Pedro reconoce a Don Quijote y le pregunta su nombre. V/F</a:t>
            </a:r>
          </a:p>
          <a:p>
            <a:pPr marL="0" indent="0">
              <a:buNone/>
            </a:pPr>
            <a:r>
              <a:rPr lang="es-ES" sz="1800" dirty="0"/>
              <a:t>5. Don Quijote confunde a su vecino con un famoso caballero. V/F</a:t>
            </a:r>
          </a:p>
          <a:p>
            <a:pPr marL="0" indent="0">
              <a:buNone/>
            </a:pPr>
            <a:r>
              <a:rPr lang="es-ES" sz="1800" dirty="0"/>
              <a:t>6. Don quijote no sabe quien es ni quien puede llegar a ser. V/F</a:t>
            </a:r>
          </a:p>
          <a:p>
            <a:pPr marL="0" indent="0">
              <a:buNone/>
            </a:pPr>
            <a:endParaRPr lang="es-ES" sz="800" dirty="0"/>
          </a:p>
        </p:txBody>
      </p:sp>
    </p:spTree>
    <p:extLst>
      <p:ext uri="{BB962C8B-B14F-4D97-AF65-F5344CB8AC3E}">
        <p14:creationId xmlns:p14="http://schemas.microsoft.com/office/powerpoint/2010/main" val="3296139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68908113-7F7A-94EA-4D54-EBE3208D486E}"/>
              </a:ext>
            </a:extLst>
          </p:cNvPr>
          <p:cNvPicPr>
            <a:picLocks noChangeAspect="1"/>
          </p:cNvPicPr>
          <p:nvPr/>
        </p:nvPicPr>
        <p:blipFill>
          <a:blip r:embed="rId2"/>
          <a:srcRect l="17117" r="12409" b="-1"/>
          <a:stretch>
            <a:fillRect/>
          </a:stretch>
        </p:blipFill>
        <p:spPr>
          <a:xfrm>
            <a:off x="7842142" y="1714500"/>
            <a:ext cx="4349858" cy="5143500"/>
          </a:xfrm>
          <a:prstGeom prst="rect">
            <a:avLst/>
          </a:prstGeom>
        </p:spPr>
      </p:pic>
      <p:sp useBgFill="1">
        <p:nvSpPr>
          <p:cNvPr id="12" name="Rectangle 11">
            <a:extLst>
              <a:ext uri="{FF2B5EF4-FFF2-40B4-BE49-F238E27FC236}">
                <a16:creationId xmlns:a16="http://schemas.microsoft.com/office/drawing/2014/main" id="{E1ED8A68-A582-AC62-104E-E319E9DB34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1729117"/>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4E0C190-8977-7E7B-4ED2-1424125BF5B5}"/>
              </a:ext>
            </a:extLst>
          </p:cNvPr>
          <p:cNvSpPr>
            <a:spLocks noGrp="1"/>
          </p:cNvSpPr>
          <p:nvPr>
            <p:ph idx="1"/>
          </p:nvPr>
        </p:nvSpPr>
        <p:spPr>
          <a:xfrm>
            <a:off x="185981" y="216976"/>
            <a:ext cx="7392690" cy="6081684"/>
          </a:xfrm>
        </p:spPr>
        <p:txBody>
          <a:bodyPr anchor="ctr">
            <a:normAutofit/>
          </a:bodyPr>
          <a:lstStyle/>
          <a:p>
            <a:pPr marL="0" indent="0">
              <a:buNone/>
            </a:pPr>
            <a:r>
              <a:rPr lang="es-ES" sz="1800" dirty="0"/>
              <a:t>5. Gramática. Fíjate en estas frases con ser y estar. ¿Entiendes su uso? </a:t>
            </a:r>
          </a:p>
          <a:p>
            <a:pPr marL="0" indent="0">
              <a:buNone/>
            </a:pPr>
            <a:r>
              <a:rPr lang="es-ES" sz="1800" dirty="0"/>
              <a:t>     Clasifícalas en los usos siguientes:  </a:t>
            </a:r>
          </a:p>
          <a:p>
            <a:pPr marL="0" indent="0">
              <a:buNone/>
            </a:pPr>
            <a:r>
              <a:rPr lang="es-ES" sz="1800" dirty="0"/>
              <a:t>    A. definir, identificar o clasificar</a:t>
            </a:r>
          </a:p>
          <a:p>
            <a:pPr marL="0" indent="0">
              <a:buNone/>
            </a:pPr>
            <a:r>
              <a:rPr lang="es-ES" sz="1800" dirty="0"/>
              <a:t>    B. localizar </a:t>
            </a:r>
          </a:p>
          <a:p>
            <a:pPr marL="0" indent="0">
              <a:buNone/>
            </a:pPr>
            <a:r>
              <a:rPr lang="es-ES" sz="1800" dirty="0"/>
              <a:t>    C. describir un estado o una situación </a:t>
            </a:r>
          </a:p>
          <a:p>
            <a:pPr marL="0" indent="0">
              <a:buNone/>
            </a:pPr>
            <a:r>
              <a:rPr lang="es-ES" sz="1800" dirty="0"/>
              <a:t> </a:t>
            </a:r>
          </a:p>
          <a:p>
            <a:pPr marL="0" indent="0">
              <a:buNone/>
            </a:pPr>
            <a:r>
              <a:rPr lang="es-ES" sz="1800" dirty="0"/>
              <a:t>    1. Don Quijote </a:t>
            </a:r>
            <a:r>
              <a:rPr lang="es-ES" sz="1800" b="1" dirty="0"/>
              <a:t>está</a:t>
            </a:r>
            <a:r>
              <a:rPr lang="es-ES" sz="1800" dirty="0"/>
              <a:t> muy mal.  C</a:t>
            </a:r>
          </a:p>
          <a:p>
            <a:pPr marL="0" indent="0">
              <a:buNone/>
            </a:pPr>
            <a:r>
              <a:rPr lang="es-ES" sz="1800" dirty="0"/>
              <a:t>    2. su vecino </a:t>
            </a:r>
            <a:r>
              <a:rPr lang="es-ES" sz="1800" b="1" dirty="0"/>
              <a:t>es </a:t>
            </a:r>
            <a:r>
              <a:rPr lang="es-ES" sz="1800" dirty="0"/>
              <a:t>un caballero famoso  A</a:t>
            </a:r>
          </a:p>
          <a:p>
            <a:pPr marL="0" indent="0">
              <a:buNone/>
            </a:pPr>
            <a:r>
              <a:rPr lang="es-ES" sz="1800" dirty="0"/>
              <a:t>    3. un hombre que </a:t>
            </a:r>
            <a:r>
              <a:rPr lang="es-ES" sz="1800" b="1" dirty="0"/>
              <a:t>está </a:t>
            </a:r>
            <a:r>
              <a:rPr lang="es-ES" sz="1800" dirty="0"/>
              <a:t>en el suelo</a:t>
            </a:r>
          </a:p>
          <a:p>
            <a:pPr marL="0" indent="0">
              <a:buNone/>
            </a:pPr>
            <a:r>
              <a:rPr lang="es-ES" sz="1800" dirty="0"/>
              <a:t>    4. Él </a:t>
            </a:r>
            <a:r>
              <a:rPr lang="es-ES" sz="1800" b="1" dirty="0"/>
              <a:t>es </a:t>
            </a:r>
            <a:r>
              <a:rPr lang="es-ES" sz="1800" dirty="0"/>
              <a:t>Don Quijote</a:t>
            </a:r>
          </a:p>
          <a:p>
            <a:pPr marL="0" indent="0">
              <a:buNone/>
            </a:pPr>
            <a:r>
              <a:rPr lang="es-ES" sz="1800" dirty="0"/>
              <a:t>    5. Usted </a:t>
            </a:r>
            <a:r>
              <a:rPr lang="es-ES" sz="1800" b="1" dirty="0"/>
              <a:t>es </a:t>
            </a:r>
            <a:r>
              <a:rPr lang="es-ES" sz="1800" dirty="0"/>
              <a:t>el famoso caballero</a:t>
            </a:r>
          </a:p>
          <a:p>
            <a:pPr marL="0" indent="0">
              <a:buNone/>
            </a:pPr>
            <a:r>
              <a:rPr lang="es-ES" sz="1800" dirty="0"/>
              <a:t>    6. mi amada </a:t>
            </a:r>
            <a:r>
              <a:rPr lang="es-ES" sz="1800" b="1" dirty="0"/>
              <a:t>es </a:t>
            </a:r>
            <a:r>
              <a:rPr lang="es-ES" sz="1800" dirty="0"/>
              <a:t>Dulcinea del Toboso</a:t>
            </a:r>
          </a:p>
          <a:p>
            <a:pPr marL="0" indent="0">
              <a:buNone/>
            </a:pPr>
            <a:r>
              <a:rPr lang="es-ES" sz="1800" dirty="0"/>
              <a:t>    7. yo no </a:t>
            </a:r>
            <a:r>
              <a:rPr lang="es-ES" sz="1800" b="1" dirty="0"/>
              <a:t>soy</a:t>
            </a:r>
            <a:r>
              <a:rPr lang="es-ES" sz="1800" dirty="0"/>
              <a:t> un caballero famoso. Yo </a:t>
            </a:r>
            <a:r>
              <a:rPr lang="es-ES" sz="1800" b="1" dirty="0"/>
              <a:t>soy </a:t>
            </a:r>
            <a:r>
              <a:rPr lang="es-ES" sz="1800" dirty="0"/>
              <a:t>Pedro, su vecino</a:t>
            </a:r>
          </a:p>
          <a:p>
            <a:pPr marL="0" indent="0">
              <a:buNone/>
            </a:pPr>
            <a:r>
              <a:rPr lang="es-ES" sz="1800" dirty="0"/>
              <a:t>    8. Y usted no </a:t>
            </a:r>
            <a:r>
              <a:rPr lang="es-ES" sz="1800" b="1" dirty="0"/>
              <a:t>es</a:t>
            </a:r>
            <a:r>
              <a:rPr lang="es-ES" sz="1800" dirty="0"/>
              <a:t> un caballero de los libros. Usted </a:t>
            </a:r>
            <a:r>
              <a:rPr lang="es-ES" sz="1800" b="1" dirty="0"/>
              <a:t>es </a:t>
            </a:r>
            <a:r>
              <a:rPr lang="es-ES" sz="1800" dirty="0"/>
              <a:t>mi vecino</a:t>
            </a:r>
          </a:p>
          <a:p>
            <a:pPr marL="0" indent="0">
              <a:buNone/>
            </a:pPr>
            <a:r>
              <a:rPr lang="es-ES" sz="1800" dirty="0"/>
              <a:t>    9. Yo sé quién </a:t>
            </a:r>
            <a:r>
              <a:rPr lang="es-ES" sz="1800" b="1" dirty="0"/>
              <a:t>soy</a:t>
            </a:r>
            <a:endParaRPr lang="es-ES" sz="1800" dirty="0"/>
          </a:p>
          <a:p>
            <a:pPr marL="0" indent="0">
              <a:buNone/>
            </a:pPr>
            <a:r>
              <a:rPr lang="es-ES" sz="1800" dirty="0"/>
              <a:t>   10. Mis aventuras </a:t>
            </a:r>
            <a:r>
              <a:rPr lang="es-ES" sz="1800" b="1" dirty="0"/>
              <a:t>son</a:t>
            </a:r>
            <a:r>
              <a:rPr lang="es-ES" sz="1800" dirty="0"/>
              <a:t> las más grandes del mundo</a:t>
            </a:r>
          </a:p>
          <a:p>
            <a:pPr marL="0" indent="0">
              <a:buNone/>
            </a:pPr>
            <a:endParaRPr lang="es-ES" sz="800" dirty="0"/>
          </a:p>
        </p:txBody>
      </p:sp>
    </p:spTree>
    <p:extLst>
      <p:ext uri="{BB962C8B-B14F-4D97-AF65-F5344CB8AC3E}">
        <p14:creationId xmlns:p14="http://schemas.microsoft.com/office/powerpoint/2010/main" val="3702401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7313F0F2-D46C-EAEE-4310-B8BE9377A2C9}"/>
              </a:ext>
            </a:extLst>
          </p:cNvPr>
          <p:cNvPicPr>
            <a:picLocks noChangeAspect="1"/>
          </p:cNvPicPr>
          <p:nvPr/>
        </p:nvPicPr>
        <p:blipFill>
          <a:blip r:embed="rId2"/>
          <a:srcRect l="2474" r="11688"/>
          <a:stretch>
            <a:fillRect/>
          </a:stretch>
        </p:blipFill>
        <p:spPr>
          <a:xfrm>
            <a:off x="8790286" y="10"/>
            <a:ext cx="3401714"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2A4C0BF0-9239-F8EE-6304-781E20A55A23}"/>
              </a:ext>
            </a:extLst>
          </p:cNvPr>
          <p:cNvSpPr>
            <a:spLocks noGrp="1"/>
          </p:cNvSpPr>
          <p:nvPr>
            <p:ph idx="1"/>
          </p:nvPr>
        </p:nvSpPr>
        <p:spPr>
          <a:xfrm>
            <a:off x="154983" y="371959"/>
            <a:ext cx="8307092" cy="6307809"/>
          </a:xfrm>
        </p:spPr>
        <p:txBody>
          <a:bodyPr>
            <a:normAutofit/>
          </a:bodyPr>
          <a:lstStyle/>
          <a:p>
            <a:pPr marL="0" lvl="0" indent="0">
              <a:buNone/>
            </a:pPr>
            <a:r>
              <a:rPr lang="es-ES" sz="1800" dirty="0"/>
              <a:t>6. Gramática. Elige la opción correcta</a:t>
            </a:r>
          </a:p>
          <a:p>
            <a:pPr marL="0" lvl="0" indent="0">
              <a:buNone/>
            </a:pPr>
            <a:r>
              <a:rPr lang="es-ES" sz="1800" dirty="0"/>
              <a:t>     1. Alonso Quijano (es / está) en su casa leyendo libros.</a:t>
            </a:r>
          </a:p>
          <a:p>
            <a:pPr marL="0" lvl="0" indent="0">
              <a:buNone/>
            </a:pPr>
            <a:r>
              <a:rPr lang="es-ES" sz="1800" dirty="0"/>
              <a:t>     2. Yo (soy / estoy) un estudiante de español.</a:t>
            </a:r>
          </a:p>
          <a:p>
            <a:pPr marL="0" lvl="0" indent="0">
              <a:buNone/>
            </a:pPr>
            <a:r>
              <a:rPr lang="es-ES" sz="1800" dirty="0"/>
              <a:t>     3. El libro (es / está) en la mesa del estudio.</a:t>
            </a:r>
          </a:p>
          <a:p>
            <a:pPr marL="0" lvl="0" indent="0">
              <a:buNone/>
            </a:pPr>
            <a:r>
              <a:rPr lang="es-ES" sz="1800" dirty="0"/>
              <a:t>     4. Mi amigo (es / está) enfermo hoy y no puede salir.</a:t>
            </a:r>
          </a:p>
          <a:p>
            <a:pPr marL="0" lvl="0" indent="0">
              <a:buNone/>
            </a:pPr>
            <a:r>
              <a:rPr lang="es-ES" sz="1800" dirty="0"/>
              <a:t>     5. Las historias de caballeros (son / están) muy divertidas.</a:t>
            </a:r>
          </a:p>
          <a:p>
            <a:pPr marL="0" lvl="0" indent="0">
              <a:buNone/>
            </a:pPr>
            <a:endParaRPr lang="es-ES" sz="1800" dirty="0"/>
          </a:p>
          <a:p>
            <a:pPr marL="0" indent="0">
              <a:buNone/>
            </a:pPr>
            <a:r>
              <a:rPr lang="es-ES" sz="1800" dirty="0"/>
              <a:t>7. Gramática. Completa las frases con la forma correcta de los verbos ser o estar. </a:t>
            </a:r>
          </a:p>
          <a:p>
            <a:pPr marL="0" indent="0">
              <a:buNone/>
            </a:pPr>
            <a:r>
              <a:rPr lang="es-ES" sz="1800" dirty="0"/>
              <a:t>      Ser para definir y estar para localizar</a:t>
            </a:r>
          </a:p>
          <a:p>
            <a:pPr marL="0" indent="0">
              <a:buNone/>
            </a:pPr>
            <a:r>
              <a:rPr lang="es-ES" sz="1800" dirty="0"/>
              <a:t>      1. Don Quijote ___________ en el suelo.</a:t>
            </a:r>
          </a:p>
          <a:p>
            <a:pPr marL="0" indent="0">
              <a:buNone/>
            </a:pPr>
            <a:r>
              <a:rPr lang="es-ES" sz="1800" dirty="0"/>
              <a:t>      2. Pedro ___________ un campesino y ________ vecino de Don Quijote.</a:t>
            </a:r>
          </a:p>
          <a:p>
            <a:pPr marL="0" indent="0">
              <a:buNone/>
            </a:pPr>
            <a:r>
              <a:rPr lang="es-ES" sz="1800" dirty="0"/>
              <a:t>      3. Don Quijote cree que su vecino___________ un caballero famoso.</a:t>
            </a:r>
          </a:p>
          <a:p>
            <a:pPr marL="0" indent="0">
              <a:buNone/>
            </a:pPr>
            <a:r>
              <a:rPr lang="es-ES" sz="1800" dirty="0"/>
              <a:t>      4. Dulcinea ___________ la amada de Don Quijote.</a:t>
            </a:r>
          </a:p>
          <a:p>
            <a:pPr marL="0" indent="0">
              <a:buNone/>
            </a:pPr>
            <a:r>
              <a:rPr lang="es-ES" sz="1800" dirty="0"/>
              <a:t>      5. El caballero y el campesino ___________ en el campo.</a:t>
            </a:r>
          </a:p>
          <a:p>
            <a:pPr marL="0" indent="0">
              <a:buNone/>
            </a:pPr>
            <a:endParaRPr lang="es-ES" sz="1800" dirty="0"/>
          </a:p>
          <a:p>
            <a:pPr marL="0" indent="0">
              <a:buNone/>
            </a:pPr>
            <a:endParaRPr lang="es-ES" sz="1000" dirty="0"/>
          </a:p>
        </p:txBody>
      </p:sp>
    </p:spTree>
    <p:extLst>
      <p:ext uri="{BB962C8B-B14F-4D97-AF65-F5344CB8AC3E}">
        <p14:creationId xmlns:p14="http://schemas.microsoft.com/office/powerpoint/2010/main" val="2925898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0478573-F01F-9031-0573-FB42DA5DC4E2}"/>
              </a:ext>
            </a:extLst>
          </p:cNvPr>
          <p:cNvSpPr>
            <a:spLocks noGrp="1"/>
          </p:cNvSpPr>
          <p:nvPr>
            <p:ph type="title"/>
          </p:nvPr>
        </p:nvSpPr>
        <p:spPr>
          <a:xfrm>
            <a:off x="4587498" y="304800"/>
            <a:ext cx="7470184" cy="2422902"/>
          </a:xfrm>
        </p:spPr>
        <p:txBody>
          <a:bodyPr anchor="b">
            <a:noAutofit/>
          </a:bodyPr>
          <a:lstStyle/>
          <a:p>
            <a:r>
              <a:rPr lang="es-ES" sz="1800" dirty="0"/>
              <a:t>8</a:t>
            </a:r>
            <a:r>
              <a:rPr lang="es-ES" sz="1800" b="0" dirty="0"/>
              <a:t>. Oral / escrita </a:t>
            </a:r>
            <a:r>
              <a:rPr lang="es-ES" sz="1800" dirty="0"/>
              <a:t>Responde a estas preguntas con frases completas. </a:t>
            </a:r>
            <a:br>
              <a:rPr lang="es-ES" sz="1800" b="0" dirty="0"/>
            </a:br>
            <a:r>
              <a:rPr lang="es-ES" sz="1800" b="0" dirty="0"/>
              <a:t>    </a:t>
            </a:r>
            <a:r>
              <a:rPr lang="es-ES" sz="1800" dirty="0"/>
              <a:t>1. </a:t>
            </a:r>
            <a:r>
              <a:rPr lang="es-ES" sz="1800" b="0" dirty="0"/>
              <a:t>¿Quién es Pedro? ¿Y a quién encuentra en el campo</a:t>
            </a:r>
            <a:br>
              <a:rPr lang="es-ES" sz="1800" b="0" dirty="0"/>
            </a:br>
            <a:r>
              <a:rPr lang="es-ES" sz="1800" b="0" dirty="0"/>
              <a:t>    2. ¿Por qué tiene polvo Don Quijote en la cara y </a:t>
            </a:r>
            <a:r>
              <a:rPr lang="es-ES" sz="1800" dirty="0"/>
              <a:t> </a:t>
            </a:r>
            <a:r>
              <a:rPr lang="es-ES" sz="1800" b="0" dirty="0"/>
              <a:t>qué hace en el suelo?</a:t>
            </a:r>
            <a:br>
              <a:rPr lang="es-ES" sz="1800" b="0" dirty="0"/>
            </a:br>
            <a:r>
              <a:rPr lang="es-ES" sz="1800" b="0" dirty="0"/>
              <a:t>    3. ¿Quién cree Don Quijote que es su vecino?</a:t>
            </a:r>
            <a:br>
              <a:rPr lang="es-ES" sz="1800" b="0" dirty="0"/>
            </a:br>
            <a:r>
              <a:rPr lang="es-ES" sz="1800" b="0" dirty="0"/>
              <a:t>    4. ¿Qué hace Don Quijote por Dulcinea?</a:t>
            </a:r>
            <a:br>
              <a:rPr lang="es-ES" sz="1800" b="0" dirty="0"/>
            </a:br>
            <a:r>
              <a:rPr lang="es-ES" sz="1800" b="0" dirty="0"/>
              <a:t>    5. Según Don Quijote, ¿quién puede ser él?</a:t>
            </a:r>
            <a:br>
              <a:rPr lang="es-ES" sz="1800" b="0" dirty="0"/>
            </a:br>
            <a:endParaRPr lang="es-ES" sz="1800" b="0" dirty="0"/>
          </a:p>
        </p:txBody>
      </p:sp>
      <p:pic>
        <p:nvPicPr>
          <p:cNvPr id="7" name="Imagen 6">
            <a:extLst>
              <a:ext uri="{FF2B5EF4-FFF2-40B4-BE49-F238E27FC236}">
                <a16:creationId xmlns:a16="http://schemas.microsoft.com/office/drawing/2014/main" id="{A132CF0A-BC07-A713-755A-F4C43F11C6A0}"/>
              </a:ext>
            </a:extLst>
          </p:cNvPr>
          <p:cNvPicPr>
            <a:picLocks noChangeAspect="1"/>
          </p:cNvPicPr>
          <p:nvPr/>
        </p:nvPicPr>
        <p:blipFill>
          <a:blip r:embed="rId2"/>
          <a:stretch>
            <a:fillRect/>
          </a:stretch>
        </p:blipFill>
        <p:spPr>
          <a:xfrm>
            <a:off x="134319" y="304800"/>
            <a:ext cx="4288977" cy="6019618"/>
          </a:xfrm>
          <a:prstGeom prst="rect">
            <a:avLst/>
          </a:prstGeom>
        </p:spPr>
      </p:pic>
      <p:sp>
        <p:nvSpPr>
          <p:cNvPr id="3" name="Marcador de contenido 2">
            <a:extLst>
              <a:ext uri="{FF2B5EF4-FFF2-40B4-BE49-F238E27FC236}">
                <a16:creationId xmlns:a16="http://schemas.microsoft.com/office/drawing/2014/main" id="{419BF2F7-8244-B321-4914-36DE337B66CD}"/>
              </a:ext>
            </a:extLst>
          </p:cNvPr>
          <p:cNvSpPr>
            <a:spLocks noGrp="1"/>
          </p:cNvSpPr>
          <p:nvPr>
            <p:ph idx="1"/>
          </p:nvPr>
        </p:nvSpPr>
        <p:spPr>
          <a:xfrm>
            <a:off x="4423297" y="2727703"/>
            <a:ext cx="7798588" cy="3363132"/>
          </a:xfrm>
        </p:spPr>
        <p:txBody>
          <a:bodyPr>
            <a:normAutofit/>
          </a:bodyPr>
          <a:lstStyle/>
          <a:p>
            <a:pPr marL="0" indent="0">
              <a:buNone/>
            </a:pPr>
            <a:endParaRPr lang="es-ES" sz="2000" dirty="0"/>
          </a:p>
          <a:p>
            <a:pPr marL="0" indent="0">
              <a:buNone/>
            </a:pPr>
            <a:r>
              <a:rPr lang="es-ES" sz="1800" dirty="0"/>
              <a:t>9. Léxico Cambia el verbo </a:t>
            </a:r>
            <a:r>
              <a:rPr lang="es-ES" sz="1800" b="1" dirty="0"/>
              <a:t>decir</a:t>
            </a:r>
            <a:r>
              <a:rPr lang="es-ES" sz="1800" dirty="0"/>
              <a:t> por otro verbo de comunicación equivalente: (preguntar, hablar, responder, explicar)</a:t>
            </a:r>
            <a:endParaRPr lang="es-ES" sz="1800" dirty="0">
              <a:solidFill>
                <a:srgbClr val="92D050"/>
              </a:solidFill>
            </a:endParaRPr>
          </a:p>
          <a:p>
            <a:pPr marL="0" indent="0">
              <a:buNone/>
            </a:pPr>
            <a:r>
              <a:rPr lang="es-ES" sz="1800" dirty="0"/>
              <a:t>1. El hombre le </a:t>
            </a:r>
            <a:r>
              <a:rPr lang="es-ES" sz="1800" b="1" dirty="0"/>
              <a:t>dice</a:t>
            </a:r>
            <a:r>
              <a:rPr lang="es-ES" sz="1800" dirty="0"/>
              <a:t>: — Señor </a:t>
            </a:r>
            <a:r>
              <a:rPr lang="es-ES" sz="1800" dirty="0" err="1"/>
              <a:t>Quijana</a:t>
            </a:r>
            <a:r>
              <a:rPr lang="es-ES" sz="1800" dirty="0"/>
              <a:t>, ¿qué le pasa?                                                                             2. Don Quijote </a:t>
            </a:r>
            <a:r>
              <a:rPr lang="es-ES" sz="1800" b="1" dirty="0"/>
              <a:t>dice</a:t>
            </a:r>
            <a:r>
              <a:rPr lang="es-ES" sz="1800" dirty="0"/>
              <a:t>: — Usted es el famoso caballero, don Rodrigo de Narváez                                                                                                                                            3. El hombre </a:t>
            </a:r>
            <a:r>
              <a:rPr lang="es-ES" sz="1800" b="1" dirty="0"/>
              <a:t>dice</a:t>
            </a:r>
            <a:r>
              <a:rPr lang="es-ES" sz="1800" dirty="0"/>
              <a:t>: — No, señor. Escuche: yo no soy un caballero famoso. Yo soy Pedro, su vecino…                                                                                                                               4. Don Quijote </a:t>
            </a:r>
            <a:r>
              <a:rPr lang="es-ES" sz="1800" b="1" dirty="0"/>
              <a:t>dice</a:t>
            </a:r>
            <a:r>
              <a:rPr lang="es-ES" sz="1800" dirty="0"/>
              <a:t>: — Yo sé quién soy </a:t>
            </a:r>
          </a:p>
        </p:txBody>
      </p:sp>
    </p:spTree>
    <p:extLst>
      <p:ext uri="{BB962C8B-B14F-4D97-AF65-F5344CB8AC3E}">
        <p14:creationId xmlns:p14="http://schemas.microsoft.com/office/powerpoint/2010/main" val="3313017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A86B1F4-236F-0FDE-9E23-01A4532D58FE}"/>
              </a:ext>
            </a:extLst>
          </p:cNvPr>
          <p:cNvPicPr>
            <a:picLocks noChangeAspect="1"/>
          </p:cNvPicPr>
          <p:nvPr/>
        </p:nvPicPr>
        <p:blipFill>
          <a:blip r:embed="rId2"/>
          <a:srcRect l="10764" r="19557"/>
          <a:stretch>
            <a:fillRect/>
          </a:stretch>
        </p:blipFill>
        <p:spPr>
          <a:xfrm>
            <a:off x="0" y="1828800"/>
            <a:ext cx="6702829" cy="4451981"/>
          </a:xfrm>
          <a:prstGeom prst="rect">
            <a:avLst/>
          </a:prstGeom>
        </p:spPr>
      </p:pic>
      <p:pic>
        <p:nvPicPr>
          <p:cNvPr id="4" name="Marcador de contenido 3">
            <a:extLst>
              <a:ext uri="{FF2B5EF4-FFF2-40B4-BE49-F238E27FC236}">
                <a16:creationId xmlns:a16="http://schemas.microsoft.com/office/drawing/2014/main" id="{ED95DF8A-60A3-018D-1FAE-99D9B4AB8477}"/>
              </a:ext>
            </a:extLst>
          </p:cNvPr>
          <p:cNvPicPr>
            <a:picLocks noGrp="1" noChangeAspect="1"/>
          </p:cNvPicPr>
          <p:nvPr>
            <p:ph idx="1"/>
          </p:nvPr>
        </p:nvPicPr>
        <p:blipFill>
          <a:blip r:embed="rId3"/>
          <a:srcRect l="9593" r="3603" b="-2"/>
          <a:stretch>
            <a:fillRect/>
          </a:stretch>
        </p:blipFill>
        <p:spPr>
          <a:xfrm>
            <a:off x="6702829" y="1828800"/>
            <a:ext cx="6082555" cy="4451981"/>
          </a:xfrm>
          <a:prstGeom prst="rect">
            <a:avLst/>
          </a:prstGeom>
        </p:spPr>
      </p:pic>
      <p:sp>
        <p:nvSpPr>
          <p:cNvPr id="11" name="CuadroTexto 10">
            <a:extLst>
              <a:ext uri="{FF2B5EF4-FFF2-40B4-BE49-F238E27FC236}">
                <a16:creationId xmlns:a16="http://schemas.microsoft.com/office/drawing/2014/main" id="{DAC53ECD-3381-A9B4-8B8A-A1A1FAB9DE5B}"/>
              </a:ext>
            </a:extLst>
          </p:cNvPr>
          <p:cNvSpPr txBox="1"/>
          <p:nvPr/>
        </p:nvSpPr>
        <p:spPr>
          <a:xfrm>
            <a:off x="0" y="-1956391"/>
            <a:ext cx="11653283" cy="923330"/>
          </a:xfrm>
          <a:prstGeom prst="rect">
            <a:avLst/>
          </a:prstGeom>
          <a:noFill/>
        </p:spPr>
        <p:txBody>
          <a:bodyPr wrap="square" rtlCol="0">
            <a:spAutoFit/>
          </a:bodyPr>
          <a:lstStyle/>
          <a:p>
            <a:r>
              <a:rPr lang="en-US" dirty="0"/>
              <a:t>5. Escribe un </a:t>
            </a:r>
            <a:r>
              <a:rPr lang="en-US" dirty="0" err="1"/>
              <a:t>dialogo</a:t>
            </a:r>
            <a:r>
              <a:rPr lang="en-US" dirty="0"/>
              <a:t> entre </a:t>
            </a:r>
            <a:r>
              <a:rPr lang="en-US" dirty="0" err="1"/>
              <a:t>tú</a:t>
            </a:r>
            <a:r>
              <a:rPr lang="en-US" dirty="0"/>
              <a:t> y un </a:t>
            </a:r>
            <a:r>
              <a:rPr lang="en-US" dirty="0" err="1"/>
              <a:t>personaje</a:t>
            </a:r>
            <a:r>
              <a:rPr lang="en-US" dirty="0"/>
              <a:t> </a:t>
            </a:r>
            <a:r>
              <a:rPr lang="en-US" dirty="0" err="1"/>
              <a:t>famoso</a:t>
            </a:r>
            <a:r>
              <a:rPr lang="en-US" dirty="0"/>
              <a:t>, al </a:t>
            </a:r>
            <a:r>
              <a:rPr lang="en-US" dirty="0" err="1"/>
              <a:t>que</a:t>
            </a:r>
            <a:r>
              <a:rPr lang="en-US" dirty="0"/>
              <a:t> </a:t>
            </a:r>
            <a:r>
              <a:rPr lang="en-US" dirty="0" err="1"/>
              <a:t>encuentras</a:t>
            </a:r>
            <a:r>
              <a:rPr lang="en-US" dirty="0"/>
              <a:t> </a:t>
            </a:r>
            <a:r>
              <a:rPr lang="en-US" dirty="0" err="1"/>
              <a:t>tendido</a:t>
            </a:r>
            <a:r>
              <a:rPr lang="en-US" dirty="0"/>
              <a:t> </a:t>
            </a:r>
            <a:r>
              <a:rPr lang="en-US" dirty="0" err="1"/>
              <a:t>en</a:t>
            </a:r>
            <a:r>
              <a:rPr lang="en-US" dirty="0"/>
              <a:t> </a:t>
            </a:r>
            <a:r>
              <a:rPr lang="en-US" dirty="0" err="1"/>
              <a:t>el</a:t>
            </a:r>
            <a:r>
              <a:rPr lang="en-US" dirty="0"/>
              <a:t> </a:t>
            </a:r>
            <a:r>
              <a:rPr lang="en-US" dirty="0" err="1"/>
              <a:t>suelo</a:t>
            </a:r>
            <a:r>
              <a:rPr lang="en-US" dirty="0"/>
              <a:t> y </a:t>
            </a:r>
            <a:r>
              <a:rPr lang="en-US" dirty="0" err="1"/>
              <a:t>que</a:t>
            </a:r>
            <a:r>
              <a:rPr lang="en-US" dirty="0"/>
              <a:t> </a:t>
            </a:r>
            <a:r>
              <a:rPr lang="en-US" dirty="0" err="1"/>
              <a:t>te</a:t>
            </a:r>
            <a:r>
              <a:rPr lang="en-US" dirty="0"/>
              <a:t> </a:t>
            </a:r>
            <a:r>
              <a:rPr lang="en-US" dirty="0" err="1"/>
              <a:t>confunde</a:t>
            </a:r>
            <a:r>
              <a:rPr lang="en-US" dirty="0"/>
              <a:t> con </a:t>
            </a:r>
            <a:r>
              <a:rPr lang="en-US" dirty="0" err="1"/>
              <a:t>alguien</a:t>
            </a:r>
            <a:r>
              <a:rPr lang="en-US" dirty="0"/>
              <a:t> también </a:t>
            </a:r>
            <a:r>
              <a:rPr lang="en-US" dirty="0" err="1"/>
              <a:t>famoso</a:t>
            </a:r>
            <a:r>
              <a:rPr lang="en-US" dirty="0"/>
              <a:t>. </a:t>
            </a:r>
            <a:br>
              <a:rPr lang="en-US" dirty="0"/>
            </a:br>
            <a:endParaRPr lang="es-ES" dirty="0"/>
          </a:p>
        </p:txBody>
      </p:sp>
      <p:sp>
        <p:nvSpPr>
          <p:cNvPr id="13" name="Título 12">
            <a:extLst>
              <a:ext uri="{FF2B5EF4-FFF2-40B4-BE49-F238E27FC236}">
                <a16:creationId xmlns:a16="http://schemas.microsoft.com/office/drawing/2014/main" id="{BA470FFF-D377-3B56-7432-C0F616AB14F6}"/>
              </a:ext>
            </a:extLst>
          </p:cNvPr>
          <p:cNvSpPr>
            <a:spLocks noGrp="1"/>
          </p:cNvSpPr>
          <p:nvPr>
            <p:ph type="title"/>
          </p:nvPr>
        </p:nvSpPr>
        <p:spPr>
          <a:xfrm>
            <a:off x="263471" y="201478"/>
            <a:ext cx="11389812" cy="1414671"/>
          </a:xfrm>
        </p:spPr>
        <p:txBody>
          <a:bodyPr>
            <a:normAutofit/>
          </a:bodyPr>
          <a:lstStyle/>
          <a:p>
            <a:r>
              <a:rPr lang="en-US" sz="2200" dirty="0"/>
              <a:t>10. Tarea final . </a:t>
            </a:r>
            <a:r>
              <a:rPr lang="en-US" sz="2200" dirty="0" err="1"/>
              <a:t>Escrita</a:t>
            </a:r>
            <a:r>
              <a:rPr lang="en-US" sz="2200" dirty="0"/>
              <a:t>. Escribe un </a:t>
            </a:r>
            <a:r>
              <a:rPr lang="en-US" sz="2200" dirty="0" err="1"/>
              <a:t>dialogo</a:t>
            </a:r>
            <a:r>
              <a:rPr lang="en-US" sz="2200" dirty="0"/>
              <a:t> entre </a:t>
            </a:r>
            <a:r>
              <a:rPr lang="en-US" sz="2200" dirty="0" err="1"/>
              <a:t>tú</a:t>
            </a:r>
            <a:r>
              <a:rPr lang="en-US" sz="2200" dirty="0"/>
              <a:t> y un </a:t>
            </a:r>
            <a:r>
              <a:rPr lang="en-US" sz="2200" dirty="0" err="1"/>
              <a:t>personaje</a:t>
            </a:r>
            <a:r>
              <a:rPr lang="en-US" sz="2200" dirty="0"/>
              <a:t> </a:t>
            </a:r>
            <a:r>
              <a:rPr lang="en-US" sz="2200" dirty="0" err="1"/>
              <a:t>famoso</a:t>
            </a:r>
            <a:r>
              <a:rPr lang="en-US" sz="2200" dirty="0"/>
              <a:t>, al </a:t>
            </a:r>
            <a:r>
              <a:rPr lang="en-US" sz="2200" dirty="0" err="1"/>
              <a:t>que</a:t>
            </a:r>
            <a:r>
              <a:rPr lang="en-US" sz="2200" dirty="0"/>
              <a:t> </a:t>
            </a:r>
            <a:r>
              <a:rPr lang="en-US" sz="2200" dirty="0" err="1"/>
              <a:t>encuentras</a:t>
            </a:r>
            <a:r>
              <a:rPr lang="en-US" sz="2200" dirty="0"/>
              <a:t> </a:t>
            </a:r>
            <a:r>
              <a:rPr lang="en-US" sz="2200" dirty="0" err="1"/>
              <a:t>tendido</a:t>
            </a:r>
            <a:r>
              <a:rPr lang="en-US" sz="2200" dirty="0"/>
              <a:t> </a:t>
            </a:r>
            <a:r>
              <a:rPr lang="en-US" sz="2200" dirty="0" err="1"/>
              <a:t>en</a:t>
            </a:r>
            <a:r>
              <a:rPr lang="en-US" sz="2200" dirty="0"/>
              <a:t> el </a:t>
            </a:r>
            <a:r>
              <a:rPr lang="en-US" sz="2200" dirty="0" err="1"/>
              <a:t>suelo</a:t>
            </a:r>
            <a:r>
              <a:rPr lang="en-US" sz="2200" dirty="0"/>
              <a:t> y </a:t>
            </a:r>
            <a:r>
              <a:rPr lang="en-US" sz="2200" dirty="0" err="1"/>
              <a:t>que</a:t>
            </a:r>
            <a:r>
              <a:rPr lang="en-US" sz="2200" dirty="0"/>
              <a:t> </a:t>
            </a:r>
            <a:r>
              <a:rPr lang="en-US" sz="2200" dirty="0" err="1"/>
              <a:t>te</a:t>
            </a:r>
            <a:r>
              <a:rPr lang="en-US" sz="2200" dirty="0"/>
              <a:t> </a:t>
            </a:r>
            <a:r>
              <a:rPr lang="en-US" sz="2200" dirty="0" err="1"/>
              <a:t>confunde</a:t>
            </a:r>
            <a:r>
              <a:rPr lang="en-US" sz="2200" dirty="0"/>
              <a:t> con </a:t>
            </a:r>
            <a:r>
              <a:rPr lang="en-US" sz="2200" dirty="0" err="1"/>
              <a:t>alguien</a:t>
            </a:r>
            <a:r>
              <a:rPr lang="en-US" sz="2200" dirty="0"/>
              <a:t> también </a:t>
            </a:r>
            <a:r>
              <a:rPr lang="en-US" sz="2200" dirty="0" err="1"/>
              <a:t>famoso</a:t>
            </a:r>
            <a:r>
              <a:rPr lang="en-US" sz="2200" dirty="0"/>
              <a:t>.  (80-100 palabras)</a:t>
            </a:r>
            <a:r>
              <a:rPr lang="en-US" sz="2200" dirty="0">
                <a:solidFill>
                  <a:srgbClr val="0070C0"/>
                </a:solidFill>
              </a:rPr>
              <a:t> </a:t>
            </a:r>
            <a:br>
              <a:rPr lang="en-US" dirty="0"/>
            </a:br>
            <a:endParaRPr lang="es-ES" dirty="0"/>
          </a:p>
        </p:txBody>
      </p:sp>
    </p:spTree>
    <p:extLst>
      <p:ext uri="{BB962C8B-B14F-4D97-AF65-F5344CB8AC3E}">
        <p14:creationId xmlns:p14="http://schemas.microsoft.com/office/powerpoint/2010/main" val="28700739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3541</TotalTime>
  <Words>3491</Words>
  <Application>Microsoft Macintosh PowerPoint</Application>
  <PresentationFormat>Panorámica</PresentationFormat>
  <Paragraphs>239</Paragraphs>
  <Slides>25</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25</vt:i4>
      </vt:variant>
    </vt:vector>
  </HeadingPairs>
  <TitlesOfParts>
    <vt:vector size="32" baseType="lpstr">
      <vt:lpstr>Aptos</vt:lpstr>
      <vt:lpstr>Aptos Display</vt:lpstr>
      <vt:lpstr>Arial</vt:lpstr>
      <vt:lpstr>Calibri</vt:lpstr>
      <vt:lpstr>Futura Medium</vt:lpstr>
      <vt:lpstr>Times New Roman</vt:lpstr>
      <vt:lpstr>Tema de Office</vt:lpstr>
      <vt:lpstr>Presentación de PowerPoint</vt:lpstr>
      <vt:lpstr>Presentación de PowerPoint</vt:lpstr>
      <vt:lpstr>  </vt:lpstr>
      <vt:lpstr> En un lugar de la Mancha, de cuyo nombre no quiero acordarme, no hace mucho tiempo vive un hidalgo. Viven con él su sobrina y una criada. Nuestro hidalgo suele comer cocido con carne de vaca, las sobras del cocido por las noches, huevos con torreznos los sábados, lentejas los viernes y algú́n palomino los domingos. Tiene unos cincuenta años y se llama Alonso Quijano. Es muy delgado, se levanta muy pronto y le gusta mucho leer y cazar. </vt:lpstr>
      <vt:lpstr>Presentación de PowerPoint</vt:lpstr>
      <vt:lpstr>Presentación de PowerPoint</vt:lpstr>
      <vt:lpstr>Presentación de PowerPoint</vt:lpstr>
      <vt:lpstr>Presentación de PowerPoint</vt:lpstr>
      <vt:lpstr>9. Oral. Relaciona las frases con su traducción:  </vt:lpstr>
      <vt:lpstr>Presentación de PowerPoint</vt:lpstr>
      <vt:lpstr>  Texto 2 Inicial  Antes de leer   </vt:lpstr>
      <vt:lpstr>Presentación de PowerPoint</vt:lpstr>
      <vt:lpstr>Presentación de PowerPoint</vt:lpstr>
      <vt:lpstr>Presentación de PowerPoint</vt:lpstr>
      <vt:lpstr>Presentación de PowerPoint</vt:lpstr>
      <vt:lpstr>Presentación de PowerPoint</vt:lpstr>
      <vt:lpstr>Presentación de PowerPoint</vt:lpstr>
      <vt:lpstr>Texto 3 Inicial  Antes de leer   </vt:lpstr>
      <vt:lpstr>Presentación de PowerPoint</vt:lpstr>
      <vt:lpstr>Presentación de PowerPoint</vt:lpstr>
      <vt:lpstr>Presentación de PowerPoint</vt:lpstr>
      <vt:lpstr>Presentación de PowerPoint</vt:lpstr>
      <vt:lpstr>Presentación de PowerPoint</vt:lpstr>
      <vt:lpstr>8. Oral / escrita Responde a estas preguntas con frases completas.      1. ¿Quién es Pedro? ¿Y a quién encuentra en el campo     2. ¿Por qué tiene polvo Don Quijote en la cara y  qué hace en el suelo?     3. ¿Quién cree Don Quijote que es su vecino?     4. ¿Qué hace Don Quijote por Dulcinea?     5. Según Don Quijote, ¿quién puede ser él? </vt:lpstr>
      <vt:lpstr>10. Tarea final . Escrita. Escribe un dialogo entre tú y un personaje famoso, al que encuentras tendido en el suelo y que te confunde con alguien también famoso.  (80-100 palabras)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6</cp:revision>
  <dcterms:created xsi:type="dcterms:W3CDTF">2026-05-25T11:22:00Z</dcterms:created>
  <dcterms:modified xsi:type="dcterms:W3CDTF">2026-10-03T19:08:00Z</dcterms:modified>
</cp:coreProperties>
</file>