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257"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94698"/>
  </p:normalViewPr>
  <p:slideViewPr>
    <p:cSldViewPr snapToGrid="0">
      <p:cViewPr varScale="1">
        <p:scale>
          <a:sx n="100" d="100"/>
          <a:sy n="100" d="100"/>
        </p:scale>
        <p:origin x="904" y="1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0D9EFC-B04E-588F-660B-C256930FFE3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39ECBE9-F22B-9580-DC19-57E9B5BBD66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67EF0B3-4931-6F4B-56F1-9293EBAA93DA}"/>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5" name="Marcador de pie de página 4">
            <a:extLst>
              <a:ext uri="{FF2B5EF4-FFF2-40B4-BE49-F238E27FC236}">
                <a16:creationId xmlns:a16="http://schemas.microsoft.com/office/drawing/2014/main" id="{CB31B63A-F516-81D0-D062-33F191233EA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E15CCE8-3566-DFE2-3348-E1988FECA28E}"/>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3517958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759DC5D-042F-D88A-677C-C45D95B2FEC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1E72F08-B314-AFB1-6019-EA04DBDA2E1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DFFE27A-F70D-A53D-7776-410D7BDF818D}"/>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5" name="Marcador de pie de página 4">
            <a:extLst>
              <a:ext uri="{FF2B5EF4-FFF2-40B4-BE49-F238E27FC236}">
                <a16:creationId xmlns:a16="http://schemas.microsoft.com/office/drawing/2014/main" id="{D8590CD3-424E-C132-EA42-2A6A8C483D2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49482CB-AB5B-3230-2C62-260EA6A4A022}"/>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24315713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10A0EA9-F4AB-F8E0-2CE0-136A07A7CC7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4304017-079D-F76A-819D-AA1FD13D17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3BA29471-3767-A6C2-4F3B-48784A63D22A}"/>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5" name="Marcador de pie de página 4">
            <a:extLst>
              <a:ext uri="{FF2B5EF4-FFF2-40B4-BE49-F238E27FC236}">
                <a16:creationId xmlns:a16="http://schemas.microsoft.com/office/drawing/2014/main" id="{0E61F1F6-2436-7B6B-CD95-903865E2B87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A57A075-CF82-F533-1419-1A00701DEDFE}"/>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3349932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9D6C00A-C1E5-8963-FAA8-CB3055AD4724}"/>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4C592B8-3DF4-B0A7-0BB5-C861BBFF16B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2A9DEFAB-4DB9-8D19-BA28-ED8C4E5D4BC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713E939F-252F-0F41-D557-8B4438988329}"/>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6" name="Marcador de pie de página 5">
            <a:extLst>
              <a:ext uri="{FF2B5EF4-FFF2-40B4-BE49-F238E27FC236}">
                <a16:creationId xmlns:a16="http://schemas.microsoft.com/office/drawing/2014/main" id="{45519B95-674A-AA68-F5EC-A36370AE461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4FF01251-6835-8975-60C8-8B5CA031CBC3}"/>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9019192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322173-5F5B-A0A4-E4FE-D49E54F45EF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22AC8A62-BBDA-8F3A-C055-405905D6EA2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7139B565-0BA0-70DD-C016-4EB4A9771E18}"/>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2F469F4-36A4-AE1F-2FEB-A4F0B599F59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ADE71DE9-1813-329D-D214-E0C2D36CE33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E2CB8A4-46EB-B10F-2D2C-02EBB805F178}"/>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8" name="Marcador de pie de página 7">
            <a:extLst>
              <a:ext uri="{FF2B5EF4-FFF2-40B4-BE49-F238E27FC236}">
                <a16:creationId xmlns:a16="http://schemas.microsoft.com/office/drawing/2014/main" id="{23703EDC-7D87-C759-E6DB-07A5AF305B51}"/>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461F97DE-88B8-0499-A502-048A2CB8DE3A}"/>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15764237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4714FB8-5D4D-4D8E-B6A9-6B334B307E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0BA7A16-2D6B-E6B4-FE66-5284FB26540E}"/>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4" name="Marcador de pie de página 3">
            <a:extLst>
              <a:ext uri="{FF2B5EF4-FFF2-40B4-BE49-F238E27FC236}">
                <a16:creationId xmlns:a16="http://schemas.microsoft.com/office/drawing/2014/main" id="{38817D49-C029-9F59-81A2-6F92B3753E25}"/>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8E009F34-08A2-3820-4323-4569F58A0EA5}"/>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13143505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C7BB0EB3-C787-6D90-FE3F-3F0D3B35E2D5}"/>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3" name="Marcador de pie de página 2">
            <a:extLst>
              <a:ext uri="{FF2B5EF4-FFF2-40B4-BE49-F238E27FC236}">
                <a16:creationId xmlns:a16="http://schemas.microsoft.com/office/drawing/2014/main" id="{B780DC32-681F-3661-9420-EDF1BB7F0BD1}"/>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282DB69A-5635-AC12-96EA-34113133A2E4}"/>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3459866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4F4763B-A6EB-D619-FAC3-F5CB06BFAC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B90D506-F6C5-2B8F-2CB8-4E83E0F67B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14C2E5FF-A4C0-0BA4-E5BE-2088AD0496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E8415C1-29D5-31B4-7643-93585A7A3EB9}"/>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6" name="Marcador de pie de página 5">
            <a:extLst>
              <a:ext uri="{FF2B5EF4-FFF2-40B4-BE49-F238E27FC236}">
                <a16:creationId xmlns:a16="http://schemas.microsoft.com/office/drawing/2014/main" id="{251F5DD9-BBC6-5C64-63D5-A8843206FB7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FF83822-359D-BF7C-5D23-475C80109319}"/>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4117942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052839-8814-6464-CF5E-E280E22F72E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924E7F3-69CD-4533-4E36-60AFC12A0B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C0538FE-4632-CCC8-D5EB-47718E1766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409C3CC-3899-BA18-9A7E-C7DE5CD4E74C}"/>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6" name="Marcador de pie de página 5">
            <a:extLst>
              <a:ext uri="{FF2B5EF4-FFF2-40B4-BE49-F238E27FC236}">
                <a16:creationId xmlns:a16="http://schemas.microsoft.com/office/drawing/2014/main" id="{E51AD91A-F320-E3B8-BB8F-9B1C978EF4C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F248827-D9EF-C925-57F3-B00DB9199D73}"/>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32352183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2ABDAC-09D0-23A2-298F-7FDD1BE1918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FBD2C86-1CC6-92D2-BE14-001B859A417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0458F17-D08A-32D9-8D83-52272B6C0205}"/>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5" name="Marcador de pie de página 4">
            <a:extLst>
              <a:ext uri="{FF2B5EF4-FFF2-40B4-BE49-F238E27FC236}">
                <a16:creationId xmlns:a16="http://schemas.microsoft.com/office/drawing/2014/main" id="{FFA2851F-E4F8-FC15-6FBC-C84D8AF9828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9C52615-79C4-5696-B7C1-BCFA5CEC8369}"/>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3837699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CF39B522-07D3-728C-AD70-4849C2D7AA50}"/>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30357CCE-1760-AA12-03A5-39A0185FC06F}"/>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8A82A8-1701-5CB0-BF9C-1930CE82AD1B}"/>
              </a:ext>
            </a:extLst>
          </p:cNvPr>
          <p:cNvSpPr>
            <a:spLocks noGrp="1"/>
          </p:cNvSpPr>
          <p:nvPr>
            <p:ph type="dt" sz="half" idx="10"/>
          </p:nvPr>
        </p:nvSpPr>
        <p:spPr/>
        <p:txBody>
          <a:bodyPr/>
          <a:lstStyle/>
          <a:p>
            <a:fld id="{6B2AFBB0-8659-7D44-9227-4D1B9C060006}" type="datetimeFigureOut">
              <a:rPr lang="es-ES" smtClean="0"/>
              <a:t>28/9/26</a:t>
            </a:fld>
            <a:endParaRPr lang="es-ES"/>
          </a:p>
        </p:txBody>
      </p:sp>
      <p:sp>
        <p:nvSpPr>
          <p:cNvPr id="5" name="Marcador de pie de página 4">
            <a:extLst>
              <a:ext uri="{FF2B5EF4-FFF2-40B4-BE49-F238E27FC236}">
                <a16:creationId xmlns:a16="http://schemas.microsoft.com/office/drawing/2014/main" id="{12BAF7BA-477D-97E8-5337-B561ED2E2BB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3EAA074-7BEE-68A8-3303-E54021265FC7}"/>
              </a:ext>
            </a:extLst>
          </p:cNvPr>
          <p:cNvSpPr>
            <a:spLocks noGrp="1"/>
          </p:cNvSpPr>
          <p:nvPr>
            <p:ph type="sldNum" sz="quarter" idx="12"/>
          </p:nvPr>
        </p:nvSpPr>
        <p:spPr/>
        <p:txBody>
          <a:bodyPr/>
          <a:lstStyle/>
          <a:p>
            <a:fld id="{614557C2-3CC9-904F-94A6-500E4585C2FC}" type="slidenum">
              <a:rPr lang="es-ES" smtClean="0"/>
              <a:t>‹Nº›</a:t>
            </a:fld>
            <a:endParaRPr lang="es-ES"/>
          </a:p>
        </p:txBody>
      </p:sp>
    </p:spTree>
    <p:extLst>
      <p:ext uri="{BB962C8B-B14F-4D97-AF65-F5344CB8AC3E}">
        <p14:creationId xmlns:p14="http://schemas.microsoft.com/office/powerpoint/2010/main" val="166338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FBE6756-6A5A-AEC3-2370-A9BF65C48D7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2F5230D-94A9-36DD-4EBA-A3C50528A2F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E8B33C6-C68B-8DA5-94FC-D8127424B3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B2AFBB0-8659-7D44-9227-4D1B9C060006}" type="datetimeFigureOut">
              <a:rPr lang="es-ES" smtClean="0"/>
              <a:t>28/9/26</a:t>
            </a:fld>
            <a:endParaRPr lang="es-ES"/>
          </a:p>
        </p:txBody>
      </p:sp>
      <p:sp>
        <p:nvSpPr>
          <p:cNvPr id="5" name="Marcador de pie de página 4">
            <a:extLst>
              <a:ext uri="{FF2B5EF4-FFF2-40B4-BE49-F238E27FC236}">
                <a16:creationId xmlns:a16="http://schemas.microsoft.com/office/drawing/2014/main" id="{BC13F285-7639-3731-1012-1A7D78322C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B96B6819-BFB0-4125-FA63-E522676897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14557C2-3CC9-904F-94A6-500E4585C2FC}" type="slidenum">
              <a:rPr lang="es-ES" smtClean="0"/>
              <a:t>‹Nº›</a:t>
            </a:fld>
            <a:endParaRPr lang="es-ES"/>
          </a:p>
        </p:txBody>
      </p:sp>
    </p:spTree>
    <p:extLst>
      <p:ext uri="{BB962C8B-B14F-4D97-AF65-F5344CB8AC3E}">
        <p14:creationId xmlns:p14="http://schemas.microsoft.com/office/powerpoint/2010/main" val="2158212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7A113A6-33D3-D9AB-FB8A-1BCDBB38A0D1}"/>
              </a:ext>
            </a:extLst>
          </p:cNvPr>
          <p:cNvSpPr>
            <a:spLocks noGrp="1"/>
          </p:cNvSpPr>
          <p:nvPr>
            <p:ph type="ctrTitle"/>
          </p:nvPr>
        </p:nvSpPr>
        <p:spPr>
          <a:xfrm>
            <a:off x="266700" y="215900"/>
            <a:ext cx="11760200" cy="6400800"/>
          </a:xfrm>
        </p:spPr>
        <p:txBody>
          <a:bodyPr/>
          <a:lstStyle/>
          <a:p>
            <a:endParaRPr lang="es-ES" dirty="0"/>
          </a:p>
        </p:txBody>
      </p:sp>
      <p:sp>
        <p:nvSpPr>
          <p:cNvPr id="3" name="Subtítulo 2">
            <a:extLst>
              <a:ext uri="{FF2B5EF4-FFF2-40B4-BE49-F238E27FC236}">
                <a16:creationId xmlns:a16="http://schemas.microsoft.com/office/drawing/2014/main" id="{D8F8064A-13BD-3AAA-8952-B2ADC73D43B2}"/>
              </a:ext>
            </a:extLst>
          </p:cNvPr>
          <p:cNvSpPr>
            <a:spLocks noGrp="1"/>
          </p:cNvSpPr>
          <p:nvPr>
            <p:ph type="subTitle" idx="1"/>
          </p:nvPr>
        </p:nvSpPr>
        <p:spPr/>
        <p:txBody>
          <a:bodyPr/>
          <a:lstStyle/>
          <a:p>
            <a:endParaRPr lang="es-ES"/>
          </a:p>
        </p:txBody>
      </p:sp>
      <p:pic>
        <p:nvPicPr>
          <p:cNvPr id="4" name="Marcador de contenido 17">
            <a:extLst>
              <a:ext uri="{FF2B5EF4-FFF2-40B4-BE49-F238E27FC236}">
                <a16:creationId xmlns:a16="http://schemas.microsoft.com/office/drawing/2014/main" id="{415C5D9C-6F52-ABF4-B382-3CB3946605D7}"/>
              </a:ext>
            </a:extLst>
          </p:cNvPr>
          <p:cNvPicPr>
            <a:picLocks noChangeAspect="1"/>
          </p:cNvPicPr>
          <p:nvPr/>
        </p:nvPicPr>
        <p:blipFill>
          <a:blip r:embed="rId2"/>
          <a:stretch>
            <a:fillRect/>
          </a:stretch>
        </p:blipFill>
        <p:spPr>
          <a:xfrm>
            <a:off x="7200000" y="0"/>
            <a:ext cx="5173801" cy="6857990"/>
          </a:xfrm>
          <a:prstGeom prst="rect">
            <a:avLst/>
          </a:prstGeom>
        </p:spPr>
      </p:pic>
      <p:sp>
        <p:nvSpPr>
          <p:cNvPr id="5" name="LeftPanel">
            <a:extLst>
              <a:ext uri="{FF2B5EF4-FFF2-40B4-BE49-F238E27FC236}">
                <a16:creationId xmlns:a16="http://schemas.microsoft.com/office/drawing/2014/main" id="{DBB82B34-3BB1-F086-7552-5C69EF4388B1}"/>
              </a:ext>
            </a:extLst>
          </p:cNvPr>
          <p:cNvSpPr/>
          <p:nvPr/>
        </p:nvSpPr>
        <p:spPr>
          <a:xfrm>
            <a:off x="80560" y="0"/>
            <a:ext cx="7119440" cy="6857990"/>
          </a:xfrm>
          <a:prstGeom prst="rect">
            <a:avLst/>
          </a:prstGeom>
          <a:solidFill>
            <a:srgbClr val="7A4E2D"/>
          </a:solidFill>
          <a:ln>
            <a:noFill/>
          </a:ln>
        </p:spPr>
        <p:txBody>
          <a:bodyPr/>
          <a:lstStyle/>
          <a:p>
            <a:endParaRPr lang="es-ES" dirty="0"/>
          </a:p>
        </p:txBody>
      </p:sp>
      <p:sp>
        <p:nvSpPr>
          <p:cNvPr id="6" name="AccentBar">
            <a:extLst>
              <a:ext uri="{FF2B5EF4-FFF2-40B4-BE49-F238E27FC236}">
                <a16:creationId xmlns:a16="http://schemas.microsoft.com/office/drawing/2014/main" id="{4B3C2A64-7761-F595-0D5C-D18581FC9B89}"/>
              </a:ext>
            </a:extLst>
          </p:cNvPr>
          <p:cNvSpPr/>
          <p:nvPr/>
        </p:nvSpPr>
        <p:spPr>
          <a:xfrm>
            <a:off x="0" y="0"/>
            <a:ext cx="80000" cy="6858000"/>
          </a:xfrm>
          <a:prstGeom prst="rect">
            <a:avLst/>
          </a:prstGeom>
          <a:solidFill>
            <a:srgbClr val="C17F2A"/>
          </a:solidFill>
          <a:ln>
            <a:noFill/>
          </a:ln>
        </p:spPr>
        <p:txBody>
          <a:bodyPr/>
          <a:lstStyle/>
          <a:p>
            <a:endParaRPr lang="es-ES"/>
          </a:p>
        </p:txBody>
      </p:sp>
      <p:sp>
        <p:nvSpPr>
          <p:cNvPr id="7" name="TitleBox">
            <a:extLst>
              <a:ext uri="{FF2B5EF4-FFF2-40B4-BE49-F238E27FC236}">
                <a16:creationId xmlns:a16="http://schemas.microsoft.com/office/drawing/2014/main" id="{0E09FF51-8427-6FBB-F1F3-9DEBA35962CE}"/>
              </a:ext>
            </a:extLst>
          </p:cNvPr>
          <p:cNvSpPr txBox="1"/>
          <p:nvPr/>
        </p:nvSpPr>
        <p:spPr>
          <a:xfrm>
            <a:off x="262500" y="290688"/>
            <a:ext cx="6500000" cy="2800000"/>
          </a:xfrm>
          <a:prstGeom prst="rect">
            <a:avLst/>
          </a:prstGeom>
          <a:noFill/>
          <a:ln>
            <a:noFill/>
          </a:ln>
        </p:spPr>
        <p:txBody>
          <a:bodyPr lIns="91440" tIns="45720" rIns="91440" bIns="45720" rtlCol="0">
            <a:normAutofit/>
          </a:bodyPr>
          <a:lstStyle/>
          <a:p>
            <a:pPr algn="l">
              <a:spcAft>
                <a:spcPts val="80"/>
              </a:spcAft>
            </a:pPr>
            <a:r>
              <a:rPr lang="es-ES" sz="4000" b="1" dirty="0">
                <a:solidFill>
                  <a:srgbClr val="F5ECD7"/>
                </a:solidFill>
              </a:rPr>
              <a:t>Tema 4</a:t>
            </a:r>
          </a:p>
          <a:p>
            <a:pPr algn="l">
              <a:spcAft>
                <a:spcPts val="200"/>
              </a:spcAft>
            </a:pPr>
            <a:r>
              <a:rPr lang="es-ES" sz="5200" b="1" dirty="0">
                <a:solidFill>
                  <a:srgbClr val="C17F2A"/>
                </a:solidFill>
              </a:rPr>
              <a:t>El amor y la amistad</a:t>
            </a:r>
          </a:p>
          <a:p>
            <a:pPr algn="l">
              <a:spcAft>
                <a:spcPts val="400"/>
              </a:spcAft>
            </a:pPr>
            <a:r>
              <a:rPr lang="es-ES" sz="1800" dirty="0">
                <a:solidFill>
                  <a:srgbClr val="F5ECD7"/>
                </a:solidFill>
              </a:rPr>
              <a:t>Nivel </a:t>
            </a:r>
            <a:r>
              <a:rPr lang="es-ES" dirty="0">
                <a:solidFill>
                  <a:srgbClr val="F5ECD7"/>
                </a:solidFill>
              </a:rPr>
              <a:t>avanzado</a:t>
            </a:r>
            <a:endParaRPr lang="es-ES" sz="1800" dirty="0">
              <a:solidFill>
                <a:srgbClr val="F5ECD7"/>
              </a:solidFill>
            </a:endParaRPr>
          </a:p>
        </p:txBody>
      </p:sp>
      <p:sp>
        <p:nvSpPr>
          <p:cNvPr id="8" name="Label0">
            <a:extLst>
              <a:ext uri="{FF2B5EF4-FFF2-40B4-BE49-F238E27FC236}">
                <a16:creationId xmlns:a16="http://schemas.microsoft.com/office/drawing/2014/main" id="{8DCD77C1-B3BA-E9E3-489A-DEBC8359ABE8}"/>
              </a:ext>
            </a:extLst>
          </p:cNvPr>
          <p:cNvSpPr/>
          <p:nvPr/>
        </p:nvSpPr>
        <p:spPr>
          <a:xfrm>
            <a:off x="300000" y="3100000"/>
            <a:ext cx="160000" cy="900000"/>
          </a:xfrm>
          <a:prstGeom prst="rect">
            <a:avLst/>
          </a:prstGeom>
          <a:solidFill>
            <a:srgbClr val="8B1A1A"/>
          </a:solidFill>
          <a:ln>
            <a:noFill/>
          </a:ln>
        </p:spPr>
        <p:txBody>
          <a:bodyPr/>
          <a:lstStyle/>
          <a:p>
            <a:endParaRPr lang="es-ES"/>
          </a:p>
        </p:txBody>
      </p:sp>
      <p:sp>
        <p:nvSpPr>
          <p:cNvPr id="9" name="ItemBg0">
            <a:extLst>
              <a:ext uri="{FF2B5EF4-FFF2-40B4-BE49-F238E27FC236}">
                <a16:creationId xmlns:a16="http://schemas.microsoft.com/office/drawing/2014/main" id="{EB0F1DF2-CA90-D750-5322-2EDE56D25E68}"/>
              </a:ext>
            </a:extLst>
          </p:cNvPr>
          <p:cNvSpPr/>
          <p:nvPr/>
        </p:nvSpPr>
        <p:spPr>
          <a:xfrm>
            <a:off x="480000" y="3200000"/>
            <a:ext cx="6300000" cy="900000"/>
          </a:xfrm>
          <a:prstGeom prst="rect">
            <a:avLst/>
          </a:prstGeom>
          <a:solidFill>
            <a:srgbClr val="6B3D1A"/>
          </a:solidFill>
          <a:ln>
            <a:noFill/>
          </a:ln>
        </p:spPr>
        <p:txBody>
          <a:bodyPr/>
          <a:lstStyle/>
          <a:p>
            <a:endParaRPr lang="es-ES"/>
          </a:p>
        </p:txBody>
      </p:sp>
      <p:sp>
        <p:nvSpPr>
          <p:cNvPr id="10" name="ItemText0">
            <a:extLst>
              <a:ext uri="{FF2B5EF4-FFF2-40B4-BE49-F238E27FC236}">
                <a16:creationId xmlns:a16="http://schemas.microsoft.com/office/drawing/2014/main" id="{10430700-DA5C-B6D4-3D76-FD31E880CA77}"/>
              </a:ext>
            </a:extLst>
          </p:cNvPr>
          <p:cNvSpPr txBox="1"/>
          <p:nvPr/>
        </p:nvSpPr>
        <p:spPr>
          <a:xfrm>
            <a:off x="493744" y="3279999"/>
            <a:ext cx="5766255" cy="608995"/>
          </a:xfrm>
          <a:prstGeom prst="rect">
            <a:avLst/>
          </a:prstGeom>
          <a:noFill/>
          <a:ln>
            <a:noFill/>
          </a:ln>
        </p:spPr>
        <p:txBody>
          <a:bodyPr lIns="91440" tIns="45720" rIns="91440" bIns="45720" rtlCol="0">
            <a:normAutofit fontScale="92500" lnSpcReduction="20000"/>
          </a:bodyPr>
          <a:lstStyle/>
          <a:p>
            <a:pPr algn="l">
              <a:spcBef>
                <a:spcPts val="40"/>
              </a:spcBef>
              <a:spcAft>
                <a:spcPts val="20"/>
              </a:spcAft>
            </a:pPr>
            <a:r>
              <a:rPr lang="es-ES" sz="1600" b="1" dirty="0">
                <a:solidFill>
                  <a:srgbClr val="C17F2A"/>
                </a:solidFill>
              </a:rPr>
              <a:t>Texto 1</a:t>
            </a:r>
          </a:p>
          <a:p>
            <a:pPr algn="l">
              <a:spcAft>
                <a:spcPts val="20"/>
              </a:spcAft>
            </a:pPr>
            <a:r>
              <a:rPr lang="es-ES" sz="1500" dirty="0">
                <a:solidFill>
                  <a:srgbClr val="F5ECD7"/>
                </a:solidFill>
              </a:rPr>
              <a:t>Dulcinea del Toboso </a:t>
            </a:r>
          </a:p>
          <a:p>
            <a:pPr>
              <a:spcAft>
                <a:spcPts val="20"/>
              </a:spcAft>
            </a:pPr>
            <a:r>
              <a:rPr lang="es-ES" sz="1300" dirty="0">
                <a:solidFill>
                  <a:srgbClr val="C9B89A"/>
                </a:solidFill>
              </a:rPr>
              <a:t>Gramática:   oraciones condicionales y de relativo </a:t>
            </a:r>
          </a:p>
          <a:p>
            <a:pPr algn="l">
              <a:spcAft>
                <a:spcPts val="20"/>
              </a:spcAft>
            </a:pPr>
            <a:endParaRPr lang="es-ES" sz="1300" dirty="0">
              <a:solidFill>
                <a:srgbClr val="C9B89A"/>
              </a:solidFill>
            </a:endParaRPr>
          </a:p>
        </p:txBody>
      </p:sp>
      <p:sp>
        <p:nvSpPr>
          <p:cNvPr id="11" name="Label1">
            <a:extLst>
              <a:ext uri="{FF2B5EF4-FFF2-40B4-BE49-F238E27FC236}">
                <a16:creationId xmlns:a16="http://schemas.microsoft.com/office/drawing/2014/main" id="{57FADF94-E66F-CAFA-F8A6-074B586FDBC9}"/>
              </a:ext>
            </a:extLst>
          </p:cNvPr>
          <p:cNvSpPr/>
          <p:nvPr/>
        </p:nvSpPr>
        <p:spPr>
          <a:xfrm>
            <a:off x="300000" y="4200000"/>
            <a:ext cx="160000" cy="900000"/>
          </a:xfrm>
          <a:prstGeom prst="rect">
            <a:avLst/>
          </a:prstGeom>
          <a:solidFill>
            <a:srgbClr val="1A5C78"/>
          </a:solidFill>
          <a:ln>
            <a:noFill/>
          </a:ln>
        </p:spPr>
        <p:txBody>
          <a:bodyPr/>
          <a:lstStyle/>
          <a:p>
            <a:endParaRPr lang="es-ES"/>
          </a:p>
        </p:txBody>
      </p:sp>
      <p:sp>
        <p:nvSpPr>
          <p:cNvPr id="12" name="ItemBg1">
            <a:extLst>
              <a:ext uri="{FF2B5EF4-FFF2-40B4-BE49-F238E27FC236}">
                <a16:creationId xmlns:a16="http://schemas.microsoft.com/office/drawing/2014/main" id="{55AD92D8-D43E-B1E3-8865-732C7A3BC3C8}"/>
              </a:ext>
            </a:extLst>
          </p:cNvPr>
          <p:cNvSpPr/>
          <p:nvPr/>
        </p:nvSpPr>
        <p:spPr>
          <a:xfrm>
            <a:off x="480000" y="4200000"/>
            <a:ext cx="6300000" cy="900000"/>
          </a:xfrm>
          <a:prstGeom prst="rect">
            <a:avLst/>
          </a:prstGeom>
          <a:solidFill>
            <a:srgbClr val="5C3012"/>
          </a:solidFill>
          <a:ln>
            <a:noFill/>
          </a:ln>
        </p:spPr>
        <p:txBody>
          <a:bodyPr/>
          <a:lstStyle/>
          <a:p>
            <a:endParaRPr lang="es-ES"/>
          </a:p>
        </p:txBody>
      </p:sp>
      <p:sp>
        <p:nvSpPr>
          <p:cNvPr id="13" name="ItemText1">
            <a:extLst>
              <a:ext uri="{FF2B5EF4-FFF2-40B4-BE49-F238E27FC236}">
                <a16:creationId xmlns:a16="http://schemas.microsoft.com/office/drawing/2014/main" id="{246AA71B-EA4D-C890-CB69-5A7B4788557B}"/>
              </a:ext>
            </a:extLst>
          </p:cNvPr>
          <p:cNvSpPr txBox="1"/>
          <p:nvPr/>
        </p:nvSpPr>
        <p:spPr>
          <a:xfrm>
            <a:off x="520000" y="42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2</a:t>
            </a:r>
          </a:p>
          <a:p>
            <a:pPr algn="l">
              <a:spcAft>
                <a:spcPts val="20"/>
              </a:spcAft>
            </a:pPr>
            <a:r>
              <a:rPr lang="es-ES" sz="1500" dirty="0">
                <a:solidFill>
                  <a:srgbClr val="F5ECD7"/>
                </a:solidFill>
              </a:rPr>
              <a:t>Las bodas de Camacho</a:t>
            </a:r>
          </a:p>
          <a:p>
            <a:pPr algn="l"/>
            <a:r>
              <a:rPr lang="es-ES" sz="1300" dirty="0">
                <a:solidFill>
                  <a:srgbClr val="C9B89A"/>
                </a:solidFill>
              </a:rPr>
              <a:t>Gramática:  Oraciones sustantivas y oraciones con subjuntivo</a:t>
            </a:r>
          </a:p>
        </p:txBody>
      </p:sp>
      <p:sp>
        <p:nvSpPr>
          <p:cNvPr id="14" name="Label2">
            <a:extLst>
              <a:ext uri="{FF2B5EF4-FFF2-40B4-BE49-F238E27FC236}">
                <a16:creationId xmlns:a16="http://schemas.microsoft.com/office/drawing/2014/main" id="{A8C9691C-A912-6A20-E7C0-9413060672AE}"/>
              </a:ext>
            </a:extLst>
          </p:cNvPr>
          <p:cNvSpPr/>
          <p:nvPr/>
        </p:nvSpPr>
        <p:spPr>
          <a:xfrm>
            <a:off x="300000" y="5300000"/>
            <a:ext cx="160000" cy="900000"/>
          </a:xfrm>
          <a:prstGeom prst="rect">
            <a:avLst/>
          </a:prstGeom>
          <a:solidFill>
            <a:srgbClr val="2A6B2A"/>
          </a:solidFill>
          <a:ln>
            <a:noFill/>
          </a:ln>
        </p:spPr>
        <p:txBody>
          <a:bodyPr/>
          <a:lstStyle/>
          <a:p>
            <a:endParaRPr lang="es-ES"/>
          </a:p>
        </p:txBody>
      </p:sp>
      <p:sp>
        <p:nvSpPr>
          <p:cNvPr id="15" name="ItemBg2">
            <a:extLst>
              <a:ext uri="{FF2B5EF4-FFF2-40B4-BE49-F238E27FC236}">
                <a16:creationId xmlns:a16="http://schemas.microsoft.com/office/drawing/2014/main" id="{22E09F65-736A-CF61-43F8-A8DEAED6EFC4}"/>
              </a:ext>
            </a:extLst>
          </p:cNvPr>
          <p:cNvSpPr/>
          <p:nvPr/>
        </p:nvSpPr>
        <p:spPr>
          <a:xfrm>
            <a:off x="480000" y="5300000"/>
            <a:ext cx="6300000" cy="900000"/>
          </a:xfrm>
          <a:prstGeom prst="rect">
            <a:avLst/>
          </a:prstGeom>
          <a:solidFill>
            <a:srgbClr val="6B3D1A"/>
          </a:solidFill>
          <a:ln>
            <a:noFill/>
          </a:ln>
        </p:spPr>
        <p:txBody>
          <a:bodyPr/>
          <a:lstStyle/>
          <a:p>
            <a:endParaRPr lang="es-ES"/>
          </a:p>
        </p:txBody>
      </p:sp>
      <p:sp>
        <p:nvSpPr>
          <p:cNvPr id="16" name="ItemText2">
            <a:extLst>
              <a:ext uri="{FF2B5EF4-FFF2-40B4-BE49-F238E27FC236}">
                <a16:creationId xmlns:a16="http://schemas.microsoft.com/office/drawing/2014/main" id="{DA674E94-6E93-9414-B7FE-C5E912C05D58}"/>
              </a:ext>
            </a:extLst>
          </p:cNvPr>
          <p:cNvSpPr txBox="1"/>
          <p:nvPr/>
        </p:nvSpPr>
        <p:spPr>
          <a:xfrm>
            <a:off x="520000" y="5380000"/>
            <a:ext cx="6100000" cy="820000"/>
          </a:xfrm>
          <a:prstGeom prst="rect">
            <a:avLst/>
          </a:prstGeom>
          <a:noFill/>
          <a:ln>
            <a:noFill/>
          </a:ln>
        </p:spPr>
        <p:txBody>
          <a:bodyPr lIns="91440" tIns="45720" rIns="91440" bIns="45720" rtlCol="0">
            <a:normAutofit/>
          </a:bodyPr>
          <a:lstStyle/>
          <a:p>
            <a:pPr algn="l">
              <a:spcBef>
                <a:spcPts val="40"/>
              </a:spcBef>
              <a:spcAft>
                <a:spcPts val="20"/>
              </a:spcAft>
            </a:pPr>
            <a:r>
              <a:rPr lang="es-ES" sz="1600" b="1" dirty="0">
                <a:solidFill>
                  <a:srgbClr val="C17F2A"/>
                </a:solidFill>
              </a:rPr>
              <a:t>Texto 3</a:t>
            </a:r>
          </a:p>
          <a:p>
            <a:pPr algn="l">
              <a:spcAft>
                <a:spcPts val="20"/>
              </a:spcAft>
            </a:pPr>
            <a:r>
              <a:rPr lang="es-ES" sz="1500" dirty="0">
                <a:solidFill>
                  <a:srgbClr val="F5ECD7"/>
                </a:solidFill>
              </a:rPr>
              <a:t>El mozo de mulas </a:t>
            </a:r>
          </a:p>
          <a:p>
            <a:pPr algn="l"/>
            <a:r>
              <a:rPr lang="es-ES" sz="1300" dirty="0">
                <a:solidFill>
                  <a:srgbClr val="C9B89A"/>
                </a:solidFill>
              </a:rPr>
              <a:t>Gramática: Estilo indirecto</a:t>
            </a:r>
          </a:p>
        </p:txBody>
      </p:sp>
    </p:spTree>
    <p:extLst>
      <p:ext uri="{BB962C8B-B14F-4D97-AF65-F5344CB8AC3E}">
        <p14:creationId xmlns:p14="http://schemas.microsoft.com/office/powerpoint/2010/main" val="3339797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B16636-1A7D-DEE0-A136-C135BED76A44}"/>
              </a:ext>
            </a:extLst>
          </p:cNvPr>
          <p:cNvSpPr>
            <a:spLocks noGrp="1"/>
          </p:cNvSpPr>
          <p:nvPr>
            <p:ph type="title"/>
          </p:nvPr>
        </p:nvSpPr>
        <p:spPr>
          <a:xfrm>
            <a:off x="838200" y="203200"/>
            <a:ext cx="10515600" cy="711199"/>
          </a:xfrm>
        </p:spPr>
        <p:txBody>
          <a:bodyPr>
            <a:normAutofit fontScale="90000"/>
          </a:bodyPr>
          <a:lstStyle/>
          <a:p>
            <a:r>
              <a:rPr lang="es-ES" sz="2000" dirty="0"/>
              <a:t>Tema 4 El amor y la amistad </a:t>
            </a:r>
            <a:br>
              <a:rPr lang="es-ES" dirty="0"/>
            </a:br>
            <a:endParaRPr lang="es-ES" dirty="0"/>
          </a:p>
        </p:txBody>
      </p:sp>
      <p:sp>
        <p:nvSpPr>
          <p:cNvPr id="3" name="Marcador de contenido 2">
            <a:extLst>
              <a:ext uri="{FF2B5EF4-FFF2-40B4-BE49-F238E27FC236}">
                <a16:creationId xmlns:a16="http://schemas.microsoft.com/office/drawing/2014/main" id="{B31412DA-42E2-8E6A-947C-9DDC0731F33D}"/>
              </a:ext>
            </a:extLst>
          </p:cNvPr>
          <p:cNvSpPr>
            <a:spLocks noGrp="1"/>
          </p:cNvSpPr>
          <p:nvPr>
            <p:ph idx="1"/>
          </p:nvPr>
        </p:nvSpPr>
        <p:spPr>
          <a:xfrm>
            <a:off x="838200" y="673100"/>
            <a:ext cx="11137900" cy="5981700"/>
          </a:xfrm>
        </p:spPr>
        <p:txBody>
          <a:bodyPr>
            <a:normAutofit/>
          </a:bodyPr>
          <a:lstStyle/>
          <a:p>
            <a:pPr marL="0" indent="0">
              <a:buNone/>
            </a:pPr>
            <a:r>
              <a:rPr lang="es-ES" sz="1800" dirty="0"/>
              <a:t>	El amor y la amistad son dos de los temas </a:t>
            </a:r>
            <a:r>
              <a:rPr lang="es-ES" sz="1800" dirty="0" err="1"/>
              <a:t>más</a:t>
            </a:r>
            <a:r>
              <a:rPr lang="es-ES" sz="1800" dirty="0"/>
              <a:t> recurrentes en la obra de Cervantes. Gran parte de sus historias se organizan en torno a dos amigos, a parejas, dobles parejas... con todas sus posibilidades: grandes amistades, peleas, reconciliaciones, traiciones, celos, amistades o relaciones entre iguales, entre diferentes, amores no correspondidos, amores idealizados, inventados, </a:t>
            </a:r>
            <a:r>
              <a:rPr lang="es-ES" sz="1800" dirty="0" err="1"/>
              <a:t>literalizados</a:t>
            </a:r>
            <a:r>
              <a:rPr lang="es-ES" sz="1800" dirty="0"/>
              <a:t> o creados como el Don Quijote con Dulcinea.                                                                                                          	                        	                                                           	En el tema del amor Cervantes le da la vuelta a las relaciones </a:t>
            </a:r>
            <a:r>
              <a:rPr lang="es-ES" sz="1800" dirty="0" err="1"/>
              <a:t>estáticas</a:t>
            </a:r>
            <a:r>
              <a:rPr lang="es-ES" sz="1800" dirty="0"/>
              <a:t>, convencionales e interesadas de la </a:t>
            </a:r>
            <a:r>
              <a:rPr lang="es-ES" sz="1800" dirty="0" err="1"/>
              <a:t>época</a:t>
            </a:r>
            <a:r>
              <a:rPr lang="es-ES" sz="1800" dirty="0"/>
              <a:t>, en una apuesta por la libertad, por el ingenio y por la capacidad de superar </a:t>
            </a:r>
            <a:r>
              <a:rPr lang="es-ES" sz="1800" dirty="0" err="1"/>
              <a:t>obstáculos</a:t>
            </a:r>
            <a:r>
              <a:rPr lang="es-ES" sz="1800" dirty="0"/>
              <a:t> que parecen insalvables. Es </a:t>
            </a:r>
            <a:r>
              <a:rPr lang="es-ES" sz="1800" dirty="0" err="1"/>
              <a:t>también</a:t>
            </a:r>
            <a:r>
              <a:rPr lang="es-ES" sz="1800" dirty="0"/>
              <a:t> una apuesta por los </a:t>
            </a:r>
            <a:r>
              <a:rPr lang="es-ES" sz="1800" dirty="0" err="1"/>
              <a:t>débiles</a:t>
            </a:r>
            <a:r>
              <a:rPr lang="es-ES" sz="1800" dirty="0"/>
              <a:t> o menos privilegiados: las mujeres (</a:t>
            </a:r>
            <a:r>
              <a:rPr lang="es-ES" sz="1800" dirty="0" err="1"/>
              <a:t>más</a:t>
            </a:r>
            <a:r>
              <a:rPr lang="es-ES" sz="1800" dirty="0"/>
              <a:t> juiciosas) frente a los hombres, o los pobres frente a los ricos (el dinero no siempre lo puede todo).                                              	Para Don Quijote en el amor la </a:t>
            </a:r>
            <a:r>
              <a:rPr lang="es-ES" sz="1800" dirty="0" err="1"/>
              <a:t>ficción</a:t>
            </a:r>
            <a:r>
              <a:rPr lang="es-ES" sz="1800" dirty="0"/>
              <a:t> y la realidad van de la mano. Don Quijote al convertirse en caballero está obligado a estar enamorado (enamorado por oficio de caballero) ya que “el caballero andante sin amores era árbol sin hojas y sin fruto y cuerpo sin alma” (I, 1). Al no tener una princesa de quien enamorarse se la inventa, y aunque se trata de una creación, se ofrece de forma paródica, por el contraste entre su idealización y la realidad.                                                                                                  	                    	                                                              	A parte del amor de Don Quijote, los tipos de amor en la novela son de lo </a:t>
            </a:r>
            <a:r>
              <a:rPr lang="es-ES" sz="1800" dirty="0" err="1"/>
              <a:t>más</a:t>
            </a:r>
            <a:r>
              <a:rPr lang="es-ES" sz="1800" dirty="0"/>
              <a:t> variado: el amor correspondido, pero que debe superar todas las adversidades (la prueba de amor), la libertad en el amor (la libertad de </a:t>
            </a:r>
            <a:r>
              <a:rPr lang="es-ES" sz="1800" dirty="0" err="1"/>
              <a:t>elección</a:t>
            </a:r>
            <a:r>
              <a:rPr lang="es-ES" sz="1800" dirty="0"/>
              <a:t>), el amor como enfermedad, la locura de amor, la penitencia del amor, la queja de amor (ante la ingratitud de la amada) el engaño del amor, la traición de la amistad por amor, los celos, la muerte por amor y en algunos casos también el triunfo del amor. </a:t>
            </a:r>
          </a:p>
          <a:p>
            <a:pPr marL="0" indent="0">
              <a:buNone/>
            </a:pPr>
            <a:r>
              <a:rPr lang="es-ES" sz="1800" dirty="0"/>
              <a:t> </a:t>
            </a:r>
          </a:p>
        </p:txBody>
      </p:sp>
    </p:spTree>
    <p:extLst>
      <p:ext uri="{BB962C8B-B14F-4D97-AF65-F5344CB8AC3E}">
        <p14:creationId xmlns:p14="http://schemas.microsoft.com/office/powerpoint/2010/main" val="344126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6FACB3C-9069-4791-BC5C-0DB7CD19B8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F2038E-D777-4B76-81DD-DD13EE91B9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CF4E97A5-0C97-2998-0ADC-A4984A422687}"/>
              </a:ext>
            </a:extLst>
          </p:cNvPr>
          <p:cNvSpPr>
            <a:spLocks noGrp="1"/>
          </p:cNvSpPr>
          <p:nvPr>
            <p:ph type="title"/>
          </p:nvPr>
        </p:nvSpPr>
        <p:spPr>
          <a:xfrm>
            <a:off x="804672" y="802955"/>
            <a:ext cx="4766330" cy="708345"/>
          </a:xfrm>
        </p:spPr>
        <p:txBody>
          <a:bodyPr>
            <a:normAutofit fontScale="90000"/>
          </a:bodyPr>
          <a:lstStyle/>
          <a:p>
            <a:r>
              <a:rPr lang="es-ES" sz="2400" dirty="0">
                <a:solidFill>
                  <a:schemeClr val="tx2"/>
                </a:solidFill>
              </a:rPr>
              <a:t>Texto 1 Avanzado</a:t>
            </a:r>
            <a:br>
              <a:rPr lang="es-ES" sz="2400" dirty="0">
                <a:solidFill>
                  <a:schemeClr val="tx2"/>
                </a:solidFill>
              </a:rPr>
            </a:br>
            <a:r>
              <a:rPr lang="es-ES" sz="2400" dirty="0">
                <a:solidFill>
                  <a:schemeClr val="tx2"/>
                </a:solidFill>
              </a:rPr>
              <a:t>Antes de leer </a:t>
            </a:r>
            <a:br>
              <a:rPr lang="es-ES" sz="3300" dirty="0">
                <a:solidFill>
                  <a:schemeClr val="tx2"/>
                </a:solidFill>
              </a:rPr>
            </a:br>
            <a:endParaRPr lang="es-ES" sz="3300" dirty="0">
              <a:solidFill>
                <a:schemeClr val="tx2"/>
              </a:solidFill>
            </a:endParaRPr>
          </a:p>
        </p:txBody>
      </p:sp>
      <p:sp>
        <p:nvSpPr>
          <p:cNvPr id="3" name="Marcador de contenido 2">
            <a:extLst>
              <a:ext uri="{FF2B5EF4-FFF2-40B4-BE49-F238E27FC236}">
                <a16:creationId xmlns:a16="http://schemas.microsoft.com/office/drawing/2014/main" id="{31675F42-6F98-9EF6-9A76-C00F55095CBE}"/>
              </a:ext>
            </a:extLst>
          </p:cNvPr>
          <p:cNvSpPr>
            <a:spLocks noGrp="1"/>
          </p:cNvSpPr>
          <p:nvPr>
            <p:ph idx="1"/>
          </p:nvPr>
        </p:nvSpPr>
        <p:spPr>
          <a:xfrm>
            <a:off x="804672" y="1700784"/>
            <a:ext cx="4765949" cy="4074375"/>
          </a:xfrm>
        </p:spPr>
        <p:txBody>
          <a:bodyPr>
            <a:normAutofit/>
          </a:bodyPr>
          <a:lstStyle/>
          <a:p>
            <a:pPr marL="0" indent="0">
              <a:buNone/>
            </a:pPr>
            <a:r>
              <a:rPr lang="es-ES" sz="1800" dirty="0">
                <a:solidFill>
                  <a:schemeClr val="tx2"/>
                </a:solidFill>
              </a:rPr>
              <a:t>1. ¿Crees que se puede relacionar el amor y la amistad o son muy distintos?</a:t>
            </a:r>
          </a:p>
          <a:p>
            <a:pPr marL="0" indent="0">
              <a:buNone/>
            </a:pPr>
            <a:r>
              <a:rPr lang="es-ES" sz="1800" dirty="0">
                <a:solidFill>
                  <a:schemeClr val="tx2"/>
                </a:solidFill>
              </a:rPr>
              <a:t>2.  ¿Qué tiene de positivo y negativo estar enamorado? </a:t>
            </a:r>
          </a:p>
          <a:p>
            <a:pPr marL="0" indent="0">
              <a:buNone/>
            </a:pPr>
            <a:r>
              <a:rPr lang="es-ES" sz="1800" dirty="0">
                <a:solidFill>
                  <a:schemeClr val="tx2"/>
                </a:solidFill>
              </a:rPr>
              <a:t>3. ¿Crees que es posible enamorarse de alguien que no conoces, solo con la imaginación?</a:t>
            </a:r>
          </a:p>
          <a:p>
            <a:pPr marL="0" indent="0">
              <a:buNone/>
            </a:pPr>
            <a:r>
              <a:rPr lang="es-ES" sz="1800" dirty="0">
                <a:solidFill>
                  <a:schemeClr val="tx2"/>
                </a:solidFill>
              </a:rPr>
              <a:t>4. ¿Qué es lo que es más importante para ti para enamorarte?  La belleza, el carácter…. </a:t>
            </a:r>
          </a:p>
        </p:txBody>
      </p:sp>
      <p:grpSp>
        <p:nvGrpSpPr>
          <p:cNvPr id="14" name="Group 13">
            <a:extLst>
              <a:ext uri="{FF2B5EF4-FFF2-40B4-BE49-F238E27FC236}">
                <a16:creationId xmlns:a16="http://schemas.microsoft.com/office/drawing/2014/main" id="{DD354807-230F-4402-B1B9-F733A8F1F1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18240" y="-16714"/>
            <a:ext cx="6373761" cy="6874714"/>
            <a:chOff x="5818240" y="-1"/>
            <a:chExt cx="6373761" cy="6874714"/>
          </a:xfrm>
        </p:grpSpPr>
        <p:sp>
          <p:nvSpPr>
            <p:cNvPr id="15" name="Freeform: Shape 14">
              <a:extLst>
                <a:ext uri="{FF2B5EF4-FFF2-40B4-BE49-F238E27FC236}">
                  <a16:creationId xmlns:a16="http://schemas.microsoft.com/office/drawing/2014/main" id="{BF5A6F4A-CE87-4D5C-9382-8167967CE8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18240" y="-1"/>
              <a:ext cx="6373761" cy="6874714"/>
            </a:xfrm>
            <a:custGeom>
              <a:avLst/>
              <a:gdLst>
                <a:gd name="connsiteX0" fmla="*/ 6373761 w 6373761"/>
                <a:gd name="connsiteY0" fmla="*/ 5771297 h 6874714"/>
                <a:gd name="connsiteX1" fmla="*/ 6373761 w 6373761"/>
                <a:gd name="connsiteY1" fmla="*/ 6247960 h 6874714"/>
                <a:gd name="connsiteX2" fmla="*/ 6235932 w 6373761"/>
                <a:gd name="connsiteY2" fmla="*/ 6361930 h 6874714"/>
                <a:gd name="connsiteX3" fmla="*/ 5960375 w 6373761"/>
                <a:gd name="connsiteY3" fmla="*/ 6587489 h 6874714"/>
                <a:gd name="connsiteX4" fmla="*/ 5822907 w 6373761"/>
                <a:gd name="connsiteY4" fmla="*/ 6701871 h 6874714"/>
                <a:gd name="connsiteX5" fmla="*/ 5681115 w 6373761"/>
                <a:gd name="connsiteY5" fmla="*/ 6816896 h 6874714"/>
                <a:gd name="connsiteX6" fmla="*/ 5604096 w 6373761"/>
                <a:gd name="connsiteY6" fmla="*/ 6874714 h 6874714"/>
                <a:gd name="connsiteX7" fmla="*/ 4878485 w 6373761"/>
                <a:gd name="connsiteY7" fmla="*/ 6874714 h 6874714"/>
                <a:gd name="connsiteX8" fmla="*/ 5006014 w 6373761"/>
                <a:gd name="connsiteY8" fmla="*/ 6800200 h 6874714"/>
                <a:gd name="connsiteX9" fmla="*/ 5149855 w 6373761"/>
                <a:gd name="connsiteY9" fmla="*/ 6707667 h 6874714"/>
                <a:gd name="connsiteX10" fmla="*/ 5431866 w 6373761"/>
                <a:gd name="connsiteY10" fmla="*/ 6506210 h 6874714"/>
                <a:gd name="connsiteX11" fmla="*/ 5571036 w 6373761"/>
                <a:gd name="connsiteY11" fmla="*/ 6399557 h 6874714"/>
                <a:gd name="connsiteX12" fmla="*/ 5711649 w 6373761"/>
                <a:gd name="connsiteY12" fmla="*/ 6288912 h 6874714"/>
                <a:gd name="connsiteX13" fmla="*/ 6276589 w 6373761"/>
                <a:gd name="connsiteY13" fmla="*/ 5852379 h 6874714"/>
                <a:gd name="connsiteX14" fmla="*/ 3975975 w 6373761"/>
                <a:gd name="connsiteY14" fmla="*/ 263 h 6874714"/>
                <a:gd name="connsiteX15" fmla="*/ 4350473 w 6373761"/>
                <a:gd name="connsiteY15" fmla="*/ 24963 h 6874714"/>
                <a:gd name="connsiteX16" fmla="*/ 5077909 w 6373761"/>
                <a:gd name="connsiteY16" fmla="*/ 189450 h 6874714"/>
                <a:gd name="connsiteX17" fmla="*/ 5746507 w 6373761"/>
                <a:gd name="connsiteY17" fmla="*/ 505804 h 6874714"/>
                <a:gd name="connsiteX18" fmla="*/ 6322456 w 6373761"/>
                <a:gd name="connsiteY18" fmla="*/ 956633 h 6874714"/>
                <a:gd name="connsiteX19" fmla="*/ 6373761 w 6373761"/>
                <a:gd name="connsiteY19" fmla="*/ 1011863 h 6874714"/>
                <a:gd name="connsiteX20" fmla="*/ 6373761 w 6373761"/>
                <a:gd name="connsiteY20" fmla="*/ 1185075 h 6874714"/>
                <a:gd name="connsiteX21" fmla="*/ 6359489 w 6373761"/>
                <a:gd name="connsiteY21" fmla="*/ 1169497 h 6874714"/>
                <a:gd name="connsiteX22" fmla="*/ 6233869 w 6373761"/>
                <a:gd name="connsiteY22" fmla="*/ 1047442 h 6874714"/>
                <a:gd name="connsiteX23" fmla="*/ 5961423 w 6373761"/>
                <a:gd name="connsiteY23" fmla="*/ 827953 h 6874714"/>
                <a:gd name="connsiteX24" fmla="*/ 5663555 w 6373761"/>
                <a:gd name="connsiteY24" fmla="*/ 645304 h 6874714"/>
                <a:gd name="connsiteX25" fmla="*/ 5013827 w 6373761"/>
                <a:gd name="connsiteY25" fmla="*/ 397863 h 6874714"/>
                <a:gd name="connsiteX26" fmla="*/ 4327409 w 6373761"/>
                <a:gd name="connsiteY26" fmla="*/ 302545 h 6874714"/>
                <a:gd name="connsiteX27" fmla="*/ 3639939 w 6373761"/>
                <a:gd name="connsiteY27" fmla="*/ 338868 h 6874714"/>
                <a:gd name="connsiteX28" fmla="*/ 3302495 w 6373761"/>
                <a:gd name="connsiteY28" fmla="*/ 403659 h 6874714"/>
                <a:gd name="connsiteX29" fmla="*/ 2971604 w 6373761"/>
                <a:gd name="connsiteY29" fmla="*/ 496273 h 6874714"/>
                <a:gd name="connsiteX30" fmla="*/ 2648706 w 6373761"/>
                <a:gd name="connsiteY30" fmla="*/ 614389 h 6874714"/>
                <a:gd name="connsiteX31" fmla="*/ 2335374 w 6373761"/>
                <a:gd name="connsiteY31" fmla="*/ 757109 h 6874714"/>
                <a:gd name="connsiteX32" fmla="*/ 1741342 w 6373761"/>
                <a:gd name="connsiteY32" fmla="*/ 1107725 h 6874714"/>
                <a:gd name="connsiteX33" fmla="*/ 1600861 w 6373761"/>
                <a:gd name="connsiteY33" fmla="*/ 1208710 h 6874714"/>
                <a:gd name="connsiteX34" fmla="*/ 1531799 w 6373761"/>
                <a:gd name="connsiteY34" fmla="*/ 1260879 h 6874714"/>
                <a:gd name="connsiteX35" fmla="*/ 1463655 w 6373761"/>
                <a:gd name="connsiteY35" fmla="*/ 1314333 h 6874714"/>
                <a:gd name="connsiteX36" fmla="*/ 1200777 w 6373761"/>
                <a:gd name="connsiteY36" fmla="*/ 1541166 h 6874714"/>
                <a:gd name="connsiteX37" fmla="*/ 731501 w 6373761"/>
                <a:gd name="connsiteY37" fmla="*/ 2055754 h 6874714"/>
                <a:gd name="connsiteX38" fmla="*/ 531393 w 6373761"/>
                <a:gd name="connsiteY38" fmla="*/ 2342739 h 6874714"/>
                <a:gd name="connsiteX39" fmla="*/ 361033 w 6373761"/>
                <a:gd name="connsiteY39" fmla="*/ 2649046 h 6874714"/>
                <a:gd name="connsiteX40" fmla="*/ 323292 w 6373761"/>
                <a:gd name="connsiteY40" fmla="*/ 2728263 h 6874714"/>
                <a:gd name="connsiteX41" fmla="*/ 304945 w 6373761"/>
                <a:gd name="connsiteY41" fmla="*/ 2768193 h 6874714"/>
                <a:gd name="connsiteX42" fmla="*/ 287516 w 6373761"/>
                <a:gd name="connsiteY42" fmla="*/ 2808510 h 6874714"/>
                <a:gd name="connsiteX43" fmla="*/ 254230 w 6373761"/>
                <a:gd name="connsiteY43" fmla="*/ 2889788 h 6874714"/>
                <a:gd name="connsiteX44" fmla="*/ 223042 w 6373761"/>
                <a:gd name="connsiteY44" fmla="*/ 2971968 h 6874714"/>
                <a:gd name="connsiteX45" fmla="*/ 121611 w 6373761"/>
                <a:gd name="connsiteY45" fmla="*/ 3308544 h 6874714"/>
                <a:gd name="connsiteX46" fmla="*/ 39314 w 6373761"/>
                <a:gd name="connsiteY46" fmla="*/ 4005912 h 6874714"/>
                <a:gd name="connsiteX47" fmla="*/ 73910 w 6373761"/>
                <a:gd name="connsiteY47" fmla="*/ 4354081 h 6874714"/>
                <a:gd name="connsiteX48" fmla="*/ 179534 w 6373761"/>
                <a:gd name="connsiteY48" fmla="*/ 4687050 h 6874714"/>
                <a:gd name="connsiteX49" fmla="*/ 215964 w 6373761"/>
                <a:gd name="connsiteY49" fmla="*/ 4766654 h 6874714"/>
                <a:gd name="connsiteX50" fmla="*/ 256457 w 6373761"/>
                <a:gd name="connsiteY50" fmla="*/ 4844455 h 6874714"/>
                <a:gd name="connsiteX51" fmla="*/ 346225 w 6373761"/>
                <a:gd name="connsiteY51" fmla="*/ 4995290 h 6874714"/>
                <a:gd name="connsiteX52" fmla="*/ 445296 w 6373761"/>
                <a:gd name="connsiteY52" fmla="*/ 5140971 h 6874714"/>
                <a:gd name="connsiteX53" fmla="*/ 551443 w 6373761"/>
                <a:gd name="connsiteY53" fmla="*/ 5282531 h 6874714"/>
                <a:gd name="connsiteX54" fmla="*/ 772387 w 6373761"/>
                <a:gd name="connsiteY54" fmla="*/ 5562561 h 6874714"/>
                <a:gd name="connsiteX55" fmla="*/ 882858 w 6373761"/>
                <a:gd name="connsiteY55" fmla="*/ 5704507 h 6874714"/>
                <a:gd name="connsiteX56" fmla="*/ 990316 w 6373761"/>
                <a:gd name="connsiteY56" fmla="*/ 5848258 h 6874714"/>
                <a:gd name="connsiteX57" fmla="*/ 1097774 w 6373761"/>
                <a:gd name="connsiteY57" fmla="*/ 5987114 h 6874714"/>
                <a:gd name="connsiteX58" fmla="*/ 1210080 w 6373761"/>
                <a:gd name="connsiteY58" fmla="*/ 6121203 h 6874714"/>
                <a:gd name="connsiteX59" fmla="*/ 1448192 w 6373761"/>
                <a:gd name="connsiteY59" fmla="*/ 6374054 h 6874714"/>
                <a:gd name="connsiteX60" fmla="*/ 1982991 w 6373761"/>
                <a:gd name="connsiteY60" fmla="*/ 6796158 h 6874714"/>
                <a:gd name="connsiteX61" fmla="*/ 2118475 w 6373761"/>
                <a:gd name="connsiteY61" fmla="*/ 6874714 h 6874714"/>
                <a:gd name="connsiteX62" fmla="*/ 1569874 w 6373761"/>
                <a:gd name="connsiteY62" fmla="*/ 6874714 h 6874714"/>
                <a:gd name="connsiteX63" fmla="*/ 1507802 w 6373761"/>
                <a:gd name="connsiteY63" fmla="*/ 6817815 h 6874714"/>
                <a:gd name="connsiteX64" fmla="*/ 1256865 w 6373761"/>
                <a:gd name="connsiteY64" fmla="*/ 6543437 h 6874714"/>
                <a:gd name="connsiteX65" fmla="*/ 1038410 w 6373761"/>
                <a:gd name="connsiteY65" fmla="*/ 6248722 h 6874714"/>
                <a:gd name="connsiteX66" fmla="*/ 845380 w 6373761"/>
                <a:gd name="connsiteY66" fmla="*/ 5941386 h 6874714"/>
                <a:gd name="connsiteX67" fmla="*/ 755351 w 6373761"/>
                <a:gd name="connsiteY67" fmla="*/ 5788877 h 6874714"/>
                <a:gd name="connsiteX68" fmla="*/ 661784 w 6373761"/>
                <a:gd name="connsiteY68" fmla="*/ 5638944 h 6874714"/>
                <a:gd name="connsiteX69" fmla="*/ 466525 w 6373761"/>
                <a:gd name="connsiteY69" fmla="*/ 5340366 h 6874714"/>
                <a:gd name="connsiteX70" fmla="*/ 370992 w 6373761"/>
                <a:gd name="connsiteY70" fmla="*/ 5188502 h 6874714"/>
                <a:gd name="connsiteX71" fmla="*/ 280046 w 6373761"/>
                <a:gd name="connsiteY71" fmla="*/ 5033287 h 6874714"/>
                <a:gd name="connsiteX72" fmla="*/ 126853 w 6373761"/>
                <a:gd name="connsiteY72" fmla="*/ 4707660 h 6874714"/>
                <a:gd name="connsiteX73" fmla="*/ 30272 w 6373761"/>
                <a:gd name="connsiteY73" fmla="*/ 4362068 h 6874714"/>
                <a:gd name="connsiteX74" fmla="*/ 0 w 6373761"/>
                <a:gd name="connsiteY74" fmla="*/ 4005912 h 6874714"/>
                <a:gd name="connsiteX75" fmla="*/ 270480 w 6373761"/>
                <a:gd name="connsiteY75" fmla="*/ 2610532 h 6874714"/>
                <a:gd name="connsiteX76" fmla="*/ 415942 w 6373761"/>
                <a:gd name="connsiteY76" fmla="*/ 2280526 h 6874714"/>
                <a:gd name="connsiteX77" fmla="*/ 590102 w 6373761"/>
                <a:gd name="connsiteY77" fmla="*/ 1962626 h 6874714"/>
                <a:gd name="connsiteX78" fmla="*/ 1020719 w 6373761"/>
                <a:gd name="connsiteY78" fmla="*/ 1373070 h 6874714"/>
                <a:gd name="connsiteX79" fmla="*/ 1275080 w 6373761"/>
                <a:gd name="connsiteY79" fmla="*/ 1107081 h 6874714"/>
                <a:gd name="connsiteX80" fmla="*/ 1342437 w 6373761"/>
                <a:gd name="connsiteY80" fmla="*/ 1043965 h 6874714"/>
                <a:gd name="connsiteX81" fmla="*/ 1411106 w 6373761"/>
                <a:gd name="connsiteY81" fmla="*/ 982138 h 6874714"/>
                <a:gd name="connsiteX82" fmla="*/ 1553029 w 6373761"/>
                <a:gd name="connsiteY82" fmla="*/ 863376 h 6874714"/>
                <a:gd name="connsiteX83" fmla="*/ 2173401 w 6373761"/>
                <a:gd name="connsiteY83" fmla="*/ 454409 h 6874714"/>
                <a:gd name="connsiteX84" fmla="*/ 3599708 w 6373761"/>
                <a:gd name="connsiteY84" fmla="*/ 16332 h 6874714"/>
                <a:gd name="connsiteX85" fmla="*/ 3975975 w 6373761"/>
                <a:gd name="connsiteY85" fmla="*/ 263 h 687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6373761" h="6874714">
                  <a:moveTo>
                    <a:pt x="6373761" y="5771297"/>
                  </a:moveTo>
                  <a:lnTo>
                    <a:pt x="6373761" y="6247960"/>
                  </a:lnTo>
                  <a:lnTo>
                    <a:pt x="6235932" y="6361930"/>
                  </a:lnTo>
                  <a:cubicBezTo>
                    <a:pt x="6143250" y="6437460"/>
                    <a:pt x="6051059" y="6512200"/>
                    <a:pt x="5960375" y="6587489"/>
                  </a:cubicBezTo>
                  <a:lnTo>
                    <a:pt x="5822907" y="6701871"/>
                  </a:lnTo>
                  <a:cubicBezTo>
                    <a:pt x="5776123" y="6740385"/>
                    <a:pt x="5729079" y="6778899"/>
                    <a:pt x="5681115" y="6816896"/>
                  </a:cubicBezTo>
                  <a:lnTo>
                    <a:pt x="5604096" y="6874714"/>
                  </a:lnTo>
                  <a:lnTo>
                    <a:pt x="4878485" y="6874714"/>
                  </a:lnTo>
                  <a:lnTo>
                    <a:pt x="5006014" y="6800200"/>
                  </a:lnTo>
                  <a:cubicBezTo>
                    <a:pt x="5054354" y="6770429"/>
                    <a:pt x="5102285" y="6739483"/>
                    <a:pt x="5149855" y="6707667"/>
                  </a:cubicBezTo>
                  <a:cubicBezTo>
                    <a:pt x="5244993" y="6643906"/>
                    <a:pt x="5338561" y="6576025"/>
                    <a:pt x="5431866" y="6506210"/>
                  </a:cubicBezTo>
                  <a:cubicBezTo>
                    <a:pt x="5478386" y="6471304"/>
                    <a:pt x="5524777" y="6435495"/>
                    <a:pt x="5571036" y="6399557"/>
                  </a:cubicBezTo>
                  <a:lnTo>
                    <a:pt x="5711649" y="6288912"/>
                  </a:lnTo>
                  <a:cubicBezTo>
                    <a:pt x="5902059" y="6140395"/>
                    <a:pt x="6093257" y="5998320"/>
                    <a:pt x="6276589" y="5852379"/>
                  </a:cubicBezTo>
                  <a:close/>
                  <a:moveTo>
                    <a:pt x="3975975" y="263"/>
                  </a:moveTo>
                  <a:cubicBezTo>
                    <a:pt x="4101550" y="1809"/>
                    <a:pt x="4226830" y="10149"/>
                    <a:pt x="4350473" y="24963"/>
                  </a:cubicBezTo>
                  <a:cubicBezTo>
                    <a:pt x="4598149" y="54846"/>
                    <a:pt x="4842943" y="108687"/>
                    <a:pt x="5077909" y="189450"/>
                  </a:cubicBezTo>
                  <a:cubicBezTo>
                    <a:pt x="5312876" y="269955"/>
                    <a:pt x="5537357" y="376867"/>
                    <a:pt x="5746507" y="505804"/>
                  </a:cubicBezTo>
                  <a:cubicBezTo>
                    <a:pt x="5955527" y="634999"/>
                    <a:pt x="6148688" y="786864"/>
                    <a:pt x="6322456" y="956633"/>
                  </a:cubicBezTo>
                  <a:lnTo>
                    <a:pt x="6373761" y="1011863"/>
                  </a:lnTo>
                  <a:lnTo>
                    <a:pt x="6373761" y="1185075"/>
                  </a:lnTo>
                  <a:lnTo>
                    <a:pt x="6359489" y="1169497"/>
                  </a:lnTo>
                  <a:cubicBezTo>
                    <a:pt x="6318811" y="1127602"/>
                    <a:pt x="6276917" y="1086890"/>
                    <a:pt x="6233869" y="1047442"/>
                  </a:cubicBezTo>
                  <a:cubicBezTo>
                    <a:pt x="6147509" y="968870"/>
                    <a:pt x="6056431" y="895448"/>
                    <a:pt x="5961423" y="827953"/>
                  </a:cubicBezTo>
                  <a:cubicBezTo>
                    <a:pt x="5865891" y="761102"/>
                    <a:pt x="5766688" y="699403"/>
                    <a:pt x="5663555" y="645304"/>
                  </a:cubicBezTo>
                  <a:cubicBezTo>
                    <a:pt x="5457943" y="535816"/>
                    <a:pt x="5238703" y="453894"/>
                    <a:pt x="5013827" y="397863"/>
                  </a:cubicBezTo>
                  <a:cubicBezTo>
                    <a:pt x="4788953" y="341703"/>
                    <a:pt x="4558442" y="310917"/>
                    <a:pt x="4327409" y="302545"/>
                  </a:cubicBezTo>
                  <a:cubicBezTo>
                    <a:pt x="4096111" y="293012"/>
                    <a:pt x="3867174" y="305893"/>
                    <a:pt x="3639939" y="338868"/>
                  </a:cubicBezTo>
                  <a:cubicBezTo>
                    <a:pt x="3526585" y="355999"/>
                    <a:pt x="3413885" y="377254"/>
                    <a:pt x="3302495" y="403659"/>
                  </a:cubicBezTo>
                  <a:cubicBezTo>
                    <a:pt x="3191107" y="430451"/>
                    <a:pt x="3080634" y="460978"/>
                    <a:pt x="2971604" y="496273"/>
                  </a:cubicBezTo>
                  <a:cubicBezTo>
                    <a:pt x="2862573" y="531437"/>
                    <a:pt x="2754854" y="570852"/>
                    <a:pt x="2648706" y="614389"/>
                  </a:cubicBezTo>
                  <a:cubicBezTo>
                    <a:pt x="2542690" y="658056"/>
                    <a:pt x="2438114" y="705714"/>
                    <a:pt x="2335374" y="757109"/>
                  </a:cubicBezTo>
                  <a:cubicBezTo>
                    <a:pt x="2129894" y="859769"/>
                    <a:pt x="1931228" y="976855"/>
                    <a:pt x="1741342" y="1107725"/>
                  </a:cubicBezTo>
                  <a:cubicBezTo>
                    <a:pt x="1694035" y="1140571"/>
                    <a:pt x="1646858" y="1173933"/>
                    <a:pt x="1600861" y="1208710"/>
                  </a:cubicBezTo>
                  <a:cubicBezTo>
                    <a:pt x="1577535" y="1225713"/>
                    <a:pt x="1554732" y="1243361"/>
                    <a:pt x="1531799" y="1260879"/>
                  </a:cubicBezTo>
                  <a:cubicBezTo>
                    <a:pt x="1508735" y="1278267"/>
                    <a:pt x="1486064" y="1296171"/>
                    <a:pt x="1463655" y="1314333"/>
                  </a:cubicBezTo>
                  <a:cubicBezTo>
                    <a:pt x="1373627" y="1386853"/>
                    <a:pt x="1285564" y="1462077"/>
                    <a:pt x="1200777" y="1541166"/>
                  </a:cubicBezTo>
                  <a:cubicBezTo>
                    <a:pt x="1030810" y="1698827"/>
                    <a:pt x="873161" y="1870785"/>
                    <a:pt x="731501" y="2055754"/>
                  </a:cubicBezTo>
                  <a:cubicBezTo>
                    <a:pt x="660734" y="2148239"/>
                    <a:pt x="593771" y="2243944"/>
                    <a:pt x="531393" y="2342739"/>
                  </a:cubicBezTo>
                  <a:cubicBezTo>
                    <a:pt x="470063" y="2442050"/>
                    <a:pt x="412140" y="2543810"/>
                    <a:pt x="361033" y="2649046"/>
                  </a:cubicBezTo>
                  <a:cubicBezTo>
                    <a:pt x="347798" y="2675194"/>
                    <a:pt x="335479" y="2701728"/>
                    <a:pt x="323292" y="2728263"/>
                  </a:cubicBezTo>
                  <a:lnTo>
                    <a:pt x="304945" y="2768193"/>
                  </a:lnTo>
                  <a:lnTo>
                    <a:pt x="287516" y="2808510"/>
                  </a:lnTo>
                  <a:cubicBezTo>
                    <a:pt x="276115" y="2835432"/>
                    <a:pt x="264583" y="2862352"/>
                    <a:pt x="254230" y="2889788"/>
                  </a:cubicBezTo>
                  <a:cubicBezTo>
                    <a:pt x="243877" y="2917224"/>
                    <a:pt x="232477" y="2944274"/>
                    <a:pt x="223042" y="2971968"/>
                  </a:cubicBezTo>
                  <a:cubicBezTo>
                    <a:pt x="182679" y="3081970"/>
                    <a:pt x="148475" y="3194291"/>
                    <a:pt x="121611" y="3308544"/>
                  </a:cubicBezTo>
                  <a:cubicBezTo>
                    <a:pt x="67096" y="3536534"/>
                    <a:pt x="39183" y="3771224"/>
                    <a:pt x="39314" y="4005912"/>
                  </a:cubicBezTo>
                  <a:cubicBezTo>
                    <a:pt x="39969" y="4122871"/>
                    <a:pt x="51109" y="4239571"/>
                    <a:pt x="73910" y="4354081"/>
                  </a:cubicBezTo>
                  <a:cubicBezTo>
                    <a:pt x="97892" y="4468334"/>
                    <a:pt x="132619" y="4580140"/>
                    <a:pt x="179534" y="4687050"/>
                  </a:cubicBezTo>
                  <a:cubicBezTo>
                    <a:pt x="190673" y="4713972"/>
                    <a:pt x="203647" y="4740249"/>
                    <a:pt x="215964" y="4766654"/>
                  </a:cubicBezTo>
                  <a:cubicBezTo>
                    <a:pt x="229332" y="4792674"/>
                    <a:pt x="242043" y="4818950"/>
                    <a:pt x="256457" y="4844455"/>
                  </a:cubicBezTo>
                  <a:cubicBezTo>
                    <a:pt x="283978" y="4895978"/>
                    <a:pt x="314642" y="4945956"/>
                    <a:pt x="346225" y="4995290"/>
                  </a:cubicBezTo>
                  <a:cubicBezTo>
                    <a:pt x="377676" y="5044752"/>
                    <a:pt x="411355" y="5092926"/>
                    <a:pt x="445296" y="5140971"/>
                  </a:cubicBezTo>
                  <a:cubicBezTo>
                    <a:pt x="479760" y="5188630"/>
                    <a:pt x="515537" y="5235645"/>
                    <a:pt x="551443" y="5282531"/>
                  </a:cubicBezTo>
                  <a:cubicBezTo>
                    <a:pt x="623387" y="5376434"/>
                    <a:pt x="698608" y="5468402"/>
                    <a:pt x="772387" y="5562561"/>
                  </a:cubicBezTo>
                  <a:cubicBezTo>
                    <a:pt x="809472" y="5609448"/>
                    <a:pt x="846428" y="5656719"/>
                    <a:pt x="882858" y="5704507"/>
                  </a:cubicBezTo>
                  <a:cubicBezTo>
                    <a:pt x="919159" y="5751909"/>
                    <a:pt x="955196" y="5802273"/>
                    <a:pt x="990316" y="5848258"/>
                  </a:cubicBezTo>
                  <a:cubicBezTo>
                    <a:pt x="1025175" y="5895402"/>
                    <a:pt x="1061736" y="5941129"/>
                    <a:pt x="1097774" y="5987114"/>
                  </a:cubicBezTo>
                  <a:cubicBezTo>
                    <a:pt x="1134860" y="6032326"/>
                    <a:pt x="1171684" y="6077536"/>
                    <a:pt x="1210080" y="6121203"/>
                  </a:cubicBezTo>
                  <a:cubicBezTo>
                    <a:pt x="1286350" y="6209051"/>
                    <a:pt x="1365632" y="6293677"/>
                    <a:pt x="1448192" y="6374054"/>
                  </a:cubicBezTo>
                  <a:cubicBezTo>
                    <a:pt x="1613572" y="6534420"/>
                    <a:pt x="1792057" y="6677526"/>
                    <a:pt x="1982991" y="6796158"/>
                  </a:cubicBezTo>
                  <a:lnTo>
                    <a:pt x="2118475" y="6874714"/>
                  </a:lnTo>
                  <a:lnTo>
                    <a:pt x="1569874" y="6874714"/>
                  </a:lnTo>
                  <a:lnTo>
                    <a:pt x="1507802" y="6817815"/>
                  </a:lnTo>
                  <a:cubicBezTo>
                    <a:pt x="1418412" y="6730595"/>
                    <a:pt x="1334903" y="6638562"/>
                    <a:pt x="1256865" y="6543437"/>
                  </a:cubicBezTo>
                  <a:cubicBezTo>
                    <a:pt x="1179155" y="6447861"/>
                    <a:pt x="1106817" y="6349194"/>
                    <a:pt x="1038410" y="6248722"/>
                  </a:cubicBezTo>
                  <a:cubicBezTo>
                    <a:pt x="969873" y="6148253"/>
                    <a:pt x="905922" y="6045592"/>
                    <a:pt x="845380" y="5941386"/>
                  </a:cubicBezTo>
                  <a:cubicBezTo>
                    <a:pt x="814453" y="5888704"/>
                    <a:pt x="786147" y="5839370"/>
                    <a:pt x="755351" y="5788877"/>
                  </a:cubicBezTo>
                  <a:cubicBezTo>
                    <a:pt x="724817" y="5738771"/>
                    <a:pt x="693760" y="5688665"/>
                    <a:pt x="661784" y="5638944"/>
                  </a:cubicBezTo>
                  <a:lnTo>
                    <a:pt x="466525" y="5340366"/>
                  </a:lnTo>
                  <a:cubicBezTo>
                    <a:pt x="434156" y="5290131"/>
                    <a:pt x="402181" y="5239639"/>
                    <a:pt x="370992" y="5188502"/>
                  </a:cubicBezTo>
                  <a:cubicBezTo>
                    <a:pt x="339803" y="5137364"/>
                    <a:pt x="308876" y="5086099"/>
                    <a:pt x="280046" y="5033287"/>
                  </a:cubicBezTo>
                  <a:cubicBezTo>
                    <a:pt x="222255" y="4928179"/>
                    <a:pt x="169181" y="4819982"/>
                    <a:pt x="126853" y="4707660"/>
                  </a:cubicBezTo>
                  <a:cubicBezTo>
                    <a:pt x="83739" y="4595725"/>
                    <a:pt x="51764" y="4479670"/>
                    <a:pt x="30272" y="4362068"/>
                  </a:cubicBezTo>
                  <a:cubicBezTo>
                    <a:pt x="9698" y="4244466"/>
                    <a:pt x="0" y="4125060"/>
                    <a:pt x="0" y="4005912"/>
                  </a:cubicBezTo>
                  <a:cubicBezTo>
                    <a:pt x="1704" y="3530867"/>
                    <a:pt x="95140" y="3057110"/>
                    <a:pt x="270480" y="2610532"/>
                  </a:cubicBezTo>
                  <a:cubicBezTo>
                    <a:pt x="314511" y="2498984"/>
                    <a:pt x="362212" y="2388466"/>
                    <a:pt x="415942" y="2280526"/>
                  </a:cubicBezTo>
                  <a:cubicBezTo>
                    <a:pt x="468884" y="2172197"/>
                    <a:pt x="527199" y="2066188"/>
                    <a:pt x="590102" y="1962626"/>
                  </a:cubicBezTo>
                  <a:cubicBezTo>
                    <a:pt x="716037" y="1755631"/>
                    <a:pt x="859794" y="1557653"/>
                    <a:pt x="1020719" y="1373070"/>
                  </a:cubicBezTo>
                  <a:cubicBezTo>
                    <a:pt x="1101575" y="1281101"/>
                    <a:pt x="1185969" y="1191838"/>
                    <a:pt x="1275080" y="1107081"/>
                  </a:cubicBezTo>
                  <a:cubicBezTo>
                    <a:pt x="1297227" y="1085699"/>
                    <a:pt x="1319504" y="1064575"/>
                    <a:pt x="1342437" y="1043965"/>
                  </a:cubicBezTo>
                  <a:cubicBezTo>
                    <a:pt x="1365240" y="1023226"/>
                    <a:pt x="1387648" y="1002102"/>
                    <a:pt x="1411106" y="982138"/>
                  </a:cubicBezTo>
                  <a:cubicBezTo>
                    <a:pt x="1457497" y="941563"/>
                    <a:pt x="1505065" y="902276"/>
                    <a:pt x="1553029" y="863376"/>
                  </a:cubicBezTo>
                  <a:cubicBezTo>
                    <a:pt x="1745798" y="708806"/>
                    <a:pt x="1954030" y="571882"/>
                    <a:pt x="2173401" y="454409"/>
                  </a:cubicBezTo>
                  <a:cubicBezTo>
                    <a:pt x="2612013" y="219334"/>
                    <a:pt x="3099505" y="65666"/>
                    <a:pt x="3599708" y="16332"/>
                  </a:cubicBezTo>
                  <a:cubicBezTo>
                    <a:pt x="3724530" y="3966"/>
                    <a:pt x="3850400" y="-1283"/>
                    <a:pt x="3975975" y="26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61023DD2-2E6F-4419-B404-80F08460BE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65276" y="313387"/>
              <a:ext cx="6326724" cy="6561326"/>
            </a:xfrm>
            <a:custGeom>
              <a:avLst/>
              <a:gdLst>
                <a:gd name="connsiteX0" fmla="*/ 6326724 w 6326724"/>
                <a:gd name="connsiteY0" fmla="*/ 5020808 h 6561326"/>
                <a:gd name="connsiteX1" fmla="*/ 6326724 w 6326724"/>
                <a:gd name="connsiteY1" fmla="*/ 5698632 h 6561326"/>
                <a:gd name="connsiteX2" fmla="*/ 6067438 w 6326724"/>
                <a:gd name="connsiteY2" fmla="*/ 5902509 h 6561326"/>
                <a:gd name="connsiteX3" fmla="*/ 5799974 w 6326724"/>
                <a:gd name="connsiteY3" fmla="*/ 6102017 h 6561326"/>
                <a:gd name="connsiteX4" fmla="*/ 5665258 w 6326724"/>
                <a:gd name="connsiteY4" fmla="*/ 6202100 h 6561326"/>
                <a:gd name="connsiteX5" fmla="*/ 5526873 w 6326724"/>
                <a:gd name="connsiteY5" fmla="*/ 6302828 h 6561326"/>
                <a:gd name="connsiteX6" fmla="*/ 5385080 w 6326724"/>
                <a:gd name="connsiteY6" fmla="*/ 6402268 h 6561326"/>
                <a:gd name="connsiteX7" fmla="*/ 5238833 w 6326724"/>
                <a:gd name="connsiteY7" fmla="*/ 6498875 h 6561326"/>
                <a:gd name="connsiteX8" fmla="*/ 5138040 w 6326724"/>
                <a:gd name="connsiteY8" fmla="*/ 6561326 h 6561326"/>
                <a:gd name="connsiteX9" fmla="*/ 3946072 w 6326724"/>
                <a:gd name="connsiteY9" fmla="*/ 6561326 h 6561326"/>
                <a:gd name="connsiteX10" fmla="*/ 3976009 w 6326724"/>
                <a:gd name="connsiteY10" fmla="*/ 6555242 h 6561326"/>
                <a:gd name="connsiteX11" fmla="*/ 4404855 w 6326724"/>
                <a:gd name="connsiteY11" fmla="*/ 6399048 h 6561326"/>
                <a:gd name="connsiteX12" fmla="*/ 4938868 w 6326724"/>
                <a:gd name="connsiteY12" fmla="*/ 6072132 h 6561326"/>
                <a:gd name="connsiteX13" fmla="*/ 5068342 w 6326724"/>
                <a:gd name="connsiteY13" fmla="*/ 5976042 h 6561326"/>
                <a:gd name="connsiteX14" fmla="*/ 5197816 w 6326724"/>
                <a:gd name="connsiteY14" fmla="*/ 5876730 h 6561326"/>
                <a:gd name="connsiteX15" fmla="*/ 5460039 w 6326724"/>
                <a:gd name="connsiteY15" fmla="*/ 5670637 h 6561326"/>
                <a:gd name="connsiteX16" fmla="*/ 5999033 w 6326724"/>
                <a:gd name="connsiteY16" fmla="*/ 5271718 h 6561326"/>
                <a:gd name="connsiteX17" fmla="*/ 6258766 w 6326724"/>
                <a:gd name="connsiteY17" fmla="*/ 5077603 h 6561326"/>
                <a:gd name="connsiteX18" fmla="*/ 4139342 w 6326724"/>
                <a:gd name="connsiteY18" fmla="*/ 440 h 6561326"/>
                <a:gd name="connsiteX19" fmla="*/ 4315744 w 6326724"/>
                <a:gd name="connsiteY19" fmla="*/ 6808 h 6561326"/>
                <a:gd name="connsiteX20" fmla="*/ 5015400 w 6326724"/>
                <a:gd name="connsiteY20" fmla="*/ 113591 h 6561326"/>
                <a:gd name="connsiteX21" fmla="*/ 5681114 w 6326724"/>
                <a:gd name="connsiteY21" fmla="*/ 361418 h 6561326"/>
                <a:gd name="connsiteX22" fmla="*/ 6270952 w 6326724"/>
                <a:gd name="connsiteY22" fmla="*/ 755441 h 6561326"/>
                <a:gd name="connsiteX23" fmla="*/ 6326724 w 6326724"/>
                <a:gd name="connsiteY23" fmla="*/ 807432 h 6561326"/>
                <a:gd name="connsiteX24" fmla="*/ 6326724 w 6326724"/>
                <a:gd name="connsiteY24" fmla="*/ 1231565 h 6561326"/>
                <a:gd name="connsiteX25" fmla="*/ 6302093 w 6326724"/>
                <a:gd name="connsiteY25" fmla="*/ 1203002 h 6561326"/>
                <a:gd name="connsiteX26" fmla="*/ 6066914 w 6326724"/>
                <a:gd name="connsiteY26" fmla="*/ 989616 h 6561326"/>
                <a:gd name="connsiteX27" fmla="*/ 5533688 w 6326724"/>
                <a:gd name="connsiteY27" fmla="*/ 647242 h 6561326"/>
                <a:gd name="connsiteX28" fmla="*/ 4933626 w 6326724"/>
                <a:gd name="connsiteY28" fmla="*/ 432262 h 6561326"/>
                <a:gd name="connsiteX29" fmla="*/ 4296873 w 6326724"/>
                <a:gd name="connsiteY29" fmla="*/ 343126 h 6561326"/>
                <a:gd name="connsiteX30" fmla="*/ 3651602 w 6326724"/>
                <a:gd name="connsiteY30" fmla="*/ 365797 h 6561326"/>
                <a:gd name="connsiteX31" fmla="*/ 3018256 w 6326724"/>
                <a:gd name="connsiteY31" fmla="*/ 496666 h 6561326"/>
                <a:gd name="connsiteX32" fmla="*/ 2412429 w 6326724"/>
                <a:gd name="connsiteY32" fmla="*/ 724399 h 6561326"/>
                <a:gd name="connsiteX33" fmla="*/ 1329857 w 6326724"/>
                <a:gd name="connsiteY33" fmla="*/ 1424086 h 6561326"/>
                <a:gd name="connsiteX34" fmla="*/ 887314 w 6326724"/>
                <a:gd name="connsiteY34" fmla="*/ 1891015 h 6561326"/>
                <a:gd name="connsiteX35" fmla="*/ 537420 w 6326724"/>
                <a:gd name="connsiteY35" fmla="*/ 2427245 h 6561326"/>
                <a:gd name="connsiteX36" fmla="*/ 299965 w 6326724"/>
                <a:gd name="connsiteY36" fmla="*/ 3020021 h 6561326"/>
                <a:gd name="connsiteX37" fmla="*/ 213606 w 6326724"/>
                <a:gd name="connsiteY37" fmla="*/ 3651953 h 6561326"/>
                <a:gd name="connsiteX38" fmla="*/ 250036 w 6326724"/>
                <a:gd name="connsiteY38" fmla="*/ 3961352 h 6561326"/>
                <a:gd name="connsiteX39" fmla="*/ 357625 w 6326724"/>
                <a:gd name="connsiteY39" fmla="*/ 4250783 h 6561326"/>
                <a:gd name="connsiteX40" fmla="*/ 432715 w 6326724"/>
                <a:gd name="connsiteY40" fmla="*/ 4387063 h 6561326"/>
                <a:gd name="connsiteX41" fmla="*/ 518943 w 6326724"/>
                <a:gd name="connsiteY41" fmla="*/ 4518962 h 6561326"/>
                <a:gd name="connsiteX42" fmla="*/ 718133 w 6326724"/>
                <a:gd name="connsiteY42" fmla="*/ 4773874 h 6561326"/>
                <a:gd name="connsiteX43" fmla="*/ 933704 w 6326724"/>
                <a:gd name="connsiteY43" fmla="*/ 5030717 h 6561326"/>
                <a:gd name="connsiteX44" fmla="*/ 1040900 w 6326724"/>
                <a:gd name="connsiteY44" fmla="*/ 5164806 h 6561326"/>
                <a:gd name="connsiteX45" fmla="*/ 1092401 w 6326724"/>
                <a:gd name="connsiteY45" fmla="*/ 5230628 h 6561326"/>
                <a:gd name="connsiteX46" fmla="*/ 1142854 w 6326724"/>
                <a:gd name="connsiteY46" fmla="*/ 5293615 h 6561326"/>
                <a:gd name="connsiteX47" fmla="*/ 1576354 w 6326724"/>
                <a:gd name="connsiteY47" fmla="*/ 5759128 h 6561326"/>
                <a:gd name="connsiteX48" fmla="*/ 1806865 w 6326724"/>
                <a:gd name="connsiteY48" fmla="*/ 5968571 h 6561326"/>
                <a:gd name="connsiteX49" fmla="*/ 2048253 w 6326724"/>
                <a:gd name="connsiteY49" fmla="*/ 6161654 h 6561326"/>
                <a:gd name="connsiteX50" fmla="*/ 2587506 w 6326724"/>
                <a:gd name="connsiteY50" fmla="*/ 6467059 h 6561326"/>
                <a:gd name="connsiteX51" fmla="*/ 2889176 w 6326724"/>
                <a:gd name="connsiteY51" fmla="*/ 6553360 h 6561326"/>
                <a:gd name="connsiteX52" fmla="*/ 2929698 w 6326724"/>
                <a:gd name="connsiteY52" fmla="*/ 6561326 h 6561326"/>
                <a:gd name="connsiteX53" fmla="*/ 1816374 w 6326724"/>
                <a:gd name="connsiteY53" fmla="*/ 6561326 h 6561326"/>
                <a:gd name="connsiteX54" fmla="*/ 1787601 w 6326724"/>
                <a:gd name="connsiteY54" fmla="*/ 6545761 h 6561326"/>
                <a:gd name="connsiteX55" fmla="*/ 1225544 w 6326724"/>
                <a:gd name="connsiteY55" fmla="*/ 6094158 h 6561326"/>
                <a:gd name="connsiteX56" fmla="*/ 997654 w 6326724"/>
                <a:gd name="connsiteY56" fmla="*/ 5822374 h 6561326"/>
                <a:gd name="connsiteX57" fmla="*/ 798596 w 6326724"/>
                <a:gd name="connsiteY57" fmla="*/ 5534615 h 6561326"/>
                <a:gd name="connsiteX58" fmla="*/ 752075 w 6326724"/>
                <a:gd name="connsiteY58" fmla="*/ 5461324 h 6561326"/>
                <a:gd name="connsiteX59" fmla="*/ 707650 w 6326724"/>
                <a:gd name="connsiteY59" fmla="*/ 5390221 h 6561326"/>
                <a:gd name="connsiteX60" fmla="*/ 619980 w 6326724"/>
                <a:gd name="connsiteY60" fmla="*/ 5252396 h 6561326"/>
                <a:gd name="connsiteX61" fmla="*/ 438349 w 6326724"/>
                <a:gd name="connsiteY61" fmla="*/ 4970822 h 6561326"/>
                <a:gd name="connsiteX62" fmla="*/ 261044 w 6326724"/>
                <a:gd name="connsiteY62" fmla="*/ 4673145 h 6561326"/>
                <a:gd name="connsiteX63" fmla="*/ 181107 w 6326724"/>
                <a:gd name="connsiteY63" fmla="*/ 4515356 h 6561326"/>
                <a:gd name="connsiteX64" fmla="*/ 113224 w 6326724"/>
                <a:gd name="connsiteY64" fmla="*/ 4350223 h 6561326"/>
                <a:gd name="connsiteX65" fmla="*/ 61199 w 6326724"/>
                <a:gd name="connsiteY65" fmla="*/ 4178908 h 6561326"/>
                <a:gd name="connsiteX66" fmla="*/ 41804 w 6326724"/>
                <a:gd name="connsiteY66" fmla="*/ 4091577 h 6561326"/>
                <a:gd name="connsiteX67" fmla="*/ 33287 w 6326724"/>
                <a:gd name="connsiteY67" fmla="*/ 4047781 h 6561326"/>
                <a:gd name="connsiteX68" fmla="*/ 26209 w 6326724"/>
                <a:gd name="connsiteY68" fmla="*/ 4003858 h 6561326"/>
                <a:gd name="connsiteX69" fmla="*/ 0 w 6326724"/>
                <a:gd name="connsiteY69" fmla="*/ 3651953 h 6561326"/>
                <a:gd name="connsiteX70" fmla="*/ 72731 w 6326724"/>
                <a:gd name="connsiteY70" fmla="*/ 2966307 h 6561326"/>
                <a:gd name="connsiteX71" fmla="*/ 291316 w 6326724"/>
                <a:gd name="connsiteY71" fmla="*/ 2309385 h 6561326"/>
                <a:gd name="connsiteX72" fmla="*/ 1110878 w 6326724"/>
                <a:gd name="connsiteY72" fmla="*/ 1193776 h 6561326"/>
                <a:gd name="connsiteX73" fmla="*/ 1654327 w 6326724"/>
                <a:gd name="connsiteY73" fmla="*/ 756730 h 6561326"/>
                <a:gd name="connsiteX74" fmla="*/ 2261727 w 6326724"/>
                <a:gd name="connsiteY74" fmla="*/ 409720 h 6561326"/>
                <a:gd name="connsiteX75" fmla="*/ 3610060 w 6326724"/>
                <a:gd name="connsiteY75" fmla="*/ 27032 h 6561326"/>
                <a:gd name="connsiteX76" fmla="*/ 4139342 w 6326724"/>
                <a:gd name="connsiteY76" fmla="*/ 440 h 65613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326724" h="6561326">
                  <a:moveTo>
                    <a:pt x="6326724" y="5020808"/>
                  </a:moveTo>
                  <a:lnTo>
                    <a:pt x="6326724" y="5698632"/>
                  </a:lnTo>
                  <a:lnTo>
                    <a:pt x="6067438" y="5902509"/>
                  </a:lnTo>
                  <a:cubicBezTo>
                    <a:pt x="5977868" y="5970407"/>
                    <a:pt x="5888364" y="6036453"/>
                    <a:pt x="5799974" y="6102017"/>
                  </a:cubicBezTo>
                  <a:lnTo>
                    <a:pt x="5665258" y="6202100"/>
                  </a:lnTo>
                  <a:cubicBezTo>
                    <a:pt x="5619654" y="6235719"/>
                    <a:pt x="5573656" y="6269596"/>
                    <a:pt x="5526873" y="6302828"/>
                  </a:cubicBezTo>
                  <a:cubicBezTo>
                    <a:pt x="5480220" y="6336189"/>
                    <a:pt x="5433044" y="6369423"/>
                    <a:pt x="5385080" y="6402268"/>
                  </a:cubicBezTo>
                  <a:cubicBezTo>
                    <a:pt x="5336988" y="6434857"/>
                    <a:pt x="5288500" y="6467187"/>
                    <a:pt x="5238833" y="6498875"/>
                  </a:cubicBezTo>
                  <a:lnTo>
                    <a:pt x="5138040" y="6561326"/>
                  </a:lnTo>
                  <a:lnTo>
                    <a:pt x="3946072" y="6561326"/>
                  </a:lnTo>
                  <a:lnTo>
                    <a:pt x="3976009" y="6555242"/>
                  </a:lnTo>
                  <a:cubicBezTo>
                    <a:pt x="4123712" y="6519227"/>
                    <a:pt x="4266863" y="6466383"/>
                    <a:pt x="4404855" y="6399048"/>
                  </a:cubicBezTo>
                  <a:cubicBezTo>
                    <a:pt x="4589500" y="6310299"/>
                    <a:pt x="4765232" y="6196690"/>
                    <a:pt x="4938868" y="6072132"/>
                  </a:cubicBezTo>
                  <a:cubicBezTo>
                    <a:pt x="4982245" y="6041089"/>
                    <a:pt x="5025359" y="6008630"/>
                    <a:pt x="5068342" y="5976042"/>
                  </a:cubicBezTo>
                  <a:cubicBezTo>
                    <a:pt x="5111588" y="5943453"/>
                    <a:pt x="5154702" y="5910349"/>
                    <a:pt x="5197816" y="5876730"/>
                  </a:cubicBezTo>
                  <a:lnTo>
                    <a:pt x="5460039" y="5670637"/>
                  </a:lnTo>
                  <a:cubicBezTo>
                    <a:pt x="5639966" y="5530365"/>
                    <a:pt x="5821596" y="5399753"/>
                    <a:pt x="5999033" y="5271718"/>
                  </a:cubicBezTo>
                  <a:cubicBezTo>
                    <a:pt x="6087686" y="5207700"/>
                    <a:pt x="6174667" y="5143360"/>
                    <a:pt x="6258766" y="5077603"/>
                  </a:cubicBezTo>
                  <a:close/>
                  <a:moveTo>
                    <a:pt x="4139342" y="440"/>
                  </a:moveTo>
                  <a:cubicBezTo>
                    <a:pt x="4198237" y="1301"/>
                    <a:pt x="4257068" y="3427"/>
                    <a:pt x="4315744" y="6808"/>
                  </a:cubicBezTo>
                  <a:cubicBezTo>
                    <a:pt x="4550841" y="20849"/>
                    <a:pt x="4785806" y="55240"/>
                    <a:pt x="5015400" y="113591"/>
                  </a:cubicBezTo>
                  <a:cubicBezTo>
                    <a:pt x="5244992" y="171812"/>
                    <a:pt x="5469212" y="254249"/>
                    <a:pt x="5681114" y="361418"/>
                  </a:cubicBezTo>
                  <a:cubicBezTo>
                    <a:pt x="5892754" y="468586"/>
                    <a:pt x="6093124" y="599584"/>
                    <a:pt x="6270952" y="755441"/>
                  </a:cubicBezTo>
                  <a:lnTo>
                    <a:pt x="6326724" y="807432"/>
                  </a:lnTo>
                  <a:lnTo>
                    <a:pt x="6326724" y="1231565"/>
                  </a:lnTo>
                  <a:lnTo>
                    <a:pt x="6302093" y="1203002"/>
                  </a:lnTo>
                  <a:cubicBezTo>
                    <a:pt x="6227937" y="1127247"/>
                    <a:pt x="6149211" y="1056081"/>
                    <a:pt x="6066914" y="989616"/>
                  </a:cubicBezTo>
                  <a:cubicBezTo>
                    <a:pt x="5902714" y="856299"/>
                    <a:pt x="5724360" y="740371"/>
                    <a:pt x="5533688" y="647242"/>
                  </a:cubicBezTo>
                  <a:cubicBezTo>
                    <a:pt x="5343146" y="553857"/>
                    <a:pt x="5141466" y="482239"/>
                    <a:pt x="4933626" y="432262"/>
                  </a:cubicBezTo>
                  <a:cubicBezTo>
                    <a:pt x="4725788" y="382156"/>
                    <a:pt x="4512182" y="353303"/>
                    <a:pt x="4296873" y="343126"/>
                  </a:cubicBezTo>
                  <a:cubicBezTo>
                    <a:pt x="4081172" y="332435"/>
                    <a:pt x="3865732" y="339520"/>
                    <a:pt x="3651602" y="365797"/>
                  </a:cubicBezTo>
                  <a:cubicBezTo>
                    <a:pt x="3437604" y="392202"/>
                    <a:pt x="3225572" y="436384"/>
                    <a:pt x="3018256" y="496666"/>
                  </a:cubicBezTo>
                  <a:cubicBezTo>
                    <a:pt x="2810809" y="556691"/>
                    <a:pt x="2608474" y="634362"/>
                    <a:pt x="2412429" y="724399"/>
                  </a:cubicBezTo>
                  <a:cubicBezTo>
                    <a:pt x="2019160" y="902541"/>
                    <a:pt x="1651969" y="1138775"/>
                    <a:pt x="1329857" y="1424086"/>
                  </a:cubicBezTo>
                  <a:cubicBezTo>
                    <a:pt x="1169326" y="1567192"/>
                    <a:pt x="1020588" y="1723307"/>
                    <a:pt x="887314" y="1891015"/>
                  </a:cubicBezTo>
                  <a:cubicBezTo>
                    <a:pt x="753778" y="2058466"/>
                    <a:pt x="635967" y="2238026"/>
                    <a:pt x="537420" y="2427245"/>
                  </a:cubicBezTo>
                  <a:cubicBezTo>
                    <a:pt x="438874" y="2616335"/>
                    <a:pt x="356839" y="2814313"/>
                    <a:pt x="299965" y="3020021"/>
                  </a:cubicBezTo>
                  <a:cubicBezTo>
                    <a:pt x="242961" y="3225212"/>
                    <a:pt x="213474" y="3438518"/>
                    <a:pt x="213606" y="3651953"/>
                  </a:cubicBezTo>
                  <a:cubicBezTo>
                    <a:pt x="214785" y="3756804"/>
                    <a:pt x="225269" y="3860881"/>
                    <a:pt x="250036" y="3961352"/>
                  </a:cubicBezTo>
                  <a:cubicBezTo>
                    <a:pt x="274412" y="4061950"/>
                    <a:pt x="312284" y="4158171"/>
                    <a:pt x="357625" y="4250783"/>
                  </a:cubicBezTo>
                  <a:cubicBezTo>
                    <a:pt x="380558" y="4297025"/>
                    <a:pt x="405982" y="4342366"/>
                    <a:pt x="432715" y="4387063"/>
                  </a:cubicBezTo>
                  <a:cubicBezTo>
                    <a:pt x="459841" y="4431630"/>
                    <a:pt x="488803" y="4475554"/>
                    <a:pt x="518943" y="4518962"/>
                  </a:cubicBezTo>
                  <a:cubicBezTo>
                    <a:pt x="580011" y="4605521"/>
                    <a:pt x="647893" y="4689504"/>
                    <a:pt x="718133" y="4773874"/>
                  </a:cubicBezTo>
                  <a:cubicBezTo>
                    <a:pt x="788374" y="4858372"/>
                    <a:pt x="861760" y="4942871"/>
                    <a:pt x="933704" y="5030717"/>
                  </a:cubicBezTo>
                  <a:cubicBezTo>
                    <a:pt x="969742" y="5074512"/>
                    <a:pt x="1005387" y="5119337"/>
                    <a:pt x="1040900" y="5164806"/>
                  </a:cubicBezTo>
                  <a:lnTo>
                    <a:pt x="1092401" y="5230628"/>
                  </a:lnTo>
                  <a:cubicBezTo>
                    <a:pt x="1109306" y="5251624"/>
                    <a:pt x="1125425" y="5273135"/>
                    <a:pt x="1142854" y="5293615"/>
                  </a:cubicBezTo>
                  <a:cubicBezTo>
                    <a:pt x="1278880" y="5460293"/>
                    <a:pt x="1426438" y="5613704"/>
                    <a:pt x="1576354" y="5759128"/>
                  </a:cubicBezTo>
                  <a:cubicBezTo>
                    <a:pt x="1651706" y="5831519"/>
                    <a:pt x="1728368" y="5901461"/>
                    <a:pt x="1806865" y="5968571"/>
                  </a:cubicBezTo>
                  <a:cubicBezTo>
                    <a:pt x="1885362" y="6035680"/>
                    <a:pt x="1965299" y="6100599"/>
                    <a:pt x="2048253" y="6161654"/>
                  </a:cubicBezTo>
                  <a:cubicBezTo>
                    <a:pt x="2213502" y="6284022"/>
                    <a:pt x="2391724" y="6393380"/>
                    <a:pt x="2587506" y="6467059"/>
                  </a:cubicBezTo>
                  <a:cubicBezTo>
                    <a:pt x="2685137" y="6503898"/>
                    <a:pt x="2786304" y="6532106"/>
                    <a:pt x="2889176" y="6553360"/>
                  </a:cubicBezTo>
                  <a:lnTo>
                    <a:pt x="2929698" y="6561326"/>
                  </a:lnTo>
                  <a:lnTo>
                    <a:pt x="1816374" y="6561326"/>
                  </a:lnTo>
                  <a:lnTo>
                    <a:pt x="1787601" y="6545761"/>
                  </a:lnTo>
                  <a:cubicBezTo>
                    <a:pt x="1577272" y="6422749"/>
                    <a:pt x="1389483" y="6266761"/>
                    <a:pt x="1225544" y="6094158"/>
                  </a:cubicBezTo>
                  <a:cubicBezTo>
                    <a:pt x="1143116" y="6007986"/>
                    <a:pt x="1068158" y="5916274"/>
                    <a:pt x="997654" y="5822374"/>
                  </a:cubicBezTo>
                  <a:cubicBezTo>
                    <a:pt x="927546" y="5728086"/>
                    <a:pt x="860842" y="5632381"/>
                    <a:pt x="798596" y="5534615"/>
                  </a:cubicBezTo>
                  <a:cubicBezTo>
                    <a:pt x="782608" y="5510399"/>
                    <a:pt x="767537" y="5485797"/>
                    <a:pt x="752075" y="5461324"/>
                  </a:cubicBezTo>
                  <a:lnTo>
                    <a:pt x="707650" y="5390221"/>
                  </a:lnTo>
                  <a:cubicBezTo>
                    <a:pt x="679213" y="5344237"/>
                    <a:pt x="649728" y="5298638"/>
                    <a:pt x="619980" y="5252396"/>
                  </a:cubicBezTo>
                  <a:lnTo>
                    <a:pt x="438349" y="4970822"/>
                  </a:lnTo>
                  <a:cubicBezTo>
                    <a:pt x="377413" y="4874860"/>
                    <a:pt x="317263" y="4776064"/>
                    <a:pt x="261044" y="4673145"/>
                  </a:cubicBezTo>
                  <a:cubicBezTo>
                    <a:pt x="233000" y="4621622"/>
                    <a:pt x="205874" y="4569197"/>
                    <a:pt x="181107" y="4515356"/>
                  </a:cubicBezTo>
                  <a:cubicBezTo>
                    <a:pt x="156470" y="4461385"/>
                    <a:pt x="133537" y="4406385"/>
                    <a:pt x="113224" y="4350223"/>
                  </a:cubicBezTo>
                  <a:cubicBezTo>
                    <a:pt x="93305" y="4293934"/>
                    <a:pt x="75614" y="4236872"/>
                    <a:pt x="61199" y="4178908"/>
                  </a:cubicBezTo>
                  <a:cubicBezTo>
                    <a:pt x="54385" y="4149927"/>
                    <a:pt x="47440" y="4120815"/>
                    <a:pt x="41804" y="4091577"/>
                  </a:cubicBezTo>
                  <a:lnTo>
                    <a:pt x="33287" y="4047781"/>
                  </a:lnTo>
                  <a:lnTo>
                    <a:pt x="26209" y="4003858"/>
                  </a:lnTo>
                  <a:cubicBezTo>
                    <a:pt x="7732" y="3886643"/>
                    <a:pt x="0" y="3768783"/>
                    <a:pt x="0" y="3651953"/>
                  </a:cubicBezTo>
                  <a:cubicBezTo>
                    <a:pt x="524" y="3422031"/>
                    <a:pt x="25030" y="3192109"/>
                    <a:pt x="72731" y="2966307"/>
                  </a:cubicBezTo>
                  <a:cubicBezTo>
                    <a:pt x="120301" y="2740634"/>
                    <a:pt x="193163" y="2519343"/>
                    <a:pt x="291316" y="2309385"/>
                  </a:cubicBezTo>
                  <a:cubicBezTo>
                    <a:pt x="488540" y="1889469"/>
                    <a:pt x="774352" y="1513736"/>
                    <a:pt x="1110878" y="1193776"/>
                  </a:cubicBezTo>
                  <a:cubicBezTo>
                    <a:pt x="1279535" y="1033797"/>
                    <a:pt x="1461821" y="887856"/>
                    <a:pt x="1654327" y="756730"/>
                  </a:cubicBezTo>
                  <a:cubicBezTo>
                    <a:pt x="1847096" y="625732"/>
                    <a:pt x="2049956" y="509031"/>
                    <a:pt x="2261727" y="409720"/>
                  </a:cubicBezTo>
                  <a:cubicBezTo>
                    <a:pt x="2685792" y="212515"/>
                    <a:pt x="3142357" y="82162"/>
                    <a:pt x="3610060" y="27032"/>
                  </a:cubicBezTo>
                  <a:cubicBezTo>
                    <a:pt x="3785399" y="6647"/>
                    <a:pt x="3962657" y="-2144"/>
                    <a:pt x="4139342" y="4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BC4A6C98-F96E-4587-B01F-A9B01BBFAD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1866928 h 6521594"/>
                <a:gd name="connsiteX4" fmla="*/ 6212358 w 6321679"/>
                <a:gd name="connsiteY4" fmla="*/ 1689281 h 6521594"/>
                <a:gd name="connsiteX5" fmla="*/ 6049880 w 6321679"/>
                <a:gd name="connsiteY5" fmla="*/ 1477173 h 6521594"/>
                <a:gd name="connsiteX6" fmla="*/ 5248663 w 6321679"/>
                <a:gd name="connsiteY6" fmla="*/ 869327 h 6521594"/>
                <a:gd name="connsiteX7" fmla="*/ 4150102 w 6321679"/>
                <a:gd name="connsiteY7" fmla="*/ 644042 h 6521594"/>
                <a:gd name="connsiteX8" fmla="*/ 2867946 w 6321679"/>
                <a:gd name="connsiteY8" fmla="*/ 886459 h 6521594"/>
                <a:gd name="connsiteX9" fmla="*/ 1728892 w 6321679"/>
                <a:gd name="connsiteY9" fmla="*/ 1552397 h 6521594"/>
                <a:gd name="connsiteX10" fmla="*/ 941043 w 6321679"/>
                <a:gd name="connsiteY10" fmla="*/ 2512664 h 6521594"/>
                <a:gd name="connsiteX11" fmla="*/ 655362 w 6321679"/>
                <a:gd name="connsiteY11" fmla="*/ 3630204 h 6521594"/>
                <a:gd name="connsiteX12" fmla="*/ 1128177 w 6321679"/>
                <a:gd name="connsiteY12" fmla="*/ 4667883 h 6521594"/>
                <a:gd name="connsiteX13" fmla="*/ 1366419 w 6321679"/>
                <a:gd name="connsiteY13" fmla="*/ 4997246 h 6521594"/>
                <a:gd name="connsiteX14" fmla="*/ 3601937 w 6321679"/>
                <a:gd name="connsiteY14" fmla="*/ 6284685 h 6521594"/>
                <a:gd name="connsiteX15" fmla="*/ 5298985 w 6321679"/>
                <a:gd name="connsiteY15" fmla="*/ 5492643 h 6521594"/>
                <a:gd name="connsiteX16" fmla="*/ 5505513 w 6321679"/>
                <a:gd name="connsiteY16" fmla="*/ 5335367 h 6521594"/>
                <a:gd name="connsiteX17" fmla="*/ 6252618 w 6321679"/>
                <a:gd name="connsiteY17" fmla="*/ 4722492 h 6521594"/>
                <a:gd name="connsiteX18" fmla="*/ 6321679 w 6321679"/>
                <a:gd name="connsiteY18" fmla="*/ 4651477 h 6521594"/>
                <a:gd name="connsiteX19" fmla="*/ 6321679 w 6321679"/>
                <a:gd name="connsiteY19" fmla="*/ 5523097 h 6521594"/>
                <a:gd name="connsiteX20" fmla="*/ 6024428 w 6321679"/>
                <a:gd name="connsiteY20" fmla="*/ 5754969 h 6521594"/>
                <a:gd name="connsiteX21" fmla="*/ 5702345 w 6321679"/>
                <a:gd name="connsiteY21" fmla="*/ 6000018 h 6521594"/>
                <a:gd name="connsiteX22" fmla="*/ 4988380 w 6321679"/>
                <a:gd name="connsiteY22" fmla="*/ 6506549 h 6521594"/>
                <a:gd name="connsiteX23" fmla="*/ 4961490 w 6321679"/>
                <a:gd name="connsiteY23" fmla="*/ 6521594 h 6521594"/>
                <a:gd name="connsiteX24" fmla="*/ 2011326 w 6321679"/>
                <a:gd name="connsiteY24" fmla="*/ 6521594 h 6521594"/>
                <a:gd name="connsiteX25" fmla="*/ 1982893 w 6321679"/>
                <a:gd name="connsiteY25" fmla="*/ 6505768 h 6521594"/>
                <a:gd name="connsiteX26" fmla="*/ 824149 w 6321679"/>
                <a:gd name="connsiteY26" fmla="*/ 5358682 h 6521594"/>
                <a:gd name="connsiteX27" fmla="*/ 0 w 6321679"/>
                <a:gd name="connsiteY27" fmla="*/ 3630075 h 6521594"/>
                <a:gd name="connsiteX28" fmla="*/ 4150102 w 6321679"/>
                <a:gd name="connsiteY28"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321679" h="6521594">
                  <a:moveTo>
                    <a:pt x="4150102" y="0"/>
                  </a:moveTo>
                  <a:cubicBezTo>
                    <a:pt x="4918148" y="0"/>
                    <a:pt x="5569597" y="228540"/>
                    <a:pt x="6083891" y="619943"/>
                  </a:cubicBezTo>
                  <a:lnTo>
                    <a:pt x="6321679" y="822247"/>
                  </a:lnTo>
                  <a:lnTo>
                    <a:pt x="6321679" y="1866928"/>
                  </a:lnTo>
                  <a:lnTo>
                    <a:pt x="6212358" y="1689281"/>
                  </a:lnTo>
                  <a:cubicBezTo>
                    <a:pt x="6161484" y="1615222"/>
                    <a:pt x="6107295" y="1544427"/>
                    <a:pt x="6049880" y="1477173"/>
                  </a:cubicBezTo>
                  <a:cubicBezTo>
                    <a:pt x="5825135" y="1214018"/>
                    <a:pt x="5555573" y="1009470"/>
                    <a:pt x="5248663" y="869327"/>
                  </a:cubicBezTo>
                  <a:cubicBezTo>
                    <a:pt x="4921178" y="719909"/>
                    <a:pt x="4551627" y="644042"/>
                    <a:pt x="4150102" y="644042"/>
                  </a:cubicBezTo>
                  <a:cubicBezTo>
                    <a:pt x="3724203" y="644042"/>
                    <a:pt x="3292799" y="725448"/>
                    <a:pt x="2867946" y="886459"/>
                  </a:cubicBezTo>
                  <a:cubicBezTo>
                    <a:pt x="2454234" y="1042832"/>
                    <a:pt x="2060440" y="1273141"/>
                    <a:pt x="1728892" y="1552397"/>
                  </a:cubicBezTo>
                  <a:cubicBezTo>
                    <a:pt x="1391580" y="1836419"/>
                    <a:pt x="1126473" y="2159600"/>
                    <a:pt x="941043" y="2512664"/>
                  </a:cubicBezTo>
                  <a:cubicBezTo>
                    <a:pt x="751551" y="2873583"/>
                    <a:pt x="655362" y="3249575"/>
                    <a:pt x="655362" y="3630204"/>
                  </a:cubicBezTo>
                  <a:cubicBezTo>
                    <a:pt x="655362" y="4013537"/>
                    <a:pt x="808817" y="4237405"/>
                    <a:pt x="1128177" y="4667883"/>
                  </a:cubicBezTo>
                  <a:cubicBezTo>
                    <a:pt x="1205232" y="4771702"/>
                    <a:pt x="1284908" y="4879129"/>
                    <a:pt x="1366419" y="4997246"/>
                  </a:cubicBezTo>
                  <a:cubicBezTo>
                    <a:pt x="1989282" y="5899677"/>
                    <a:pt x="2657880" y="6284685"/>
                    <a:pt x="3601937" y="6284685"/>
                  </a:cubicBezTo>
                  <a:cubicBezTo>
                    <a:pt x="4221523" y="6284685"/>
                    <a:pt x="4676122" y="5971036"/>
                    <a:pt x="5298985" y="5492643"/>
                  </a:cubicBezTo>
                  <a:cubicBezTo>
                    <a:pt x="5368571" y="5439187"/>
                    <a:pt x="5438156" y="5386375"/>
                    <a:pt x="5505513" y="5335367"/>
                  </a:cubicBezTo>
                  <a:cubicBezTo>
                    <a:pt x="5779335" y="5127761"/>
                    <a:pt x="6041730" y="4928776"/>
                    <a:pt x="6252618" y="4722492"/>
                  </a:cubicBezTo>
                  <a:lnTo>
                    <a:pt x="6321679" y="4651477"/>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A66409EC-9CC3-482A-A4A5-54ED092B3F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870322" y="353119"/>
              <a:ext cx="6321679" cy="6521594"/>
            </a:xfrm>
            <a:custGeom>
              <a:avLst/>
              <a:gdLst>
                <a:gd name="connsiteX0" fmla="*/ 4150102 w 6321679"/>
                <a:gd name="connsiteY0" fmla="*/ 0 h 6521594"/>
                <a:gd name="connsiteX1" fmla="*/ 6083891 w 6321679"/>
                <a:gd name="connsiteY1" fmla="*/ 619943 h 6521594"/>
                <a:gd name="connsiteX2" fmla="*/ 6321679 w 6321679"/>
                <a:gd name="connsiteY2" fmla="*/ 822247 h 6521594"/>
                <a:gd name="connsiteX3" fmla="*/ 6321679 w 6321679"/>
                <a:gd name="connsiteY3" fmla="*/ 2150195 h 6521594"/>
                <a:gd name="connsiteX4" fmla="*/ 6241288 w 6321679"/>
                <a:gd name="connsiteY4" fmla="*/ 1985338 h 6521594"/>
                <a:gd name="connsiteX5" fmla="*/ 5949367 w 6321679"/>
                <a:gd name="connsiteY5" fmla="*/ 1559997 h 6521594"/>
                <a:gd name="connsiteX6" fmla="*/ 5193362 w 6321679"/>
                <a:gd name="connsiteY6" fmla="*/ 986156 h 6521594"/>
                <a:gd name="connsiteX7" fmla="*/ 4150102 w 6321679"/>
                <a:gd name="connsiteY7" fmla="*/ 772850 h 6521594"/>
                <a:gd name="connsiteX8" fmla="*/ 2914861 w 6321679"/>
                <a:gd name="connsiteY8" fmla="*/ 1006637 h 6521594"/>
                <a:gd name="connsiteX9" fmla="*/ 1814073 w 6321679"/>
                <a:gd name="connsiteY9" fmla="*/ 1650163 h 6521594"/>
                <a:gd name="connsiteX10" fmla="*/ 1057412 w 6321679"/>
                <a:gd name="connsiteY10" fmla="*/ 2571657 h 6521594"/>
                <a:gd name="connsiteX11" fmla="*/ 786277 w 6321679"/>
                <a:gd name="connsiteY11" fmla="*/ 3630204 h 6521594"/>
                <a:gd name="connsiteX12" fmla="*/ 1233931 w 6321679"/>
                <a:gd name="connsiteY12" fmla="*/ 4592016 h 6521594"/>
                <a:gd name="connsiteX13" fmla="*/ 1474795 w 6321679"/>
                <a:gd name="connsiteY13" fmla="*/ 4924985 h 6521594"/>
                <a:gd name="connsiteX14" fmla="*/ 2393691 w 6321679"/>
                <a:gd name="connsiteY14" fmla="*/ 5846995 h 6521594"/>
                <a:gd name="connsiteX15" fmla="*/ 3601805 w 6321679"/>
                <a:gd name="connsiteY15" fmla="*/ 6155876 h 6521594"/>
                <a:gd name="connsiteX16" fmla="*/ 4378909 w 6321679"/>
                <a:gd name="connsiteY16" fmla="*/ 5959186 h 6521594"/>
                <a:gd name="connsiteX17" fmla="*/ 5218129 w 6321679"/>
                <a:gd name="connsiteY17" fmla="*/ 5391271 h 6521594"/>
                <a:gd name="connsiteX18" fmla="*/ 5425313 w 6321679"/>
                <a:gd name="connsiteY18" fmla="*/ 5233481 h 6521594"/>
                <a:gd name="connsiteX19" fmla="*/ 6254366 w 6321679"/>
                <a:gd name="connsiteY19" fmla="*/ 4534301 h 6521594"/>
                <a:gd name="connsiteX20" fmla="*/ 6321679 w 6321679"/>
                <a:gd name="connsiteY20" fmla="*/ 4456641 h 6521594"/>
                <a:gd name="connsiteX21" fmla="*/ 6321679 w 6321679"/>
                <a:gd name="connsiteY21" fmla="*/ 5523097 h 6521594"/>
                <a:gd name="connsiteX22" fmla="*/ 6024428 w 6321679"/>
                <a:gd name="connsiteY22" fmla="*/ 5754969 h 6521594"/>
                <a:gd name="connsiteX23" fmla="*/ 5702345 w 6321679"/>
                <a:gd name="connsiteY23" fmla="*/ 6000018 h 6521594"/>
                <a:gd name="connsiteX24" fmla="*/ 4988380 w 6321679"/>
                <a:gd name="connsiteY24" fmla="*/ 6506549 h 6521594"/>
                <a:gd name="connsiteX25" fmla="*/ 4961490 w 6321679"/>
                <a:gd name="connsiteY25" fmla="*/ 6521594 h 6521594"/>
                <a:gd name="connsiteX26" fmla="*/ 2011326 w 6321679"/>
                <a:gd name="connsiteY26" fmla="*/ 6521594 h 6521594"/>
                <a:gd name="connsiteX27" fmla="*/ 1982893 w 6321679"/>
                <a:gd name="connsiteY27" fmla="*/ 6505768 h 6521594"/>
                <a:gd name="connsiteX28" fmla="*/ 824149 w 6321679"/>
                <a:gd name="connsiteY28" fmla="*/ 5358682 h 6521594"/>
                <a:gd name="connsiteX29" fmla="*/ 0 w 6321679"/>
                <a:gd name="connsiteY29" fmla="*/ 3630075 h 6521594"/>
                <a:gd name="connsiteX30" fmla="*/ 4150102 w 6321679"/>
                <a:gd name="connsiteY30" fmla="*/ 0 h 6521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6321679" h="6521594">
                  <a:moveTo>
                    <a:pt x="4150102" y="0"/>
                  </a:moveTo>
                  <a:cubicBezTo>
                    <a:pt x="4918148" y="0"/>
                    <a:pt x="5569597" y="228540"/>
                    <a:pt x="6083891" y="619943"/>
                  </a:cubicBezTo>
                  <a:lnTo>
                    <a:pt x="6321679" y="822247"/>
                  </a:lnTo>
                  <a:lnTo>
                    <a:pt x="6321679" y="2150195"/>
                  </a:lnTo>
                  <a:lnTo>
                    <a:pt x="6241288" y="1985338"/>
                  </a:lnTo>
                  <a:cubicBezTo>
                    <a:pt x="6156788" y="1831195"/>
                    <a:pt x="6059249" y="1688709"/>
                    <a:pt x="5949367" y="1559997"/>
                  </a:cubicBezTo>
                  <a:cubicBezTo>
                    <a:pt x="5737073" y="1311397"/>
                    <a:pt x="5482843" y="1118314"/>
                    <a:pt x="5193362" y="986156"/>
                  </a:cubicBezTo>
                  <a:cubicBezTo>
                    <a:pt x="4883437" y="844596"/>
                    <a:pt x="4532365" y="772850"/>
                    <a:pt x="4150102" y="772850"/>
                  </a:cubicBezTo>
                  <a:cubicBezTo>
                    <a:pt x="3746218" y="772850"/>
                    <a:pt x="3319008" y="853613"/>
                    <a:pt x="2914861" y="1006637"/>
                  </a:cubicBezTo>
                  <a:cubicBezTo>
                    <a:pt x="2515039" y="1157857"/>
                    <a:pt x="2134350" y="1380438"/>
                    <a:pt x="1814073" y="1650163"/>
                  </a:cubicBezTo>
                  <a:cubicBezTo>
                    <a:pt x="1494190" y="1919502"/>
                    <a:pt x="1232622" y="2238173"/>
                    <a:pt x="1057412" y="2571657"/>
                  </a:cubicBezTo>
                  <a:cubicBezTo>
                    <a:pt x="877486" y="2914158"/>
                    <a:pt x="786277" y="3270313"/>
                    <a:pt x="786277" y="3630204"/>
                  </a:cubicBezTo>
                  <a:cubicBezTo>
                    <a:pt x="786277" y="3974121"/>
                    <a:pt x="923483" y="4173646"/>
                    <a:pt x="1233931" y="4592016"/>
                  </a:cubicBezTo>
                  <a:cubicBezTo>
                    <a:pt x="1311641" y="4696736"/>
                    <a:pt x="1391972" y="4805064"/>
                    <a:pt x="1474795" y="4924985"/>
                  </a:cubicBezTo>
                  <a:cubicBezTo>
                    <a:pt x="1767682" y="5349278"/>
                    <a:pt x="2068172" y="5650948"/>
                    <a:pt x="2393691" y="5846995"/>
                  </a:cubicBezTo>
                  <a:cubicBezTo>
                    <a:pt x="2738735" y="6054891"/>
                    <a:pt x="3133971" y="6155876"/>
                    <a:pt x="3601805" y="6155876"/>
                  </a:cubicBezTo>
                  <a:cubicBezTo>
                    <a:pt x="3867305" y="6155876"/>
                    <a:pt x="4114196" y="6093405"/>
                    <a:pt x="4378909" y="5959186"/>
                  </a:cubicBezTo>
                  <a:cubicBezTo>
                    <a:pt x="4650699" y="5821362"/>
                    <a:pt x="4919737" y="5620421"/>
                    <a:pt x="5218129" y="5391271"/>
                  </a:cubicBezTo>
                  <a:cubicBezTo>
                    <a:pt x="5288107" y="5337558"/>
                    <a:pt x="5357824" y="5284617"/>
                    <a:pt x="5425313" y="5233481"/>
                  </a:cubicBezTo>
                  <a:cubicBezTo>
                    <a:pt x="5739037" y="4995556"/>
                    <a:pt x="6037512" y="4769168"/>
                    <a:pt x="6254366" y="4534301"/>
                  </a:cubicBezTo>
                  <a:lnTo>
                    <a:pt x="6321679" y="4456641"/>
                  </a:lnTo>
                  <a:lnTo>
                    <a:pt x="6321679" y="5523097"/>
                  </a:lnTo>
                  <a:lnTo>
                    <a:pt x="6024428" y="5754969"/>
                  </a:lnTo>
                  <a:cubicBezTo>
                    <a:pt x="5918395" y="5835747"/>
                    <a:pt x="5810491" y="5916953"/>
                    <a:pt x="5702345" y="6000018"/>
                  </a:cubicBezTo>
                  <a:cubicBezTo>
                    <a:pt x="5466020" y="6181541"/>
                    <a:pt x="5232938" y="6357503"/>
                    <a:pt x="4988380" y="6506549"/>
                  </a:cubicBezTo>
                  <a:lnTo>
                    <a:pt x="4961490" y="6521594"/>
                  </a:lnTo>
                  <a:lnTo>
                    <a:pt x="2011326" y="6521594"/>
                  </a:lnTo>
                  <a:lnTo>
                    <a:pt x="1982893" y="6505768"/>
                  </a:lnTo>
                  <a:cubicBezTo>
                    <a:pt x="1531799" y="6233999"/>
                    <a:pt x="1157400" y="5841520"/>
                    <a:pt x="824149" y="5358682"/>
                  </a:cubicBezTo>
                  <a:cubicBezTo>
                    <a:pt x="424196" y="4779302"/>
                    <a:pt x="0" y="4381929"/>
                    <a:pt x="0" y="3630075"/>
                  </a:cubicBezTo>
                  <a:cubicBezTo>
                    <a:pt x="0" y="1625174"/>
                    <a:pt x="2089794" y="0"/>
                    <a:pt x="4150102"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 name="Imagen 4">
            <a:extLst>
              <a:ext uri="{FF2B5EF4-FFF2-40B4-BE49-F238E27FC236}">
                <a16:creationId xmlns:a16="http://schemas.microsoft.com/office/drawing/2014/main" id="{A29AD552-A585-6145-BD30-6061ABE8E91D}"/>
              </a:ext>
            </a:extLst>
          </p:cNvPr>
          <p:cNvPicPr>
            <a:picLocks noChangeAspect="1"/>
          </p:cNvPicPr>
          <p:nvPr/>
        </p:nvPicPr>
        <p:blipFill>
          <a:blip r:embed="rId2"/>
          <a:stretch>
            <a:fillRect/>
          </a:stretch>
        </p:blipFill>
        <p:spPr>
          <a:xfrm>
            <a:off x="7709448" y="1700784"/>
            <a:ext cx="4140120" cy="4379976"/>
          </a:xfrm>
          <a:prstGeom prst="rect">
            <a:avLst/>
          </a:prstGeom>
        </p:spPr>
      </p:pic>
    </p:spTree>
    <p:extLst>
      <p:ext uri="{BB962C8B-B14F-4D97-AF65-F5344CB8AC3E}">
        <p14:creationId xmlns:p14="http://schemas.microsoft.com/office/powerpoint/2010/main" val="3601147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497498-654F-FEA0-E90C-ABCA1BEC4343}"/>
              </a:ext>
            </a:extLst>
          </p:cNvPr>
          <p:cNvSpPr>
            <a:spLocks noGrp="1"/>
          </p:cNvSpPr>
          <p:nvPr>
            <p:ph type="title"/>
          </p:nvPr>
        </p:nvSpPr>
        <p:spPr>
          <a:xfrm>
            <a:off x="304800" y="190501"/>
            <a:ext cx="9575800" cy="520699"/>
          </a:xfrm>
        </p:spPr>
        <p:txBody>
          <a:bodyPr>
            <a:normAutofit fontScale="90000"/>
          </a:bodyPr>
          <a:lstStyle/>
          <a:p>
            <a:r>
              <a:rPr lang="es-ES" sz="1800" dirty="0"/>
              <a:t>El amor y la amistad, texto 1: Dulcinea del Toboso</a:t>
            </a:r>
            <a:br>
              <a:rPr lang="es-ES" sz="1800" dirty="0"/>
            </a:br>
            <a:r>
              <a:rPr lang="es-ES" sz="1800" dirty="0"/>
              <a:t>Lee el texto y responde a las preguntas</a:t>
            </a:r>
          </a:p>
        </p:txBody>
      </p:sp>
      <p:sp>
        <p:nvSpPr>
          <p:cNvPr id="3" name="Marcador de contenido 2">
            <a:extLst>
              <a:ext uri="{FF2B5EF4-FFF2-40B4-BE49-F238E27FC236}">
                <a16:creationId xmlns:a16="http://schemas.microsoft.com/office/drawing/2014/main" id="{0A55A29F-F575-EFB3-CADE-C5E87120BFED}"/>
              </a:ext>
            </a:extLst>
          </p:cNvPr>
          <p:cNvSpPr>
            <a:spLocks noGrp="1"/>
          </p:cNvSpPr>
          <p:nvPr>
            <p:ph idx="1"/>
          </p:nvPr>
        </p:nvSpPr>
        <p:spPr>
          <a:xfrm>
            <a:off x="406400" y="850900"/>
            <a:ext cx="11645900" cy="5816599"/>
          </a:xfrm>
        </p:spPr>
        <p:txBody>
          <a:bodyPr>
            <a:normAutofit fontScale="47500" lnSpcReduction="20000"/>
          </a:bodyPr>
          <a:lstStyle/>
          <a:p>
            <a:pPr marL="0" indent="0">
              <a:buNone/>
            </a:pPr>
            <a:r>
              <a:rPr lang="es-ES" dirty="0"/>
              <a:t>	</a:t>
            </a:r>
            <a:r>
              <a:rPr lang="es-ES" sz="3300" dirty="0"/>
              <a:t>Limpias, pues, sus armas, hecho del morrión celada, puesto nombre a su rocín y confirmándose a sí mismo, se dio a entender. que no le faltaba otra cosa sino buscar una dama de quien enamorarse, porque el caballero andante sin amores era árbol sin hojas y sin fruto y cuerpo sin alma. Y en un lugar cerca del suyo había una moza labradora de muy buen parecer, de quien él un tiempo anduvo enamorado, aunque, según se entiende, ella jamás lo supo ni le dio cata</a:t>
            </a:r>
            <a:r>
              <a:rPr lang="es-ES" sz="3300" baseline="30000" dirty="0"/>
              <a:t> </a:t>
            </a:r>
            <a:r>
              <a:rPr lang="es-ES" sz="3300" dirty="0" err="1"/>
              <a:t>dello</a:t>
            </a:r>
            <a:r>
              <a:rPr lang="es-ES" sz="3300" baseline="30000" dirty="0"/>
              <a:t>. </a:t>
            </a:r>
            <a:r>
              <a:rPr lang="es-ES" sz="3300" dirty="0" err="1"/>
              <a:t>Llamábase</a:t>
            </a:r>
            <a:r>
              <a:rPr lang="es-ES" sz="3300" dirty="0"/>
              <a:t> Aldonza Lorenzo, y le pareció bien darle título de señora de sus pensamientos; y, buscándole nombre que no desdijese mucho del suyo y que tirase y se encaminase al de princesa y gran señora, vino a llamarla «Dulcinea del Toboso» porque era natural del Toboso: nombre, a su parecer, músico y peregrino y significativo, como todos los demás que a él y a sus cosas había puesto.                                                                                                                                           	Don Quijote sobre su enamorada: su nombre es Dulcinea; su patria, el Toboso, un lugar de la Mancha; su calidad por lo menos ha de ser de princesa, pues es reina y señora mía; su hermosura, sobrehumana, pues en ella se vienen a hacer verdaderos todos los imposibles y quiméricos atributos de belleza que los poetas dan a sus damas: que sus cabellos son oro, su frente campos elíseos, sus cejas arcos del cielo, sus ojos soles, sus mejillas rosas, sus labios corales, perlas sus dientes, alabastro su cuello, mármol su pecho, marfil sus manos, su blancura nieve, y las partes que a la vista humana encubrió la honestidad son tales, según yo pienso y entiendo, que solo la discreta consideración puede encarecerlas, y no compararlas.                                                                                                                	Bástame a mí pensar y creer que la buena de Aldonza Lorenzo es hermosa y honesta, y en lo del linaje, importa poco, que no han de ir a hacer la información </a:t>
            </a:r>
            <a:r>
              <a:rPr lang="es-ES" sz="3300" dirty="0" err="1"/>
              <a:t>dél</a:t>
            </a:r>
            <a:r>
              <a:rPr lang="es-ES" sz="3300" dirty="0"/>
              <a:t> para darle algún hábito, y yo me hago cuenta que es la más alta princesa del mundo. Porque has de saber, Sancho, si no lo sabes, que dos cosas solas incitan a amar, más que otras, que son la mucha hermosura y la buena fama, y estas dos cosas se hallan consumadamente en Dulcinea, porque en ser hermosa, ninguna le iguala, y en la buena fama, pocas le llegan. Y para concluir con todo, yo imagino que todo lo que digo es así, sin que sobre ni falte nada, y </a:t>
            </a:r>
            <a:r>
              <a:rPr lang="es-ES" sz="3300" dirty="0" err="1"/>
              <a:t>píntola</a:t>
            </a:r>
            <a:r>
              <a:rPr lang="es-ES" sz="3300" dirty="0"/>
              <a:t> en mi imaginación como la deseo.                                                        	                                                                                                                                   	Dulcinea es hija de sus obras, y que las virtudes adoban la sangre, y que en más se ha de estimar y tener un humilde virtuoso que un vicioso levantado, cuanto más que Dulcinea tiene un jirón que la puede llevar a ser reina de corona y cetro;                                                                                                                                                                                                                                                                                                	Discutiendo con Sancho: Y ¿no sabéis vos, gañán, faquín, belitre, que si no fuese por el valor que ella infunde en mi brazo, que no le tendría yo para matar una pulga? Decid, socarrón de lengua viperina, ¿y quién pensáis que ha ganado este reino y cortado la cabeza a este gigante y </a:t>
            </a:r>
            <a:r>
              <a:rPr lang="es-ES" sz="3300" dirty="0" err="1"/>
              <a:t>héchos</a:t>
            </a:r>
            <a:r>
              <a:rPr lang="es-ES" sz="3300" dirty="0"/>
              <a:t> a vos marqués, que todo esto doy ya por hecho y por cosa pasada en cosa juzgada, si no es el valor de Dulcinea, tomando a mi brazo por instrumento de sus hazañas? Ella pelea en mí y vence en mí, y yo vivo y respiro en ella, y tengo vida y ser</a:t>
            </a:r>
            <a:r>
              <a:rPr lang="es-ES" sz="3300" baseline="30000" dirty="0"/>
              <a:t>.                                                                                                                                                                                                                                                                                                                                                       </a:t>
            </a:r>
            <a:r>
              <a:rPr lang="es-ES" sz="3300" dirty="0"/>
              <a:t>—	Tú me harás desesperar, Sancho —dijo don Quijote—. Ven acá, hereje: ¿no te he dicho mil veces que en todos los días de mi vida no he visto a la sin par Dulcinea, ni jamás atravesé los umbrales de su palacio, y que solo estoy enamorado de oídas y de la gran fama que tiene de hermosa y discreta?                                                                                                                                                                                                                                                                 	Yo nací para ser de Dulcinea del Toboso, y los hados (si los hubiera) me dedicaron para ella, y pensar que otra alguna hermosura ha de ocupar el lugar que en mi alma tiene es pensar lo imposible.</a:t>
            </a:r>
          </a:p>
          <a:p>
            <a:pPr marL="0" indent="0">
              <a:buNone/>
            </a:pPr>
            <a:r>
              <a:rPr lang="es-ES" sz="3300" dirty="0"/>
              <a:t>               </a:t>
            </a:r>
          </a:p>
        </p:txBody>
      </p:sp>
    </p:spTree>
    <p:extLst>
      <p:ext uri="{BB962C8B-B14F-4D97-AF65-F5344CB8AC3E}">
        <p14:creationId xmlns:p14="http://schemas.microsoft.com/office/powerpoint/2010/main" val="38158370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FEA4929-3A3E-5515-F86B-32A861D9EC2F}"/>
              </a:ext>
            </a:extLst>
          </p:cNvPr>
          <p:cNvSpPr>
            <a:spLocks noGrp="1"/>
          </p:cNvSpPr>
          <p:nvPr>
            <p:ph idx="1"/>
          </p:nvPr>
        </p:nvSpPr>
        <p:spPr>
          <a:xfrm>
            <a:off x="215900" y="317500"/>
            <a:ext cx="7124700" cy="6429829"/>
          </a:xfrm>
        </p:spPr>
        <p:txBody>
          <a:bodyPr>
            <a:normAutofit/>
          </a:bodyPr>
          <a:lstStyle/>
          <a:p>
            <a:pPr marL="0" indent="0">
              <a:buNone/>
            </a:pPr>
            <a:r>
              <a:rPr lang="es-ES" sz="1800" dirty="0"/>
              <a:t>1. Léxico. Relaciona las palabras con su significado. </a:t>
            </a:r>
          </a:p>
          <a:p>
            <a:pPr marL="0" indent="0">
              <a:buNone/>
            </a:pPr>
            <a:r>
              <a:rPr lang="es-ES" sz="1800" dirty="0"/>
              <a:t>     1. morrión, 2. Rocín, 3. dar cata de algo, 4. desdecir (de algo),             </a:t>
            </a:r>
          </a:p>
          <a:p>
            <a:pPr marL="0" indent="0">
              <a:buNone/>
            </a:pPr>
            <a:r>
              <a:rPr lang="es-ES" sz="1800" dirty="0"/>
              <a:t>      5. encarecer (algo), 6. adobar la sangre, 7. un jirón (de linaje),             </a:t>
            </a:r>
          </a:p>
          <a:p>
            <a:pPr marL="0" indent="0">
              <a:buNone/>
            </a:pPr>
            <a:r>
              <a:rPr lang="es-ES" sz="1800" dirty="0"/>
              <a:t>     8. Gañán, 9. Faquín, 10. Belitre, 11. Socarrón, 12. Lengua viperina,     </a:t>
            </a:r>
          </a:p>
          <a:p>
            <a:pPr marL="0" indent="0">
              <a:buNone/>
            </a:pPr>
            <a:r>
              <a:rPr lang="es-ES" sz="1800" dirty="0"/>
              <a:t>   13. Hazaña, 14. sin par, 15 cetro</a:t>
            </a:r>
          </a:p>
          <a:p>
            <a:pPr marL="0" indent="0">
              <a:buNone/>
            </a:pPr>
            <a:r>
              <a:rPr lang="es-ES" sz="1800" dirty="0"/>
              <a:t>a)Que no tiene igual; incomparable                                                                                                                                                                                      b) Acción heroica; hecho memorable                                                                                                                                                                            c) Que habla con maldad y crueldad                                                                                                                                                                               d) Que se burla o ironiza con disimulo,                                                                                                                                                                        e) Pícaro, ruin, de malas costumbres, usado como insulto)                                                                                                                             f) Costalero o mozo de cuerda, usado como insulto                                                                                                                                          g) Labrador grosero, falto de educación                                                                                                                                                                       h) un pedazo o fragmento, indicio de sangre noble)                                                                                                                                                     i) Mejorar o enriquecer, dar nobleza al linaje                                                                                                                                                                j) Acción de ponderar o alabar                                                                                                                                                                                           k) contradecir, no ser coherente con algo                                                                                                                                                                     l) Darse cuenta de algo, advertirlo                                                                                                                                                                                m) Caballo viejo, flaco o de poco valor                                                                                                                                                                           n) Vara o bastón símbolo de la autoridad real                                                                                                                                                                         o) Pieza de armadura antigua que cubre y protege la cabeza</a:t>
            </a:r>
          </a:p>
          <a:p>
            <a:pPr marL="0" indent="0">
              <a:buNone/>
            </a:pPr>
            <a:endParaRPr lang="es-ES" sz="1800" dirty="0"/>
          </a:p>
          <a:p>
            <a:pPr marL="0" indent="0">
              <a:buNone/>
            </a:pPr>
            <a:endParaRPr lang="es-ES" sz="1100" dirty="0"/>
          </a:p>
        </p:txBody>
      </p:sp>
      <p:pic>
        <p:nvPicPr>
          <p:cNvPr id="6" name="Imagen 5">
            <a:extLst>
              <a:ext uri="{FF2B5EF4-FFF2-40B4-BE49-F238E27FC236}">
                <a16:creationId xmlns:a16="http://schemas.microsoft.com/office/drawing/2014/main" id="{5CAACFEA-DE1F-40E6-EE69-693C6D0F552A}"/>
              </a:ext>
            </a:extLst>
          </p:cNvPr>
          <p:cNvPicPr>
            <a:picLocks noChangeAspect="1"/>
          </p:cNvPicPr>
          <p:nvPr/>
        </p:nvPicPr>
        <p:blipFill>
          <a:blip r:embed="rId2"/>
          <a:srcRect t="22078"/>
          <a:stretch>
            <a:fillRect/>
          </a:stretch>
        </p:blipFill>
        <p:spPr>
          <a:xfrm>
            <a:off x="7048500" y="10"/>
            <a:ext cx="51435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21784669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a:extLst>
              <a:ext uri="{FF2B5EF4-FFF2-40B4-BE49-F238E27FC236}">
                <a16:creationId xmlns:a16="http://schemas.microsoft.com/office/drawing/2014/main" id="{5978D95D-CABE-2FA9-83A5-3D7890BF1A22}"/>
              </a:ext>
            </a:extLst>
          </p:cNvPr>
          <p:cNvGraphicFramePr>
            <a:graphicFrameLocks noGrp="1"/>
          </p:cNvGraphicFramePr>
          <p:nvPr>
            <p:ph idx="1"/>
            <p:extLst>
              <p:ext uri="{D42A27DB-BD31-4B8C-83A1-F6EECF244321}">
                <p14:modId xmlns:p14="http://schemas.microsoft.com/office/powerpoint/2010/main" val="3337036236"/>
              </p:ext>
            </p:extLst>
          </p:nvPr>
        </p:nvGraphicFramePr>
        <p:xfrm>
          <a:off x="232475" y="990601"/>
          <a:ext cx="8834033" cy="3394560"/>
        </p:xfrm>
        <a:graphic>
          <a:graphicData uri="http://schemas.openxmlformats.org/drawingml/2006/table">
            <a:tbl>
              <a:tblPr firstRow="1" firstCol="1" bandRow="1">
                <a:tableStyleId>{5C22544A-7EE6-4342-B048-85BDC9FD1C3A}</a:tableStyleId>
              </a:tblPr>
              <a:tblGrid>
                <a:gridCol w="2348955">
                  <a:extLst>
                    <a:ext uri="{9D8B030D-6E8A-4147-A177-3AD203B41FA5}">
                      <a16:colId xmlns:a16="http://schemas.microsoft.com/office/drawing/2014/main" val="3075098362"/>
                    </a:ext>
                  </a:extLst>
                </a:gridCol>
                <a:gridCol w="2570150">
                  <a:extLst>
                    <a:ext uri="{9D8B030D-6E8A-4147-A177-3AD203B41FA5}">
                      <a16:colId xmlns:a16="http://schemas.microsoft.com/office/drawing/2014/main" val="2288004513"/>
                    </a:ext>
                  </a:extLst>
                </a:gridCol>
                <a:gridCol w="3914928">
                  <a:extLst>
                    <a:ext uri="{9D8B030D-6E8A-4147-A177-3AD203B41FA5}">
                      <a16:colId xmlns:a16="http://schemas.microsoft.com/office/drawing/2014/main" val="2530105288"/>
                    </a:ext>
                  </a:extLst>
                </a:gridCol>
              </a:tblGrid>
              <a:tr h="364067">
                <a:tc>
                  <a:txBody>
                    <a:bodyPr/>
                    <a:lstStyle/>
                    <a:p>
                      <a:pPr>
                        <a:buNone/>
                      </a:pPr>
                      <a:r>
                        <a:rPr lang="es-ES" sz="1400" dirty="0">
                          <a:effectLst/>
                        </a:rPr>
                        <a:t>Parte del cuerpo</a:t>
                      </a:r>
                      <a:endParaRPr lang="es-ES" sz="1400" dirty="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Metáfora del texto</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¿Qué imagen evoca?</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extLst>
                  <a:ext uri="{0D108BD9-81ED-4DB2-BD59-A6C34878D82A}">
                    <a16:rowId xmlns:a16="http://schemas.microsoft.com/office/drawing/2014/main" val="3789975388"/>
                  </a:ext>
                </a:extLst>
              </a:tr>
              <a:tr h="364067">
                <a:tc>
                  <a:txBody>
                    <a:bodyPr/>
                    <a:lstStyle/>
                    <a:p>
                      <a:pPr>
                        <a:buNone/>
                      </a:pPr>
                      <a:r>
                        <a:rPr lang="es-ES" sz="1400">
                          <a:effectLst/>
                        </a:rPr>
                        <a:t>cabellos</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oro</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dirty="0">
                          <a:effectLst/>
                        </a:rPr>
                        <a:t>riqueza, brillo, color dorado</a:t>
                      </a:r>
                      <a:endParaRPr lang="es-ES" sz="1400" dirty="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extLst>
                  <a:ext uri="{0D108BD9-81ED-4DB2-BD59-A6C34878D82A}">
                    <a16:rowId xmlns:a16="http://schemas.microsoft.com/office/drawing/2014/main" val="3081009573"/>
                  </a:ext>
                </a:extLst>
              </a:tr>
              <a:tr h="482024">
                <a:tc>
                  <a:txBody>
                    <a:bodyPr/>
                    <a:lstStyle/>
                    <a:p>
                      <a:pPr>
                        <a:buNone/>
                      </a:pPr>
                      <a:r>
                        <a:rPr lang="es-ES" sz="1400">
                          <a:effectLst/>
                        </a:rPr>
                        <a:t>frente</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campos elíseos</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dirty="0">
                          <a:effectLst/>
                        </a:rPr>
                        <a:t>un lugar paradisíaco y sereno, de descanso</a:t>
                      </a:r>
                      <a:endParaRPr lang="es-ES" sz="1400" dirty="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extLst>
                  <a:ext uri="{0D108BD9-81ED-4DB2-BD59-A6C34878D82A}">
                    <a16:rowId xmlns:a16="http://schemas.microsoft.com/office/drawing/2014/main" val="1688823285"/>
                  </a:ext>
                </a:extLst>
              </a:tr>
              <a:tr h="364067">
                <a:tc>
                  <a:txBody>
                    <a:bodyPr/>
                    <a:lstStyle/>
                    <a:p>
                      <a:pPr>
                        <a:buNone/>
                      </a:pPr>
                      <a:r>
                        <a:rPr lang="es-ES" sz="1400">
                          <a:effectLst/>
                        </a:rPr>
                        <a:t>cejas</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________</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________</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extLst>
                  <a:ext uri="{0D108BD9-81ED-4DB2-BD59-A6C34878D82A}">
                    <a16:rowId xmlns:a16="http://schemas.microsoft.com/office/drawing/2014/main" val="3894154917"/>
                  </a:ext>
                </a:extLst>
              </a:tr>
              <a:tr h="364067">
                <a:tc>
                  <a:txBody>
                    <a:bodyPr/>
                    <a:lstStyle/>
                    <a:p>
                      <a:pPr>
                        <a:buNone/>
                      </a:pPr>
                      <a:r>
                        <a:rPr lang="es-ES" sz="1400">
                          <a:effectLst/>
                        </a:rPr>
                        <a:t>ojos</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________</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________</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extLst>
                  <a:ext uri="{0D108BD9-81ED-4DB2-BD59-A6C34878D82A}">
                    <a16:rowId xmlns:a16="http://schemas.microsoft.com/office/drawing/2014/main" val="1764725655"/>
                  </a:ext>
                </a:extLst>
              </a:tr>
              <a:tr h="364067">
                <a:tc>
                  <a:txBody>
                    <a:bodyPr/>
                    <a:lstStyle/>
                    <a:p>
                      <a:pPr>
                        <a:buNone/>
                      </a:pPr>
                      <a:r>
                        <a:rPr lang="es-ES" sz="1400">
                          <a:effectLst/>
                        </a:rPr>
                        <a:t>mejillas</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________</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________</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extLst>
                  <a:ext uri="{0D108BD9-81ED-4DB2-BD59-A6C34878D82A}">
                    <a16:rowId xmlns:a16="http://schemas.microsoft.com/office/drawing/2014/main" val="2999345573"/>
                  </a:ext>
                </a:extLst>
              </a:tr>
              <a:tr h="364067">
                <a:tc>
                  <a:txBody>
                    <a:bodyPr/>
                    <a:lstStyle/>
                    <a:p>
                      <a:pPr>
                        <a:buNone/>
                      </a:pPr>
                      <a:r>
                        <a:rPr lang="es-ES" sz="1400">
                          <a:effectLst/>
                        </a:rPr>
                        <a:t>labios</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________</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________</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extLst>
                  <a:ext uri="{0D108BD9-81ED-4DB2-BD59-A6C34878D82A}">
                    <a16:rowId xmlns:a16="http://schemas.microsoft.com/office/drawing/2014/main" val="2612742851"/>
                  </a:ext>
                </a:extLst>
              </a:tr>
              <a:tr h="364067">
                <a:tc>
                  <a:txBody>
                    <a:bodyPr/>
                    <a:lstStyle/>
                    <a:p>
                      <a:pPr>
                        <a:buNone/>
                      </a:pPr>
                      <a:r>
                        <a:rPr lang="es-ES" sz="1400">
                          <a:effectLst/>
                        </a:rPr>
                        <a:t>dientes</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________</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a:effectLst/>
                        </a:rPr>
                        <a:t>________</a:t>
                      </a:r>
                      <a:endParaRPr lang="es-ES" sz="140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extLst>
                  <a:ext uri="{0D108BD9-81ED-4DB2-BD59-A6C34878D82A}">
                    <a16:rowId xmlns:a16="http://schemas.microsoft.com/office/drawing/2014/main" val="3555809885"/>
                  </a:ext>
                </a:extLst>
              </a:tr>
              <a:tr h="364067">
                <a:tc>
                  <a:txBody>
                    <a:bodyPr/>
                    <a:lstStyle/>
                    <a:p>
                      <a:pPr>
                        <a:buNone/>
                      </a:pPr>
                      <a:r>
                        <a:rPr lang="es-ES" sz="1400" dirty="0">
                          <a:effectLst/>
                        </a:rPr>
                        <a:t>cuello / pecho / manos</a:t>
                      </a:r>
                      <a:endParaRPr lang="es-ES" sz="1400" dirty="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dirty="0">
                          <a:effectLst/>
                        </a:rPr>
                        <a:t>alabastro / mármol / marfil</a:t>
                      </a:r>
                      <a:endParaRPr lang="es-ES" sz="1400" dirty="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tc>
                  <a:txBody>
                    <a:bodyPr/>
                    <a:lstStyle/>
                    <a:p>
                      <a:pPr>
                        <a:buNone/>
                      </a:pPr>
                      <a:r>
                        <a:rPr lang="es-ES" sz="1400" dirty="0">
                          <a:effectLst/>
                        </a:rPr>
                        <a:t>________</a:t>
                      </a:r>
                      <a:endParaRPr lang="es-ES" sz="1400" dirty="0">
                        <a:solidFill>
                          <a:srgbClr val="2B2B2B"/>
                        </a:solidFill>
                        <a:effectLst/>
                        <a:latin typeface="Calibri" panose="020F0502020204030204" pitchFamily="34" charset="0"/>
                        <a:ea typeface="Calibri" panose="020F0502020204030204" pitchFamily="34" charset="0"/>
                      </a:endParaRPr>
                    </a:p>
                  </a:txBody>
                  <a:tcPr marL="76200" marR="76200" marT="57150" marB="57150" anchor="ctr"/>
                </a:tc>
                <a:extLst>
                  <a:ext uri="{0D108BD9-81ED-4DB2-BD59-A6C34878D82A}">
                    <a16:rowId xmlns:a16="http://schemas.microsoft.com/office/drawing/2014/main" val="1572534841"/>
                  </a:ext>
                </a:extLst>
              </a:tr>
            </a:tbl>
          </a:graphicData>
        </a:graphic>
      </p:graphicFrame>
      <p:sp>
        <p:nvSpPr>
          <p:cNvPr id="7" name="CuadroTexto 6">
            <a:extLst>
              <a:ext uri="{FF2B5EF4-FFF2-40B4-BE49-F238E27FC236}">
                <a16:creationId xmlns:a16="http://schemas.microsoft.com/office/drawing/2014/main" id="{43DF69B0-8FD1-CD73-D0F3-9AC6AAFE57BA}"/>
              </a:ext>
            </a:extLst>
          </p:cNvPr>
          <p:cNvSpPr txBox="1"/>
          <p:nvPr/>
        </p:nvSpPr>
        <p:spPr>
          <a:xfrm>
            <a:off x="419100" y="190500"/>
            <a:ext cx="11620500" cy="646331"/>
          </a:xfrm>
          <a:prstGeom prst="rect">
            <a:avLst/>
          </a:prstGeom>
          <a:noFill/>
        </p:spPr>
        <p:txBody>
          <a:bodyPr wrap="square" rtlCol="0">
            <a:spAutoFit/>
          </a:bodyPr>
          <a:lstStyle/>
          <a:p>
            <a:r>
              <a:rPr lang="es-ES" dirty="0"/>
              <a:t>2. Léxico. Completa la tabla con las metáforas que utiliza Don quijote para describir </a:t>
            </a:r>
          </a:p>
          <a:p>
            <a:r>
              <a:rPr lang="es-ES" dirty="0"/>
              <a:t>     a dulcinea y añade la imagen o sensación que evocan.  </a:t>
            </a:r>
          </a:p>
        </p:txBody>
      </p:sp>
      <p:sp>
        <p:nvSpPr>
          <p:cNvPr id="8" name="CuadroTexto 7">
            <a:extLst>
              <a:ext uri="{FF2B5EF4-FFF2-40B4-BE49-F238E27FC236}">
                <a16:creationId xmlns:a16="http://schemas.microsoft.com/office/drawing/2014/main" id="{48F066BB-CD42-D682-8C50-132064834C9C}"/>
              </a:ext>
            </a:extLst>
          </p:cNvPr>
          <p:cNvSpPr txBox="1"/>
          <p:nvPr/>
        </p:nvSpPr>
        <p:spPr>
          <a:xfrm>
            <a:off x="533400" y="4673600"/>
            <a:ext cx="10668000" cy="646331"/>
          </a:xfrm>
          <a:prstGeom prst="rect">
            <a:avLst/>
          </a:prstGeom>
          <a:noFill/>
        </p:spPr>
        <p:txBody>
          <a:bodyPr wrap="square" rtlCol="0">
            <a:spAutoFit/>
          </a:bodyPr>
          <a:lstStyle/>
          <a:p>
            <a:r>
              <a:rPr lang="es-ES" dirty="0"/>
              <a:t>3. Léxico/ escrita. Ahora crea tus propias metáforas exageradas para describir a una </a:t>
            </a:r>
          </a:p>
          <a:p>
            <a:r>
              <a:rPr lang="es-ES" dirty="0"/>
              <a:t>     persona famosa.  </a:t>
            </a:r>
          </a:p>
        </p:txBody>
      </p:sp>
      <p:pic>
        <p:nvPicPr>
          <p:cNvPr id="10" name="Imagen 9">
            <a:extLst>
              <a:ext uri="{FF2B5EF4-FFF2-40B4-BE49-F238E27FC236}">
                <a16:creationId xmlns:a16="http://schemas.microsoft.com/office/drawing/2014/main" id="{3DACCD47-35E4-9C5A-FB50-42575B01BB53}"/>
              </a:ext>
            </a:extLst>
          </p:cNvPr>
          <p:cNvPicPr>
            <a:picLocks noChangeAspect="1"/>
          </p:cNvPicPr>
          <p:nvPr/>
        </p:nvPicPr>
        <p:blipFill>
          <a:blip r:embed="rId2"/>
          <a:stretch>
            <a:fillRect/>
          </a:stretch>
        </p:blipFill>
        <p:spPr>
          <a:xfrm>
            <a:off x="9066508" y="190500"/>
            <a:ext cx="3125491" cy="6667500"/>
          </a:xfrm>
          <a:prstGeom prst="rect">
            <a:avLst/>
          </a:prstGeom>
        </p:spPr>
      </p:pic>
    </p:spTree>
    <p:extLst>
      <p:ext uri="{BB962C8B-B14F-4D97-AF65-F5344CB8AC3E}">
        <p14:creationId xmlns:p14="http://schemas.microsoft.com/office/powerpoint/2010/main" val="1951704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22E30A34-7698-2098-553E-A118E317CF61}"/>
              </a:ext>
            </a:extLst>
          </p:cNvPr>
          <p:cNvSpPr>
            <a:spLocks noGrp="1"/>
          </p:cNvSpPr>
          <p:nvPr>
            <p:ph idx="1"/>
          </p:nvPr>
        </p:nvSpPr>
        <p:spPr>
          <a:xfrm>
            <a:off x="201477" y="402956"/>
            <a:ext cx="7699610" cy="6214820"/>
          </a:xfrm>
        </p:spPr>
        <p:txBody>
          <a:bodyPr>
            <a:normAutofit/>
          </a:bodyPr>
          <a:lstStyle/>
          <a:p>
            <a:pPr marL="0" indent="0">
              <a:buNone/>
            </a:pPr>
            <a:r>
              <a:rPr lang="es-ES" sz="1800" dirty="0"/>
              <a:t>4. Léxico. Identifica el significado de los insultos que Don Quijote dirige a Sancho: gañán, faquín, belitre, socarrón, hereje. Deduce su matiz y busca un equivalente formal u informal en el español de hoy.</a:t>
            </a:r>
          </a:p>
          <a:p>
            <a:pPr marL="342900" indent="-342900">
              <a:buAutoNum type="arabicPeriod"/>
            </a:pPr>
            <a:r>
              <a:rPr lang="es-ES" sz="1800" dirty="0"/>
              <a:t>Gañan: Literalmente es un mozo de labranza sin educación, pero como insulto define a alguien rudo o grosero. En un registro más formal equivale a  zafio, agreste o atávico.                                                                                                                                                                                                            </a:t>
            </a:r>
          </a:p>
          <a:p>
            <a:pPr marL="342900" indent="-342900">
              <a:buAutoNum type="arabicPeriod"/>
            </a:pPr>
            <a:r>
              <a:rPr lang="es-ES" sz="1800" dirty="0"/>
              <a:t>Faquín:                                                                                                                                                                                                                </a:t>
            </a:r>
          </a:p>
          <a:p>
            <a:pPr marL="342900" indent="-342900">
              <a:buAutoNum type="arabicPeriod"/>
            </a:pPr>
            <a:r>
              <a:rPr lang="es-ES" sz="1800" dirty="0"/>
              <a:t>Belitre:                                                                                                                                                                                                                     </a:t>
            </a:r>
          </a:p>
          <a:p>
            <a:pPr marL="342900" indent="-342900">
              <a:buAutoNum type="arabicPeriod"/>
            </a:pPr>
            <a:r>
              <a:rPr lang="es-ES" sz="1800" dirty="0"/>
              <a:t>Socarrón:                                                                                                                                                                                                                </a:t>
            </a:r>
          </a:p>
          <a:p>
            <a:pPr marL="342900" indent="-342900">
              <a:buAutoNum type="arabicPeriod"/>
            </a:pPr>
            <a:r>
              <a:rPr lang="es-ES" sz="1800" dirty="0"/>
              <a:t>Hereje: </a:t>
            </a:r>
          </a:p>
          <a:p>
            <a:pPr marL="342900" indent="-342900">
              <a:buAutoNum type="arabicPeriod"/>
            </a:pPr>
            <a:endParaRPr lang="es-ES" sz="1800" dirty="0"/>
          </a:p>
          <a:p>
            <a:pPr marL="0" indent="0">
              <a:buNone/>
            </a:pPr>
            <a:r>
              <a:rPr lang="es-ES" sz="1800" dirty="0"/>
              <a:t>5. Léxico. Explica las siguientes frases del texto: </a:t>
            </a:r>
          </a:p>
          <a:p>
            <a:pPr marL="0" indent="0">
              <a:buNone/>
            </a:pPr>
            <a:r>
              <a:rPr lang="es-ES" sz="1800" dirty="0"/>
              <a:t>     1. El caballero andante sin amores era árbol sin hojas y sin fruto y cuerpo </a:t>
            </a:r>
          </a:p>
          <a:p>
            <a:pPr marL="0" indent="0">
              <a:buNone/>
            </a:pPr>
            <a:r>
              <a:rPr lang="es-ES" sz="1800" dirty="0"/>
              <a:t>          sin alma</a:t>
            </a:r>
          </a:p>
          <a:p>
            <a:pPr marL="0" indent="0">
              <a:buNone/>
            </a:pPr>
            <a:r>
              <a:rPr lang="es-ES" sz="1800" dirty="0"/>
              <a:t>     2. Le pareció bien darle título de señora de sus pensamientos</a:t>
            </a:r>
          </a:p>
          <a:p>
            <a:pPr marL="0" indent="0">
              <a:buNone/>
            </a:pPr>
            <a:r>
              <a:rPr lang="es-ES" sz="1800" dirty="0"/>
              <a:t>     3. Las virtudes adoban la sangre</a:t>
            </a:r>
          </a:p>
          <a:p>
            <a:pPr marL="0" indent="0">
              <a:buNone/>
            </a:pPr>
            <a:endParaRPr lang="es-ES" sz="1800" dirty="0"/>
          </a:p>
          <a:p>
            <a:pPr marL="0" indent="0">
              <a:buNone/>
            </a:pPr>
            <a:endParaRPr lang="es-ES" sz="1100" dirty="0"/>
          </a:p>
        </p:txBody>
      </p:sp>
      <p:pic>
        <p:nvPicPr>
          <p:cNvPr id="5" name="Imagen 4">
            <a:extLst>
              <a:ext uri="{FF2B5EF4-FFF2-40B4-BE49-F238E27FC236}">
                <a16:creationId xmlns:a16="http://schemas.microsoft.com/office/drawing/2014/main" id="{EFBDDF85-ADFA-85D6-8037-5E7FBF384ED5}"/>
              </a:ext>
            </a:extLst>
          </p:cNvPr>
          <p:cNvPicPr>
            <a:picLocks noChangeAspect="1"/>
          </p:cNvPicPr>
          <p:nvPr/>
        </p:nvPicPr>
        <p:blipFill>
          <a:blip r:embed="rId2"/>
          <a:srcRect l="5248" r="4599"/>
          <a:stretch>
            <a:fillRect/>
          </a:stretch>
        </p:blipFill>
        <p:spPr>
          <a:xfrm>
            <a:off x="7904136" y="10"/>
            <a:ext cx="4287864" cy="6857990"/>
          </a:xfrm>
          <a:prstGeom prst="rect">
            <a:avLst/>
          </a:prstGeom>
          <a:effectLst/>
        </p:spPr>
      </p:pic>
    </p:spTree>
    <p:extLst>
      <p:ext uri="{BB962C8B-B14F-4D97-AF65-F5344CB8AC3E}">
        <p14:creationId xmlns:p14="http://schemas.microsoft.com/office/powerpoint/2010/main" val="4016976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2B7C763A-618B-1D6B-9A13-F21A09791F6F}"/>
              </a:ext>
            </a:extLst>
          </p:cNvPr>
          <p:cNvSpPr>
            <a:spLocks noGrp="1"/>
          </p:cNvSpPr>
          <p:nvPr>
            <p:ph idx="1"/>
          </p:nvPr>
        </p:nvSpPr>
        <p:spPr>
          <a:xfrm>
            <a:off x="177800" y="241300"/>
            <a:ext cx="11760200" cy="6477000"/>
          </a:xfrm>
        </p:spPr>
        <p:txBody>
          <a:bodyPr>
            <a:normAutofit/>
          </a:bodyPr>
          <a:lstStyle/>
          <a:p>
            <a:pPr marL="0" indent="0">
              <a:buNone/>
            </a:pPr>
            <a:r>
              <a:rPr lang="es-ES" sz="1800" dirty="0"/>
              <a:t>6. Oral. Relaciona los siguientes conceptos con los fragmentos: </a:t>
            </a:r>
          </a:p>
          <a:p>
            <a:pPr marL="0" indent="0">
              <a:buNone/>
            </a:pPr>
            <a:r>
              <a:rPr lang="es-ES" sz="1800" dirty="0"/>
              <a:t>      a. virtud  b. inspiración/motivación c. idealización, d.  fidelidad, e. fe/devoción </a:t>
            </a:r>
          </a:p>
          <a:p>
            <a:pPr marL="0" indent="0">
              <a:buNone/>
            </a:pPr>
            <a:r>
              <a:rPr lang="es-ES" sz="1800" dirty="0"/>
              <a:t> 1. Yo imagino que todo lo que digo es así, sin que sobre ni falte nada, y </a:t>
            </a:r>
            <a:r>
              <a:rPr lang="es-ES" sz="1800" dirty="0" err="1"/>
              <a:t>píntola</a:t>
            </a:r>
            <a:r>
              <a:rPr lang="es-ES" sz="1800" dirty="0"/>
              <a:t> en mi imaginación como la deseo.</a:t>
            </a:r>
          </a:p>
          <a:p>
            <a:pPr marL="0" indent="0">
              <a:buNone/>
            </a:pPr>
            <a:r>
              <a:rPr lang="es-ES" sz="1800" dirty="0"/>
              <a:t> 2. Dulcinea es hija de sus obras, y que las virtudes adoban la sangre, y que en más se ha de estimar y tener un humilde virtuoso que un vicioso levantado, cuanto más que Dulcinea tiene un jirón que la puede llevar a ser reina de corona y cetro. </a:t>
            </a:r>
          </a:p>
          <a:p>
            <a:pPr marL="0" indent="0">
              <a:buNone/>
            </a:pPr>
            <a:r>
              <a:rPr lang="es-ES" sz="1800" dirty="0"/>
              <a:t> 3. Ella pelea en mí y vence en mí, y yo vivo y respiro en ella, y tengo vida y ser.</a:t>
            </a:r>
          </a:p>
          <a:p>
            <a:pPr marL="0" indent="0">
              <a:buNone/>
            </a:pPr>
            <a:r>
              <a:rPr lang="es-ES" sz="1800" dirty="0"/>
              <a:t> 4. ¿no te he dicho mil veces que en todos los días de mi vida no he visto a la sin par Dulcinea, ni jamás atravesé los umbrales de su palacio, y que solo estoy enamorado de oídas y de la gran fama que tiene de hermosa y discreta?</a:t>
            </a:r>
          </a:p>
          <a:p>
            <a:pPr marL="0" indent="0">
              <a:buNone/>
            </a:pPr>
            <a:r>
              <a:rPr lang="es-ES" sz="1800" dirty="0"/>
              <a:t> 5. Yo nací para ser de Dulcinea del Toboso, y los hados (si los hubiera) me dedicaron para ella, y pensar que otra alguna hermosura ha de ocupar el lugar que en mi alma tiene es pensar lo imposible.</a:t>
            </a:r>
          </a:p>
          <a:p>
            <a:pPr marL="0" indent="0">
              <a:buNone/>
            </a:pPr>
            <a:endParaRPr lang="es-ES" sz="1800" dirty="0"/>
          </a:p>
          <a:p>
            <a:pPr marL="0" indent="0">
              <a:buNone/>
            </a:pPr>
            <a:r>
              <a:rPr lang="es-ES" sz="1800" dirty="0"/>
              <a:t>7. Gramática. Observa las siguientes frases, ¿qué tipo de condición plantean, real, improbable o contraria a la realidad? </a:t>
            </a:r>
          </a:p>
          <a:p>
            <a:pPr marL="0" indent="0">
              <a:buNone/>
            </a:pPr>
            <a:r>
              <a:rPr lang="es-ES" sz="1800" dirty="0"/>
              <a:t> a. “si no fuese por el valor que ella infunde en mi brazo...” </a:t>
            </a:r>
          </a:p>
          <a:p>
            <a:pPr marL="0" indent="0">
              <a:buNone/>
            </a:pPr>
            <a:r>
              <a:rPr lang="es-ES" sz="1800" dirty="0"/>
              <a:t>  b. “los hados (si los hubiera) me dedicaron para ella”. </a:t>
            </a:r>
          </a:p>
          <a:p>
            <a:pPr marL="0" indent="0">
              <a:buNone/>
            </a:pPr>
            <a:r>
              <a:rPr lang="es-ES" sz="1800" dirty="0"/>
              <a:t>  ¿Qué diferencias encuentras entre las dos, entre  “si no fuese” y “si los hubiera”</a:t>
            </a:r>
          </a:p>
          <a:p>
            <a:pPr marL="0" indent="0">
              <a:buNone/>
            </a:pPr>
            <a:r>
              <a:rPr lang="es-ES" sz="1800" dirty="0"/>
              <a:t>   ¿Qué le pasaría a Don Quijote sin Dulcinea? ¿Don Quijote cree en los hados? </a:t>
            </a:r>
          </a:p>
          <a:p>
            <a:pPr marL="0" indent="0">
              <a:buNone/>
            </a:pPr>
            <a:r>
              <a:rPr lang="es-ES" sz="1800" dirty="0"/>
              <a:t>   Escribe frases con las mismas estructuras. </a:t>
            </a:r>
          </a:p>
        </p:txBody>
      </p:sp>
    </p:spTree>
    <p:extLst>
      <p:ext uri="{BB962C8B-B14F-4D97-AF65-F5344CB8AC3E}">
        <p14:creationId xmlns:p14="http://schemas.microsoft.com/office/powerpoint/2010/main" val="36905504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82034B52-1025-21D1-AD11-4B841060F097}"/>
              </a:ext>
            </a:extLst>
          </p:cNvPr>
          <p:cNvSpPr>
            <a:spLocks noGrp="1"/>
          </p:cNvSpPr>
          <p:nvPr>
            <p:ph idx="1"/>
          </p:nvPr>
        </p:nvSpPr>
        <p:spPr>
          <a:xfrm>
            <a:off x="170479" y="139485"/>
            <a:ext cx="8048753" cy="6571281"/>
          </a:xfrm>
        </p:spPr>
        <p:txBody>
          <a:bodyPr>
            <a:normAutofit/>
          </a:bodyPr>
          <a:lstStyle/>
          <a:p>
            <a:pPr marL="0" indent="0">
              <a:buNone/>
            </a:pPr>
            <a:r>
              <a:rPr lang="es-ES" sz="1800" dirty="0"/>
              <a:t>8. Gramática. Observa estas frases, ¿reconoces el tipo de oración que son?. </a:t>
            </a:r>
          </a:p>
          <a:p>
            <a:pPr marL="0" indent="0">
              <a:buNone/>
            </a:pPr>
            <a:r>
              <a:rPr lang="es-ES" sz="1800" dirty="0"/>
              <a:t>     1. Buscar una dama de quien enamorarse </a:t>
            </a:r>
          </a:p>
          <a:p>
            <a:pPr marL="0" indent="0">
              <a:buNone/>
            </a:pPr>
            <a:r>
              <a:rPr lang="es-ES" sz="1800" dirty="0"/>
              <a:t>      2. De quien él un tiempo anduvo enamorado”;</a:t>
            </a:r>
          </a:p>
          <a:p>
            <a:pPr marL="0" indent="0">
              <a:buNone/>
            </a:pPr>
            <a:r>
              <a:rPr lang="es-ES" sz="1800" dirty="0"/>
              <a:t>     2. Nombre que no desdijese... y que tirase y se encaminase al de princesa...”;</a:t>
            </a:r>
          </a:p>
          <a:p>
            <a:pPr marL="0" indent="0">
              <a:buNone/>
            </a:pPr>
            <a:r>
              <a:rPr lang="es-ES" sz="1800" dirty="0"/>
              <a:t>     3. Las partes que a la vista humana encubrió la honestidad…</a:t>
            </a:r>
          </a:p>
          <a:p>
            <a:pPr marL="0" indent="0">
              <a:buNone/>
            </a:pPr>
            <a:r>
              <a:rPr lang="es-ES" sz="1800" dirty="0"/>
              <a:t>     4. Atributos de belleza que los poetas dan a sus damas </a:t>
            </a:r>
          </a:p>
          <a:p>
            <a:pPr marL="0" indent="0">
              <a:buNone/>
            </a:pPr>
            <a:r>
              <a:rPr lang="es-ES" sz="1800" dirty="0"/>
              <a:t>     5. Dulcinea tiene un jirón que la puede llevar a ser reina </a:t>
            </a:r>
          </a:p>
          <a:p>
            <a:pPr marL="0" indent="0">
              <a:buNone/>
            </a:pPr>
            <a:r>
              <a:rPr lang="es-ES" sz="1800" dirty="0"/>
              <a:t>     6. Por el valor que ella infunde en mi brazo </a:t>
            </a:r>
          </a:p>
          <a:p>
            <a:pPr marL="0" indent="0">
              <a:buNone/>
            </a:pPr>
            <a:r>
              <a:rPr lang="es-ES" sz="1800" dirty="0"/>
              <a:t>     ¿Cuál es el antecedente de cada una? ¿Puedes cambiar el pronombre relativo </a:t>
            </a:r>
          </a:p>
          <a:p>
            <a:pPr marL="0" indent="0">
              <a:buNone/>
            </a:pPr>
            <a:r>
              <a:rPr lang="es-ES" sz="1800" dirty="0"/>
              <a:t>      en alguna de las frases?</a:t>
            </a:r>
          </a:p>
          <a:p>
            <a:pPr marL="0" indent="0">
              <a:buNone/>
            </a:pPr>
            <a:r>
              <a:rPr lang="es-ES" sz="1800" dirty="0"/>
              <a:t>     Ahora une las siguientes frases usando el pronombre relativo más adecuado    </a:t>
            </a:r>
          </a:p>
          <a:p>
            <a:pPr marL="0" indent="0">
              <a:buNone/>
            </a:pPr>
            <a:r>
              <a:rPr lang="es-ES" sz="1800" dirty="0"/>
              <a:t>     (que, quien, el cual, cuyo, donde).</a:t>
            </a:r>
          </a:p>
          <a:p>
            <a:pPr marL="0" indent="0">
              <a:buNone/>
            </a:pPr>
            <a:r>
              <a:rPr lang="es-ES" sz="1800" dirty="0"/>
              <a:t>a) Don Quijote tenía una vecina. Nunca se dio cuenta de su amor por ella.</a:t>
            </a:r>
          </a:p>
          <a:p>
            <a:pPr marL="0" indent="0">
              <a:buNone/>
            </a:pPr>
            <a:r>
              <a:rPr lang="es-ES" sz="1800" dirty="0"/>
              <a:t>b) Sancho es un labrador. Su lengua es, según don Quijote, “viperina”.</a:t>
            </a:r>
          </a:p>
          <a:p>
            <a:pPr marL="0" indent="0">
              <a:buNone/>
            </a:pPr>
            <a:r>
              <a:rPr lang="es-ES" sz="1800" dirty="0"/>
              <a:t>c) Dulcinea vive en un palacio imaginario. Don Quijote nunca ha entrado en ese palacio.</a:t>
            </a:r>
          </a:p>
          <a:p>
            <a:pPr marL="0" indent="0">
              <a:buNone/>
            </a:pPr>
            <a:r>
              <a:rPr lang="es-ES" sz="1800" dirty="0"/>
              <a:t>d) Existen unos poetas. Sus atributos de belleza se hacen “verdaderos” en Dulcinea.</a:t>
            </a:r>
          </a:p>
          <a:p>
            <a:pPr marL="0" indent="0">
              <a:buNone/>
            </a:pPr>
            <a:endParaRPr lang="es-ES" sz="1800" dirty="0"/>
          </a:p>
          <a:p>
            <a:pPr marL="0" indent="0">
              <a:buNone/>
            </a:pPr>
            <a:endParaRPr lang="es-ES" sz="1800" dirty="0"/>
          </a:p>
          <a:p>
            <a:pPr marL="0" indent="0">
              <a:buNone/>
            </a:pPr>
            <a:endParaRPr lang="es-ES" sz="800" dirty="0"/>
          </a:p>
        </p:txBody>
      </p:sp>
      <p:pic>
        <p:nvPicPr>
          <p:cNvPr id="5" name="Imagen 4">
            <a:extLst>
              <a:ext uri="{FF2B5EF4-FFF2-40B4-BE49-F238E27FC236}">
                <a16:creationId xmlns:a16="http://schemas.microsoft.com/office/drawing/2014/main" id="{8BE8DE98-E6E2-CD44-839C-FE345555C0C4}"/>
              </a:ext>
            </a:extLst>
          </p:cNvPr>
          <p:cNvPicPr>
            <a:picLocks noChangeAspect="1"/>
          </p:cNvPicPr>
          <p:nvPr/>
        </p:nvPicPr>
        <p:blipFill>
          <a:blip r:embed="rId2"/>
          <a:srcRect l="14577" r="1018"/>
          <a:stretch>
            <a:fillRect/>
          </a:stretch>
        </p:blipFill>
        <p:spPr>
          <a:xfrm>
            <a:off x="8222281" y="10"/>
            <a:ext cx="3969718" cy="6857990"/>
          </a:xfrm>
          <a:prstGeom prst="rect">
            <a:avLst/>
          </a:prstGeom>
          <a:effectLst/>
        </p:spPr>
      </p:pic>
    </p:spTree>
    <p:extLst>
      <p:ext uri="{BB962C8B-B14F-4D97-AF65-F5344CB8AC3E}">
        <p14:creationId xmlns:p14="http://schemas.microsoft.com/office/powerpoint/2010/main" val="1791574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C84EEC6F-26E4-F6AB-D8E9-4275C6C5CEA1}"/>
              </a:ext>
            </a:extLst>
          </p:cNvPr>
          <p:cNvSpPr>
            <a:spLocks noGrp="1"/>
          </p:cNvSpPr>
          <p:nvPr>
            <p:ph idx="1"/>
          </p:nvPr>
        </p:nvSpPr>
        <p:spPr>
          <a:xfrm>
            <a:off x="203200" y="261256"/>
            <a:ext cx="7820152" cy="6279243"/>
          </a:xfrm>
        </p:spPr>
        <p:txBody>
          <a:bodyPr>
            <a:normAutofit fontScale="92500"/>
          </a:bodyPr>
          <a:lstStyle/>
          <a:p>
            <a:pPr marL="342900" indent="-342900">
              <a:buAutoNum type="arabicPeriod" startAt="9"/>
            </a:pPr>
            <a:r>
              <a:rPr lang="es-ES" sz="1800" dirty="0"/>
              <a:t>Oral. En parejas o pequeños grupos responded a las siguientes preguntas, después comparar vuestras respuestas con el resto de la clase. </a:t>
            </a:r>
          </a:p>
          <a:p>
            <a:pPr marL="0" indent="0">
              <a:buNone/>
            </a:pPr>
            <a:r>
              <a:rPr lang="es-ES" sz="1800" dirty="0"/>
              <a:t>       1. ¿Qué diferencia encuentras entre Aldonza Lorenzo y Dulcinea del Toboso </a:t>
            </a:r>
          </a:p>
          <a:p>
            <a:pPr marL="0" indent="0">
              <a:buNone/>
            </a:pPr>
            <a:r>
              <a:rPr lang="es-ES" sz="1800" dirty="0"/>
              <a:t>            según el texto? ¿Por qué crees que necesita Don Quijote transformar a la </a:t>
            </a:r>
          </a:p>
          <a:p>
            <a:pPr marL="0" indent="0">
              <a:buNone/>
            </a:pPr>
            <a:r>
              <a:rPr lang="es-ES" sz="1800" dirty="0"/>
              <a:t>             primera en la segunda?</a:t>
            </a:r>
          </a:p>
          <a:p>
            <a:pPr marL="0" indent="0">
              <a:buNone/>
            </a:pPr>
            <a:r>
              <a:rPr lang="es-ES" sz="1800" dirty="0"/>
              <a:t>       2. Don Quijote reconoce que “pinta” a Dulcinea “en su imaginación como la </a:t>
            </a:r>
          </a:p>
          <a:p>
            <a:pPr marL="0" indent="0">
              <a:buNone/>
            </a:pPr>
            <a:r>
              <a:rPr lang="es-ES" sz="1800" dirty="0"/>
              <a:t>            desea”. ¿Crees que es consciente de que la está idealizando? </a:t>
            </a:r>
          </a:p>
          <a:p>
            <a:pPr marL="0" indent="0">
              <a:buNone/>
            </a:pPr>
            <a:r>
              <a:rPr lang="es-ES" sz="1800" dirty="0"/>
              <a:t>       3. ¿Puede considerarse el amor de don Quijote por Dulcinea un amor “real”?</a:t>
            </a:r>
          </a:p>
          <a:p>
            <a:pPr marL="0" indent="0">
              <a:buNone/>
            </a:pPr>
            <a:r>
              <a:rPr lang="es-ES" sz="1800" dirty="0"/>
              <a:t>       4. ¿Estas de acuerdo con la afirmación de Don quijote cuando dice que hay  </a:t>
            </a:r>
          </a:p>
          <a:p>
            <a:pPr marL="0" indent="0">
              <a:buNone/>
            </a:pPr>
            <a:r>
              <a:rPr lang="es-ES" sz="1800" dirty="0"/>
              <a:t>            “dos cosas solas incitan a amar, más que otras, que son la mucha </a:t>
            </a:r>
          </a:p>
          <a:p>
            <a:pPr marL="0" indent="0">
              <a:buNone/>
            </a:pPr>
            <a:r>
              <a:rPr lang="es-ES" sz="1800" dirty="0"/>
              <a:t>            hermosura y la buena fama”, ¿qué entiendes por buena fama? </a:t>
            </a:r>
          </a:p>
          <a:p>
            <a:pPr marL="0" indent="0">
              <a:buNone/>
            </a:pPr>
            <a:r>
              <a:rPr lang="es-ES" sz="1800" dirty="0"/>
              <a:t>       5. En una sociedad estamental donde el linaje o “la sangre” que heredas de tus </a:t>
            </a:r>
          </a:p>
          <a:p>
            <a:pPr marL="0" indent="0">
              <a:buNone/>
            </a:pPr>
            <a:r>
              <a:rPr lang="es-ES" sz="1800" dirty="0"/>
              <a:t>            padres era tan importante, ¿cómo entiendes las palabras de Don Quijote?: </a:t>
            </a:r>
          </a:p>
          <a:p>
            <a:pPr marL="0" indent="0">
              <a:buNone/>
            </a:pPr>
            <a:r>
              <a:rPr lang="es-ES" sz="1800" dirty="0"/>
              <a:t>            “Dulcinea es hija de sus obras, y que las virtudes adoban la sangre” </a:t>
            </a:r>
          </a:p>
          <a:p>
            <a:pPr marL="0" indent="0">
              <a:buNone/>
            </a:pPr>
            <a:endParaRPr lang="es-ES" sz="1800" dirty="0"/>
          </a:p>
          <a:p>
            <a:pPr marL="0" indent="0">
              <a:buNone/>
            </a:pPr>
            <a:r>
              <a:rPr lang="es-ES" sz="1800" dirty="0"/>
              <a:t>10. Tarea final. Role </a:t>
            </a:r>
            <a:r>
              <a:rPr lang="es-ES" sz="1800" dirty="0" err="1"/>
              <a:t>play</a:t>
            </a:r>
            <a:r>
              <a:rPr lang="es-ES" sz="1800" dirty="0"/>
              <a:t>: entrevista a Aldonza Lorenzo. Uno hace de entrevistador y otro de Aldonza. En la entrevista se cuenta todo lo dice Don Quijote de ella y como le ha cambiado el nombre a Dulcinea del Toboso. </a:t>
            </a:r>
          </a:p>
          <a:p>
            <a:pPr marL="342900" indent="-342900">
              <a:buAutoNum type="arabicPeriod" startAt="9"/>
            </a:pPr>
            <a:endParaRPr lang="es-ES" sz="700" dirty="0"/>
          </a:p>
        </p:txBody>
      </p:sp>
      <p:pic>
        <p:nvPicPr>
          <p:cNvPr id="5" name="Imagen 4">
            <a:extLst>
              <a:ext uri="{FF2B5EF4-FFF2-40B4-BE49-F238E27FC236}">
                <a16:creationId xmlns:a16="http://schemas.microsoft.com/office/drawing/2014/main" id="{6F406C5D-AA98-3F2F-69DD-F342E91AC546}"/>
              </a:ext>
            </a:extLst>
          </p:cNvPr>
          <p:cNvPicPr>
            <a:picLocks noChangeAspect="1"/>
          </p:cNvPicPr>
          <p:nvPr/>
        </p:nvPicPr>
        <p:blipFill>
          <a:blip r:embed="rId2"/>
          <a:srcRect l="4144" r="2" b="2"/>
          <a:stretch>
            <a:fillRect/>
          </a:stretch>
        </p:blipFill>
        <p:spPr>
          <a:xfrm>
            <a:off x="8026400" y="10"/>
            <a:ext cx="4165600"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4035488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5"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E7B759E5-A927-13C4-C1FB-405618F87B20}"/>
              </a:ext>
            </a:extLst>
          </p:cNvPr>
          <p:cNvSpPr>
            <a:spLocks noGrp="1"/>
          </p:cNvSpPr>
          <p:nvPr>
            <p:ph type="title"/>
          </p:nvPr>
        </p:nvSpPr>
        <p:spPr>
          <a:xfrm>
            <a:off x="761803" y="350196"/>
            <a:ext cx="4646904" cy="1624520"/>
          </a:xfrm>
        </p:spPr>
        <p:txBody>
          <a:bodyPr anchor="ctr">
            <a:normAutofit/>
          </a:bodyPr>
          <a:lstStyle/>
          <a:p>
            <a:r>
              <a:rPr lang="es-ES" sz="2400" dirty="0"/>
              <a:t>Texto 2 Intermedio</a:t>
            </a:r>
            <a:br>
              <a:rPr lang="es-ES" sz="2400" dirty="0"/>
            </a:br>
            <a:r>
              <a:rPr lang="es-ES" sz="2400" dirty="0"/>
              <a:t>Las bodas de Camacho</a:t>
            </a:r>
            <a:br>
              <a:rPr lang="es-ES" sz="2400" dirty="0"/>
            </a:br>
            <a:r>
              <a:rPr lang="es-ES" sz="2400" dirty="0"/>
              <a:t>Antes de leer </a:t>
            </a:r>
          </a:p>
        </p:txBody>
      </p:sp>
      <p:sp>
        <p:nvSpPr>
          <p:cNvPr id="3" name="Marcador de contenido 2">
            <a:extLst>
              <a:ext uri="{FF2B5EF4-FFF2-40B4-BE49-F238E27FC236}">
                <a16:creationId xmlns:a16="http://schemas.microsoft.com/office/drawing/2014/main" id="{8947E6E3-39C9-8E73-A98C-31B42A322D6A}"/>
              </a:ext>
            </a:extLst>
          </p:cNvPr>
          <p:cNvSpPr>
            <a:spLocks noGrp="1"/>
          </p:cNvSpPr>
          <p:nvPr>
            <p:ph idx="1"/>
          </p:nvPr>
        </p:nvSpPr>
        <p:spPr>
          <a:xfrm>
            <a:off x="266700" y="2120900"/>
            <a:ext cx="5334000" cy="4235449"/>
          </a:xfrm>
        </p:spPr>
        <p:txBody>
          <a:bodyPr anchor="ctr">
            <a:normAutofit/>
          </a:bodyPr>
          <a:lstStyle/>
          <a:p>
            <a:pPr marL="0" indent="0">
              <a:buNone/>
            </a:pPr>
            <a:r>
              <a:rPr lang="es-ES" sz="1700" dirty="0"/>
              <a:t>1. ¿Sabes como son las bodas en España?¿sabes lo que es un bodorrio? ¿cómo son en tu país? ¿cómo sería tu boda ideal?</a:t>
            </a:r>
          </a:p>
          <a:p>
            <a:pPr marL="0" indent="0">
              <a:buNone/>
            </a:pPr>
            <a:r>
              <a:rPr lang="es-ES" sz="1700" dirty="0"/>
              <a:t>2. Antiguamente los padres decidían con quien se casaban sus hijos, en algunos países y culturas esta tradición se mantiene. ¿crees que es posible volver a esta tradición? ¿Crees que tiene algo de positivo? </a:t>
            </a:r>
          </a:p>
          <a:p>
            <a:pPr marL="0" indent="0">
              <a:buNone/>
            </a:pPr>
            <a:r>
              <a:rPr lang="es-ES" sz="1700" dirty="0"/>
              <a:t>3. ¿ A qué edad se casan los jóvenes normalmente en tu país? </a:t>
            </a:r>
          </a:p>
          <a:p>
            <a:pPr marL="0" indent="0">
              <a:buNone/>
            </a:pPr>
            <a:r>
              <a:rPr lang="es-ES" sz="1700" dirty="0"/>
              <a:t>4. ¿Te gustan las bodas? ¿Has estado en alguna? ¿describe una boda en la que hayas estado o hayas visto en alguna película? </a:t>
            </a:r>
          </a:p>
          <a:p>
            <a:pPr marL="0" indent="0">
              <a:buNone/>
            </a:pPr>
            <a:endParaRPr lang="es-ES" sz="1700" dirty="0"/>
          </a:p>
        </p:txBody>
      </p:sp>
      <p:pic>
        <p:nvPicPr>
          <p:cNvPr id="5" name="Imagen 4">
            <a:extLst>
              <a:ext uri="{FF2B5EF4-FFF2-40B4-BE49-F238E27FC236}">
                <a16:creationId xmlns:a16="http://schemas.microsoft.com/office/drawing/2014/main" id="{8EB17D02-2494-21B1-FFBF-B570A3CDD031}"/>
              </a:ext>
            </a:extLst>
          </p:cNvPr>
          <p:cNvPicPr>
            <a:picLocks noChangeAspect="1"/>
          </p:cNvPicPr>
          <p:nvPr/>
        </p:nvPicPr>
        <p:blipFill>
          <a:blip r:embed="rId2"/>
          <a:srcRect l="18901" r="20365"/>
          <a:stretch>
            <a:fillRect/>
          </a:stretch>
        </p:blipFill>
        <p:spPr>
          <a:xfrm>
            <a:off x="5727700" y="1"/>
            <a:ext cx="6471125" cy="6858000"/>
          </a:xfrm>
          <a:prstGeom prst="rect">
            <a:avLst/>
          </a:prstGeom>
        </p:spPr>
      </p:pic>
    </p:spTree>
    <p:extLst>
      <p:ext uri="{BB962C8B-B14F-4D97-AF65-F5344CB8AC3E}">
        <p14:creationId xmlns:p14="http://schemas.microsoft.com/office/powerpoint/2010/main" val="27950154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1FD98A4E-ED45-6424-74DB-16AFE671E1F8}"/>
              </a:ext>
            </a:extLst>
          </p:cNvPr>
          <p:cNvSpPr>
            <a:spLocks noGrp="1"/>
          </p:cNvSpPr>
          <p:nvPr>
            <p:ph idx="1"/>
          </p:nvPr>
        </p:nvSpPr>
        <p:spPr>
          <a:xfrm>
            <a:off x="215900" y="88900"/>
            <a:ext cx="11760200" cy="6769100"/>
          </a:xfrm>
        </p:spPr>
        <p:txBody>
          <a:bodyPr>
            <a:normAutofit fontScale="25000" lnSpcReduction="20000"/>
          </a:bodyPr>
          <a:lstStyle/>
          <a:p>
            <a:pPr marL="0" indent="0">
              <a:buNone/>
            </a:pPr>
            <a:r>
              <a:rPr lang="es-ES" sz="6400" dirty="0"/>
              <a:t>El amor y la amistad, texto 2                                                                                                                                                                                                                                                                                                                                                        Lee el texto y responde a las preguntas </a:t>
            </a:r>
          </a:p>
          <a:p>
            <a:r>
              <a:rPr lang="es-ES" dirty="0"/>
              <a:t>	</a:t>
            </a:r>
            <a:r>
              <a:rPr lang="es-ES" sz="6400" dirty="0"/>
              <a:t>Basilio y Quiteria eran vecinos del mismo pueblo. Sus casas estaban tan cerca que vivían pared con pared. Basilio se enamoró de Quiteria desde sus tiernos y primeros años, y ella le correspondía.  Cuando crecieron el padre de Quiteria quiso estorbar a Basilio la entrada que en su casa tenía; y por quitarse de problemas, ordenó de casar a su hija con el rico Camacho, no pareciéndole bien casarla con Basilio, que no tenía tantos bienes de fortuna como de naturaleza. Y en verdad, que Basilio es el más ágil mancebo que conocemos, luchador extremado, corre como un gamo, salta más que una cabra, canta como una calandria, y toca una guitarra, que la hace hablar, y, sobre todo, maneja la espada como el más pintado. Pero desde que Basilio supo que la hermosa Quiteria se casaba con Camacho el rico, nunca más le han visto reír ni hablar razón concertada, y siempre anda pensativo y triste, come poco y duerme poco. En fin, él da tales muestras de tener apasionado el corazón, que tememos todos los que le conocemos que el dar el sí mañana la hermosa Quiteria ha de ser la sentencia de su muerte.	                                                                             	</a:t>
            </a:r>
            <a:r>
              <a:rPr lang="es-ES_tradnl" sz="6400" dirty="0"/>
              <a:t>P</a:t>
            </a:r>
            <a:r>
              <a:rPr lang="es-ES" sz="6400" dirty="0"/>
              <a:t>ara la boda había preparadas montañas de comida que tenían admirado y cautivado a Sancho que nunca había visto tanta cantidad de ollas, carnes asadas ni tal despliegue de comida: vacas, cerdos, gansos, gallinas, liebres, conejos... Tan impresionado estaba Sancho que dijo—El rey es mi gallo: a Camacho me atengo. A lo que respondió Don quijote: bien se parece, Sancho, que eres villano y de aquellos que dicen: «¡Viva quien vence!». Pero Sancho entregado a Camacho insistió: «tanto vales cuanto tienes, y tanto tienes cuanto vales. Dos linajes solos hay en el mundo, como decía una agüela mía, que son el tener y el no tener. »                                                                                                                                                                                                                                                                                                           	</a:t>
            </a:r>
            <a:r>
              <a:rPr lang="es-ES_tradnl" sz="6400" dirty="0"/>
              <a:t>Llegó a la ceremonia la hermosa Quiteria algo descolorida, y cuando todo estaba dispuesto apareció </a:t>
            </a:r>
            <a:r>
              <a:rPr lang="es-ES" sz="6400" dirty="0"/>
              <a:t>Basilio, vestido de negro y con un estoque escondido en un bastón. Con voz ronca advirtió que no quería ser un estorbo y proclamó: ¡Viva, viva el rico Camacho con la ingrata Quiteria largos y felices siglos, y muera, muera el pobre Basilio, cuya pobreza cortó las alas de su dicha y le puso en la sepultura! </a:t>
            </a:r>
            <a:r>
              <a:rPr lang="es-ES_tradnl" sz="6400" dirty="0"/>
              <a:t>Dicho lo cual y </a:t>
            </a:r>
            <a:r>
              <a:rPr lang="es-ES" sz="6400" dirty="0"/>
              <a:t>delante de todos, se clavó el estoque y cayó al suelo bañado en sangre y por sus mismas armas traspasado. Antes de morir pidió como última voluntad casarse con Quiteria. Movidos por la compasión, a todos les parece bien y Quiteria le dio la mano y lo aceptó como esposo. Pero, así como recibió la bendición, con presta ligereza se levantó en pie, y con no vista desenvoltura se sacó el estoque. Quedaron todos los circunstantes admirados, y algunos </a:t>
            </a:r>
            <a:r>
              <a:rPr lang="es-ES" sz="6400" dirty="0" err="1"/>
              <a:t>dellos</a:t>
            </a:r>
            <a:r>
              <a:rPr lang="es-ES" sz="6400" dirty="0"/>
              <a:t>, más simples que curiosos, en altas voces comenzaron a decir: «¡Milagro, milagro! », Pero Basilio replicó: «¡No milagro, milagro, sino industria, industria».                                                                                                                                                                                                                                                                                                                                                                                                                                                                                                                	Camacho se sintió burlado y furioso y con sus amigos quiso atacar a Basilio con las espadas. Les detuvo Don Quijote, que, poniéndose en medio con su lanza y su escudo, les dijo:                                                                                                                                                                                                                                                                                                                         —Teneos, señores, teneos, que no es razón toméis venganza de los agravios que el amor nos hace, y advertid que el amor y la guerra son una misma cosa, y así como en la guerra es cosa lícita y acostumbrada usar de ardides y estratagemas para vencer al enemigo, así en las contiendas y competencias amorosas se tienen por buenos los embustes y marañas que se hacen para conseguir el fin que se desea, como no sean en menoscabo y deshonra de la cosa amada. Quiteria era de Basilio, y Basilio de Quiteria, por justa y favorable disposición de los cielos.                                                                                                                                                                                            	El rico Camacho, por mostrar que no sentía la burla ni la estimaba en nada, quiso que las fiestas pasasen adelante como si realmente se desposara; Basilo y Quiteria se fueron por su cuenta con sus amigos a celebrar su enlace. </a:t>
            </a:r>
            <a:r>
              <a:rPr lang="es-ES" sz="6400" dirty="0" err="1"/>
              <a:t>Lleváronse</a:t>
            </a:r>
            <a:r>
              <a:rPr lang="es-ES" sz="6400" dirty="0"/>
              <a:t> consigo a don Quijote, estimándole por hombre de valor. A solo Sancho se le escureció el alma, por verse imposibilitado de continuar con la espléndida comida y fiestas de Camacho.</a:t>
            </a:r>
          </a:p>
          <a:p>
            <a:pPr marL="0" indent="0">
              <a:buNone/>
            </a:pPr>
            <a:r>
              <a:rPr lang="es-ES_tradnl" sz="6400" dirty="0"/>
              <a:t>	</a:t>
            </a:r>
            <a:r>
              <a:rPr lang="es-ES" sz="6400" dirty="0"/>
              <a:t>	 </a:t>
            </a:r>
          </a:p>
          <a:p>
            <a:pPr marL="0" indent="0">
              <a:buNone/>
            </a:pPr>
            <a:r>
              <a:rPr lang="es-ES" dirty="0"/>
              <a:t>	 </a:t>
            </a:r>
          </a:p>
          <a:p>
            <a:pPr marL="0" indent="0">
              <a:buNone/>
            </a:pPr>
            <a:r>
              <a:rPr lang="es-ES" dirty="0"/>
              <a:t> </a:t>
            </a:r>
          </a:p>
          <a:p>
            <a:endParaRPr lang="es-ES" sz="1600" dirty="0"/>
          </a:p>
        </p:txBody>
      </p:sp>
    </p:spTree>
    <p:extLst>
      <p:ext uri="{BB962C8B-B14F-4D97-AF65-F5344CB8AC3E}">
        <p14:creationId xmlns:p14="http://schemas.microsoft.com/office/powerpoint/2010/main" val="1557021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1DFDFE93-0742-06B5-5FEE-A706C061991B}"/>
              </a:ext>
            </a:extLst>
          </p:cNvPr>
          <p:cNvSpPr>
            <a:spLocks noGrp="1"/>
          </p:cNvSpPr>
          <p:nvPr>
            <p:ph idx="1"/>
          </p:nvPr>
        </p:nvSpPr>
        <p:spPr>
          <a:xfrm>
            <a:off x="145144" y="595087"/>
            <a:ext cx="8084455" cy="6094936"/>
          </a:xfrm>
        </p:spPr>
        <p:txBody>
          <a:bodyPr anchor="ctr">
            <a:normAutofit fontScale="92500" lnSpcReduction="10000"/>
          </a:bodyPr>
          <a:lstStyle/>
          <a:p>
            <a:pPr marL="0" indent="0">
              <a:buNone/>
            </a:pPr>
            <a:r>
              <a:rPr lang="es-ES" sz="1800" dirty="0"/>
              <a:t>1. Léxico. Relaciona las palabras con su significado:</a:t>
            </a:r>
          </a:p>
          <a:p>
            <a:pPr marL="0" indent="0">
              <a:buNone/>
            </a:pPr>
            <a:r>
              <a:rPr lang="es-ES" sz="1800" dirty="0"/>
              <a:t>1. mancebo, 2. estorbo, 3. estoque, 4. desenvoltura, 5. ardides / estratagemas,           6. embustes/ marañas, 7. menoscabo, 8. villano, 9. agravio, 10. circunstantes,          11. calandria, 12. linaje, 13. Ingrato-a, 14. Presto-a, 15. licito </a:t>
            </a:r>
          </a:p>
          <a:p>
            <a:pPr marL="0" indent="0">
              <a:buNone/>
            </a:pPr>
            <a:r>
              <a:rPr lang="es-ES" sz="1800" dirty="0"/>
              <a:t>a) Ascendencia familiar; estirpe, b) un pájaro de canto melodioso, c) Las personas presentes en un lugar, d) Ofensa o daño injusto, e) del pueblo llano, simple, fácil de manipular, f) Daño o perjuicio, g) Engaños y enredos, h) Trucos o artimañas ingeniosas, i) Con soltura y naturalidad, j) Espada estrecha y puntiaguda,                                                  k) persona que molesta o incomoda, l) Hombre joven, mozo, m) desagradecido-a, n) justo, permitido, o) ligero, rápido</a:t>
            </a:r>
          </a:p>
          <a:p>
            <a:pPr marL="342900" indent="-342900">
              <a:buAutoNum type="alphaLcParenR"/>
            </a:pPr>
            <a:endParaRPr lang="es-ES" sz="1800" dirty="0"/>
          </a:p>
          <a:p>
            <a:pPr marL="0" indent="0">
              <a:buNone/>
            </a:pPr>
            <a:r>
              <a:rPr lang="es-ES" sz="1800" dirty="0"/>
              <a:t> 2. Relaciona las expresiones del texto con estas palabras e intenta explicar las expresiones con tus palabras:</a:t>
            </a:r>
          </a:p>
          <a:p>
            <a:pPr marL="0" indent="0">
              <a:buNone/>
            </a:pPr>
            <a:r>
              <a:rPr lang="es-ES" sz="1800" dirty="0"/>
              <a:t>     a. proeza, b. talento, c. destreza, d. ingenio, e. veloz, f. brillante, g. depresión, h. incoherente, i. oportunista, </a:t>
            </a:r>
          </a:p>
          <a:p>
            <a:pPr marL="0" indent="0">
              <a:buNone/>
            </a:pPr>
            <a:r>
              <a:rPr lang="es-ES" sz="1800" dirty="0"/>
              <a:t>1. no tenía tantos bienes de fortuna como de naturaleza                                                                                                                               2. corre como un gamo                                                                                                                                                                                                       3. salta más que una cabra                                                                                                                                                                                                  4. toca una guitarra, que la hace hablar                                                                                                                                                                          5. maneja la espada como el más pintado                                                                                                                                                                  6. ni hablar razón concertada                                                                                                                                                                                             7. El rey es mi gallo: a Camacho me atengo                                                                                                                                                                                                                                                                                                                                                                                8. ¡No milagro, milagro, sino industria, industria!                                                                                                                                                  9. se le escureció el alma</a:t>
            </a:r>
          </a:p>
          <a:p>
            <a:pPr marL="0" indent="0">
              <a:buNone/>
            </a:pPr>
            <a:endParaRPr lang="es-ES" sz="800" dirty="0"/>
          </a:p>
        </p:txBody>
      </p:sp>
      <p:pic>
        <p:nvPicPr>
          <p:cNvPr id="5" name="Imagen 4">
            <a:extLst>
              <a:ext uri="{FF2B5EF4-FFF2-40B4-BE49-F238E27FC236}">
                <a16:creationId xmlns:a16="http://schemas.microsoft.com/office/drawing/2014/main" id="{A6BA7C51-D218-3089-A436-6D655F83525A}"/>
              </a:ext>
            </a:extLst>
          </p:cNvPr>
          <p:cNvPicPr>
            <a:picLocks noChangeAspect="1"/>
          </p:cNvPicPr>
          <p:nvPr/>
        </p:nvPicPr>
        <p:blipFill>
          <a:blip r:embed="rId2"/>
          <a:srcRect t="22415" r="2" b="2"/>
          <a:stretch>
            <a:fillRect/>
          </a:stretch>
        </p:blipFill>
        <p:spPr>
          <a:xfrm>
            <a:off x="8229599" y="-10886"/>
            <a:ext cx="3962401"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418086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BDF3A042-D23E-0374-4585-0441DBC4DFB3}"/>
              </a:ext>
            </a:extLst>
          </p:cNvPr>
          <p:cNvPicPr>
            <a:picLocks noChangeAspect="1"/>
          </p:cNvPicPr>
          <p:nvPr/>
        </p:nvPicPr>
        <p:blipFill>
          <a:blip r:embed="rId2"/>
          <a:srcRect t="9177"/>
          <a:stretch>
            <a:fillRect/>
          </a:stretch>
        </p:blipFill>
        <p:spPr>
          <a:xfrm>
            <a:off x="3" y="1587"/>
            <a:ext cx="4470397"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3" name="Marcador de contenido 2">
            <a:extLst>
              <a:ext uri="{FF2B5EF4-FFF2-40B4-BE49-F238E27FC236}">
                <a16:creationId xmlns:a16="http://schemas.microsoft.com/office/drawing/2014/main" id="{0B377495-C32A-4899-81A3-692CFF6058B5}"/>
              </a:ext>
            </a:extLst>
          </p:cNvPr>
          <p:cNvSpPr>
            <a:spLocks noGrp="1"/>
          </p:cNvSpPr>
          <p:nvPr>
            <p:ph idx="1"/>
          </p:nvPr>
        </p:nvSpPr>
        <p:spPr>
          <a:xfrm>
            <a:off x="4470400" y="275772"/>
            <a:ext cx="7721597" cy="6442528"/>
          </a:xfrm>
        </p:spPr>
        <p:txBody>
          <a:bodyPr>
            <a:normAutofit fontScale="92500" lnSpcReduction="20000"/>
          </a:bodyPr>
          <a:lstStyle/>
          <a:p>
            <a:pPr marL="0" indent="0">
              <a:buNone/>
            </a:pPr>
            <a:r>
              <a:rPr lang="es-ES" sz="1800" dirty="0"/>
              <a:t>3. Léxico. Fíjate en los refranes de Sancho, explícalos con tus palabras y da tu opinión. ¿Qué visión del mundo </a:t>
            </a:r>
          </a:p>
          <a:p>
            <a:pPr marL="0" indent="0">
              <a:buNone/>
            </a:pPr>
            <a:r>
              <a:rPr lang="es-ES" sz="1800" dirty="0"/>
              <a:t>     proyecta Sancho con estos refranes.? Sustitúyelos por expresiones de un lenguaje actual. </a:t>
            </a:r>
          </a:p>
          <a:p>
            <a:pPr marL="0" indent="0">
              <a:buNone/>
            </a:pPr>
            <a:r>
              <a:rPr lang="es-ES" sz="1800" dirty="0"/>
              <a:t>     1. «El rey es mi gallo: a Camacho me atengo» → subirse al carro del ganador”</a:t>
            </a:r>
          </a:p>
          <a:p>
            <a:pPr marL="0" lvl="0" indent="0">
              <a:buNone/>
            </a:pPr>
            <a:r>
              <a:rPr lang="es-ES" sz="1800" dirty="0"/>
              <a:t>     2. «¡Viva quien vence!»</a:t>
            </a:r>
          </a:p>
          <a:p>
            <a:pPr marL="0" lvl="0" indent="0">
              <a:buNone/>
            </a:pPr>
            <a:r>
              <a:rPr lang="es-ES" sz="1800" dirty="0"/>
              <a:t>    3. «Tanto vales cuanto tienes, y tanto tienes cuanto vales»</a:t>
            </a:r>
          </a:p>
          <a:p>
            <a:pPr marL="0" lvl="0" indent="0">
              <a:buNone/>
            </a:pPr>
            <a:r>
              <a:rPr lang="es-ES" sz="1800" dirty="0"/>
              <a:t>    4. «Dos linajes solos hay en el mundo: el tener y el no tener»</a:t>
            </a:r>
          </a:p>
          <a:p>
            <a:pPr marL="0" lvl="0" indent="0">
              <a:buNone/>
            </a:pPr>
            <a:endParaRPr lang="es-ES" sz="1800" dirty="0"/>
          </a:p>
          <a:p>
            <a:pPr marL="0" lvl="0" indent="0">
              <a:buNone/>
            </a:pPr>
            <a:r>
              <a:rPr lang="es-ES" sz="1800" dirty="0"/>
              <a:t>4. Léxico. Localiza en el texto todas las palabras relacionadas con el engaño o estrategia y clasifícalas según sean positivas o negativas y despectivas. Añade otras que conozcas:</a:t>
            </a:r>
          </a:p>
          <a:p>
            <a:pPr marL="0" lvl="0" indent="0">
              <a:buNone/>
            </a:pPr>
            <a:r>
              <a:rPr lang="es-ES" sz="1800" dirty="0"/>
              <a:t>Positivas: Estratagema, truco</a:t>
            </a:r>
          </a:p>
          <a:p>
            <a:pPr marL="0" lvl="0" indent="0">
              <a:buNone/>
            </a:pPr>
            <a:r>
              <a:rPr lang="es-ES" sz="1800" dirty="0"/>
              <a:t>Negativas: Embustes, trampa</a:t>
            </a:r>
          </a:p>
          <a:p>
            <a:pPr marL="0" lvl="0" indent="0">
              <a:buNone/>
            </a:pPr>
            <a:endParaRPr lang="es-ES" sz="1800" dirty="0"/>
          </a:p>
          <a:p>
            <a:pPr marL="0" lvl="0" indent="0">
              <a:buNone/>
            </a:pPr>
            <a:r>
              <a:rPr lang="es-ES" sz="1800" dirty="0"/>
              <a:t>5. Oral. En pequeños grupos formulad preguntas para desarrollar los siguientes temas del texto. Después intercambiad las preguntas con otros grupos y </a:t>
            </a:r>
            <a:r>
              <a:rPr lang="es-ES" sz="1800" dirty="0" err="1"/>
              <a:t>finalente</a:t>
            </a:r>
            <a:r>
              <a:rPr lang="es-ES" sz="1800" dirty="0"/>
              <a:t> haced una puesta en común. </a:t>
            </a:r>
          </a:p>
          <a:p>
            <a:pPr marL="342900" lvl="0" indent="-342900">
              <a:buAutoNum type="alphaLcPeriod"/>
            </a:pPr>
            <a:r>
              <a:rPr lang="es-ES" sz="1800" dirty="0"/>
              <a:t>El conflicto en la historia entre Basilio y Quiteria</a:t>
            </a:r>
          </a:p>
          <a:p>
            <a:pPr marL="342900" lvl="0" indent="-342900">
              <a:buAutoNum type="alphaLcPeriod"/>
            </a:pPr>
            <a:r>
              <a:rPr lang="es-ES" sz="1800" dirty="0"/>
              <a:t>El pragmatismo de Sancho </a:t>
            </a:r>
          </a:p>
          <a:p>
            <a:pPr marL="342900" lvl="0" indent="-342900">
              <a:buAutoNum type="alphaLcPeriod"/>
            </a:pPr>
            <a:r>
              <a:rPr lang="es-ES" sz="1800" dirty="0"/>
              <a:t>El Ardid de Basilio </a:t>
            </a:r>
          </a:p>
          <a:p>
            <a:pPr marL="342900" lvl="0" indent="-342900">
              <a:buAutoNum type="alphaLcPeriod"/>
            </a:pPr>
            <a:r>
              <a:rPr lang="es-ES" sz="1800" dirty="0"/>
              <a:t>La mediación de Don Quijote y la conclusión. </a:t>
            </a:r>
          </a:p>
          <a:p>
            <a:pPr marL="0" lvl="0" indent="0">
              <a:buNone/>
            </a:pPr>
            <a:endParaRPr lang="es-ES" sz="1800" dirty="0"/>
          </a:p>
          <a:p>
            <a:pPr marL="0" lvl="0" indent="0">
              <a:buNone/>
            </a:pPr>
            <a:endParaRPr lang="es-ES" sz="700" dirty="0"/>
          </a:p>
        </p:txBody>
      </p:sp>
    </p:spTree>
    <p:extLst>
      <p:ext uri="{BB962C8B-B14F-4D97-AF65-F5344CB8AC3E}">
        <p14:creationId xmlns:p14="http://schemas.microsoft.com/office/powerpoint/2010/main" val="38785161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2A3E817-FA50-FA50-027C-092299AF5EED}"/>
              </a:ext>
            </a:extLst>
          </p:cNvPr>
          <p:cNvSpPr>
            <a:spLocks noGrp="1"/>
          </p:cNvSpPr>
          <p:nvPr>
            <p:ph idx="1"/>
          </p:nvPr>
        </p:nvSpPr>
        <p:spPr>
          <a:xfrm>
            <a:off x="159658" y="203200"/>
            <a:ext cx="6270172" cy="5973763"/>
          </a:xfrm>
        </p:spPr>
        <p:txBody>
          <a:bodyPr>
            <a:normAutofit/>
          </a:bodyPr>
          <a:lstStyle/>
          <a:p>
            <a:pPr marL="0" indent="0">
              <a:buNone/>
            </a:pPr>
            <a:r>
              <a:rPr lang="es-ES" sz="1800" dirty="0"/>
              <a:t>6. Gramática. Observa las siguientes oraciones, ¿qué tienen en común, qué tipo de subordinada son? Rescríbelas en un español más actual. </a:t>
            </a:r>
          </a:p>
          <a:p>
            <a:pPr marL="0" indent="0">
              <a:buNone/>
            </a:pPr>
            <a:r>
              <a:rPr lang="es-ES" sz="1800" dirty="0"/>
              <a:t>1. El padre de Quiteria quiso estorbar a Basilio la entrada</a:t>
            </a:r>
          </a:p>
          <a:p>
            <a:pPr marL="0" indent="0">
              <a:buNone/>
            </a:pPr>
            <a:r>
              <a:rPr lang="es-ES" sz="1800" dirty="0"/>
              <a:t>2. No quería ser un estorbo...</a:t>
            </a:r>
          </a:p>
          <a:p>
            <a:pPr marL="0" indent="0">
              <a:buNone/>
            </a:pPr>
            <a:r>
              <a:rPr lang="es-ES" sz="1800" dirty="0"/>
              <a:t>3. Ordenó de casar a su hija con el rico Camacho</a:t>
            </a:r>
          </a:p>
          <a:p>
            <a:pPr marL="0" indent="0">
              <a:buNone/>
            </a:pPr>
            <a:r>
              <a:rPr lang="es-ES" sz="1800" dirty="0"/>
              <a:t>4. Quiso que las fiestas pasasen adelante como si realmente se desposara</a:t>
            </a:r>
          </a:p>
          <a:p>
            <a:pPr marL="0" indent="0">
              <a:buNone/>
            </a:pPr>
            <a:endParaRPr lang="es-ES" sz="1800" dirty="0"/>
          </a:p>
          <a:p>
            <a:pPr marL="0" indent="0">
              <a:buNone/>
            </a:pPr>
            <a:r>
              <a:rPr lang="es-ES" sz="1800" dirty="0"/>
              <a:t>7. Gramática. ¿Qué otras oraciones con subjuntivo a parecen en el texto?, explícalas y actualízalas si es posible a un español moderno. </a:t>
            </a:r>
          </a:p>
          <a:p>
            <a:pPr marL="0" indent="0">
              <a:buNone/>
            </a:pPr>
            <a:endParaRPr lang="es-ES" sz="1800" dirty="0"/>
          </a:p>
          <a:p>
            <a:pPr marL="0" indent="0">
              <a:buNone/>
            </a:pPr>
            <a:r>
              <a:rPr lang="es-ES" sz="1800" dirty="0"/>
              <a:t>    1. Viva. </a:t>
            </a:r>
            <a:r>
              <a:rPr lang="es-ES" sz="1800" dirty="0">
                <a:solidFill>
                  <a:srgbClr val="FF0000"/>
                </a:solidFill>
              </a:rPr>
              <a:t>Presente de subjuntivo en oración independiente </a:t>
            </a:r>
          </a:p>
          <a:p>
            <a:pPr marL="0" indent="0">
              <a:buNone/>
            </a:pPr>
            <a:r>
              <a:rPr lang="es-ES" sz="1800" dirty="0">
                <a:solidFill>
                  <a:srgbClr val="FF0000"/>
                </a:solidFill>
              </a:rPr>
              <a:t>          con valor de deseo </a:t>
            </a:r>
            <a:r>
              <a:rPr lang="es-ES" sz="1800" dirty="0"/>
              <a:t>→ </a:t>
            </a:r>
            <a:r>
              <a:rPr lang="es-ES" sz="1800" dirty="0">
                <a:solidFill>
                  <a:srgbClr val="FF0000"/>
                </a:solidFill>
              </a:rPr>
              <a:t>¡Qué viváis muchos años felices¡</a:t>
            </a:r>
          </a:p>
          <a:p>
            <a:pPr marL="0" indent="0">
              <a:buNone/>
            </a:pPr>
            <a:r>
              <a:rPr lang="es-ES" sz="1800" dirty="0">
                <a:solidFill>
                  <a:srgbClr val="FF0000"/>
                </a:solidFill>
              </a:rPr>
              <a:t>          ¡Qué seáis muy felices.!</a:t>
            </a:r>
          </a:p>
          <a:p>
            <a:pPr marL="0" indent="0">
              <a:buNone/>
            </a:pPr>
            <a:endParaRPr lang="es-ES" sz="1800" dirty="0"/>
          </a:p>
          <a:p>
            <a:pPr marL="0" indent="0">
              <a:buNone/>
            </a:pPr>
            <a:endParaRPr lang="es-ES" sz="1100" dirty="0"/>
          </a:p>
          <a:p>
            <a:pPr marL="0" indent="0">
              <a:buNone/>
            </a:pPr>
            <a:endParaRPr lang="es-ES" sz="1100" dirty="0"/>
          </a:p>
        </p:txBody>
      </p:sp>
      <p:pic>
        <p:nvPicPr>
          <p:cNvPr id="5" name="Imagen 4">
            <a:extLst>
              <a:ext uri="{FF2B5EF4-FFF2-40B4-BE49-F238E27FC236}">
                <a16:creationId xmlns:a16="http://schemas.microsoft.com/office/drawing/2014/main" id="{B03CF7E5-3533-8237-BBDE-E9298197EF2A}"/>
              </a:ext>
            </a:extLst>
          </p:cNvPr>
          <p:cNvPicPr>
            <a:picLocks noChangeAspect="1"/>
          </p:cNvPicPr>
          <p:nvPr/>
        </p:nvPicPr>
        <p:blipFill>
          <a:blip r:embed="rId2"/>
          <a:srcRect l="11073" r="10457" b="-1"/>
          <a:stretch>
            <a:fillRect/>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3262163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552F1D26-D879-C397-F621-E31CA0D94DD3}"/>
              </a:ext>
            </a:extLst>
          </p:cNvPr>
          <p:cNvSpPr>
            <a:spLocks noGrp="1"/>
          </p:cNvSpPr>
          <p:nvPr>
            <p:ph idx="1"/>
          </p:nvPr>
        </p:nvSpPr>
        <p:spPr>
          <a:xfrm>
            <a:off x="254000" y="228600"/>
            <a:ext cx="11671300" cy="6400800"/>
          </a:xfrm>
        </p:spPr>
        <p:txBody>
          <a:bodyPr>
            <a:normAutofit/>
          </a:bodyPr>
          <a:lstStyle/>
          <a:p>
            <a:pPr marL="0" indent="0">
              <a:buNone/>
            </a:pPr>
            <a:r>
              <a:rPr lang="es-ES" sz="1800" dirty="0"/>
              <a:t>. </a:t>
            </a:r>
          </a:p>
        </p:txBody>
      </p:sp>
      <p:sp>
        <p:nvSpPr>
          <p:cNvPr id="4" name="CuadroTexto 3">
            <a:extLst>
              <a:ext uri="{FF2B5EF4-FFF2-40B4-BE49-F238E27FC236}">
                <a16:creationId xmlns:a16="http://schemas.microsoft.com/office/drawing/2014/main" id="{44233B59-2C6C-7D78-A1E1-634DF16D6146}"/>
              </a:ext>
            </a:extLst>
          </p:cNvPr>
          <p:cNvSpPr txBox="1"/>
          <p:nvPr/>
        </p:nvSpPr>
        <p:spPr>
          <a:xfrm>
            <a:off x="254000" y="228600"/>
            <a:ext cx="8966200" cy="6740307"/>
          </a:xfrm>
          <a:prstGeom prst="rect">
            <a:avLst/>
          </a:prstGeom>
          <a:noFill/>
        </p:spPr>
        <p:txBody>
          <a:bodyPr wrap="square" rtlCol="0">
            <a:spAutoFit/>
          </a:bodyPr>
          <a:lstStyle/>
          <a:p>
            <a:r>
              <a:rPr lang="es-ES" dirty="0"/>
              <a:t>8. Oral/ escrita. Responde a las siguientes preguntas justificando tus respuestas: </a:t>
            </a:r>
          </a:p>
          <a:p>
            <a:pPr marL="342900" indent="-342900">
              <a:buAutoNum type="arabicPeriod"/>
            </a:pPr>
            <a:r>
              <a:rPr lang="es-ES" dirty="0"/>
              <a:t>¿Cómo valoras el hecho de que el padre de Quiteria prefiera a Camacho por ser rico, por encima de la opinión de Quiteria y de los talentos y virtudes de Basilio? </a:t>
            </a:r>
          </a:p>
          <a:p>
            <a:pPr marL="342900" indent="-342900">
              <a:buFontTx/>
              <a:buAutoNum type="arabicPeriod"/>
            </a:pPr>
            <a:r>
              <a:rPr lang="es-ES" b="1" dirty="0"/>
              <a:t>. </a:t>
            </a:r>
            <a:r>
              <a:rPr lang="es-ES" dirty="0"/>
              <a:t>¿Qué revela el refrán de la “agüela” de Sancho sobre su forma de entender el mundo (el tener y no tener), en contraste con los ideales de don Quijote? Sigue siendo actual “el tanto vales cuanto tienes”.?</a:t>
            </a:r>
          </a:p>
          <a:p>
            <a:pPr marL="342900" indent="-342900">
              <a:buFontTx/>
              <a:buAutoNum type="arabicPeriod"/>
            </a:pPr>
            <a:r>
              <a:rPr lang="es-ES" dirty="0"/>
              <a:t>¿Por qué crees que Camacho decide no vengarse y continuar la fiesta? ¿Generosidad, orgullo, resignación, o varias cosas a la vez?</a:t>
            </a:r>
          </a:p>
          <a:p>
            <a:pPr marL="342900" indent="-342900">
              <a:buAutoNum type="arabicPeriod" startAt="4"/>
            </a:pPr>
            <a:r>
              <a:rPr lang="es-ES" dirty="0"/>
              <a:t>¿Qué te parece la actitud de Quiteria? </a:t>
            </a:r>
          </a:p>
          <a:p>
            <a:pPr marL="342900" indent="-342900">
              <a:buAutoNum type="arabicPeriod" startAt="4"/>
            </a:pPr>
            <a:r>
              <a:rPr lang="es-ES" dirty="0"/>
              <a:t>¿Qué opinas de la frase de Don Quijote “el amor y la guerra son una misma cosa”? ¿Estás de acuerdo?</a:t>
            </a:r>
          </a:p>
          <a:p>
            <a:pPr marL="342900" indent="-342900">
              <a:buFontTx/>
              <a:buAutoNum type="arabicPeriod"/>
            </a:pPr>
            <a:endParaRPr lang="es-ES" dirty="0"/>
          </a:p>
          <a:p>
            <a:pPr marL="342900" indent="-342900">
              <a:buFontTx/>
              <a:buAutoNum type="arabicPeriod"/>
            </a:pPr>
            <a:endParaRPr lang="es-ES" dirty="0"/>
          </a:p>
          <a:p>
            <a:pPr marL="342900" indent="-342900">
              <a:buFontTx/>
              <a:buAutoNum type="arabicPeriod"/>
            </a:pPr>
            <a:endParaRPr lang="es-ES" dirty="0"/>
          </a:p>
          <a:p>
            <a:r>
              <a:rPr lang="es-ES" dirty="0"/>
              <a:t>9. Oral. Prepara un debate sobre si el engaño de Basilio es legitimo o no. Divide la clase en tres grupos, el grupo A a favor de Basilio (actuó bien) y el grupo B a favor de Camacho (Basilio actúo mal) y el grupo C ni totalmente a favor, ni totalmente en contra, depende. Cada grupo prepara preguntas y argumentos para defender su posición A o B. </a:t>
            </a:r>
          </a:p>
          <a:p>
            <a:endParaRPr lang="es-ES" dirty="0"/>
          </a:p>
          <a:p>
            <a:r>
              <a:rPr lang="es-ES" dirty="0"/>
              <a:t>10. Tarea final. Oral/escrita. Prepara una rueda de prensa tras el banquete con todos los protagonistas: Basilio, Quiteria, Camacho, el padre de Quiteria, Don Quijote y Sancho. Prepara preguntas para cada uno y luego dramatizad la rueda de prensa entre todos  </a:t>
            </a:r>
          </a:p>
          <a:p>
            <a:endParaRPr lang="es-ES" dirty="0"/>
          </a:p>
          <a:p>
            <a:endParaRPr lang="es-ES" dirty="0"/>
          </a:p>
        </p:txBody>
      </p:sp>
      <p:pic>
        <p:nvPicPr>
          <p:cNvPr id="8" name="Imagen 7">
            <a:extLst>
              <a:ext uri="{FF2B5EF4-FFF2-40B4-BE49-F238E27FC236}">
                <a16:creationId xmlns:a16="http://schemas.microsoft.com/office/drawing/2014/main" id="{6259C64F-B00D-06A7-B569-652BFDC4717D}"/>
              </a:ext>
            </a:extLst>
          </p:cNvPr>
          <p:cNvPicPr>
            <a:picLocks noChangeAspect="1"/>
          </p:cNvPicPr>
          <p:nvPr/>
        </p:nvPicPr>
        <p:blipFill>
          <a:blip r:embed="rId2"/>
          <a:stretch>
            <a:fillRect/>
          </a:stretch>
        </p:blipFill>
        <p:spPr>
          <a:xfrm>
            <a:off x="9085943" y="117695"/>
            <a:ext cx="3106057" cy="6740306"/>
          </a:xfrm>
          <a:prstGeom prst="rect">
            <a:avLst/>
          </a:prstGeom>
        </p:spPr>
      </p:pic>
    </p:spTree>
    <p:extLst>
      <p:ext uri="{BB962C8B-B14F-4D97-AF65-F5344CB8AC3E}">
        <p14:creationId xmlns:p14="http://schemas.microsoft.com/office/powerpoint/2010/main" val="21663858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ítulo 1">
            <a:extLst>
              <a:ext uri="{FF2B5EF4-FFF2-40B4-BE49-F238E27FC236}">
                <a16:creationId xmlns:a16="http://schemas.microsoft.com/office/drawing/2014/main" id="{2AA1F57C-53E3-5DCE-CA5E-33E74AB7A472}"/>
              </a:ext>
            </a:extLst>
          </p:cNvPr>
          <p:cNvSpPr>
            <a:spLocks noGrp="1"/>
          </p:cNvSpPr>
          <p:nvPr>
            <p:ph type="title"/>
          </p:nvPr>
        </p:nvSpPr>
        <p:spPr>
          <a:xfrm>
            <a:off x="761800" y="762001"/>
            <a:ext cx="5334197" cy="1708242"/>
          </a:xfrm>
        </p:spPr>
        <p:txBody>
          <a:bodyPr anchor="ctr">
            <a:normAutofit/>
          </a:bodyPr>
          <a:lstStyle/>
          <a:p>
            <a:r>
              <a:rPr lang="es-ES" sz="2400" dirty="0"/>
              <a:t>Texto 3 Intermedio</a:t>
            </a:r>
            <a:br>
              <a:rPr lang="es-ES" sz="2400" dirty="0"/>
            </a:br>
            <a:r>
              <a:rPr lang="es-ES" sz="2400" dirty="0"/>
              <a:t>Antes de leer </a:t>
            </a:r>
          </a:p>
        </p:txBody>
      </p:sp>
      <p:sp>
        <p:nvSpPr>
          <p:cNvPr id="3" name="Marcador de contenido 2">
            <a:extLst>
              <a:ext uri="{FF2B5EF4-FFF2-40B4-BE49-F238E27FC236}">
                <a16:creationId xmlns:a16="http://schemas.microsoft.com/office/drawing/2014/main" id="{670CE497-413D-075C-82B2-623671AB9A4C}"/>
              </a:ext>
            </a:extLst>
          </p:cNvPr>
          <p:cNvSpPr>
            <a:spLocks noGrp="1"/>
          </p:cNvSpPr>
          <p:nvPr>
            <p:ph idx="1"/>
          </p:nvPr>
        </p:nvSpPr>
        <p:spPr>
          <a:xfrm>
            <a:off x="761800" y="2470244"/>
            <a:ext cx="5334197" cy="3769835"/>
          </a:xfrm>
        </p:spPr>
        <p:txBody>
          <a:bodyPr anchor="ctr">
            <a:normAutofit/>
          </a:bodyPr>
          <a:lstStyle/>
          <a:p>
            <a:pPr marL="0" indent="0">
              <a:buNone/>
            </a:pPr>
            <a:r>
              <a:rPr lang="es-ES" sz="2000" dirty="0"/>
              <a:t>1. ¿Crees que es posible enamorarse solo con la vista?</a:t>
            </a:r>
          </a:p>
          <a:p>
            <a:pPr marL="0" indent="0">
              <a:buNone/>
            </a:pPr>
            <a:r>
              <a:rPr lang="es-ES" sz="2000" dirty="0"/>
              <a:t>2. ¿Conoces alguna historia de personas que se han enamorado sin conocerse?</a:t>
            </a:r>
          </a:p>
          <a:p>
            <a:pPr marL="0" indent="0">
              <a:buNone/>
            </a:pPr>
            <a:r>
              <a:rPr lang="es-ES" sz="2000" dirty="0"/>
              <a:t>3. ¿Harías alguna locura por amor, como dejar tu casa para seguir a tu enamorado-a?</a:t>
            </a:r>
          </a:p>
          <a:p>
            <a:pPr marL="0" indent="0">
              <a:buNone/>
            </a:pPr>
            <a:r>
              <a:rPr lang="es-ES" sz="2000" dirty="0"/>
              <a:t>4. ¿Conoces historias en las que los protagonistas hacen locuras por amor? </a:t>
            </a:r>
          </a:p>
          <a:p>
            <a:pPr marL="0" indent="0">
              <a:buNone/>
            </a:pPr>
            <a:endParaRPr lang="es-ES" sz="2000" dirty="0"/>
          </a:p>
        </p:txBody>
      </p:sp>
      <p:pic>
        <p:nvPicPr>
          <p:cNvPr id="5" name="Imagen 4">
            <a:extLst>
              <a:ext uri="{FF2B5EF4-FFF2-40B4-BE49-F238E27FC236}">
                <a16:creationId xmlns:a16="http://schemas.microsoft.com/office/drawing/2014/main" id="{9523DC4A-9149-F4C0-0628-E570054D87C9}"/>
              </a:ext>
            </a:extLst>
          </p:cNvPr>
          <p:cNvPicPr>
            <a:picLocks noChangeAspect="1"/>
          </p:cNvPicPr>
          <p:nvPr/>
        </p:nvPicPr>
        <p:blipFill>
          <a:blip r:embed="rId2"/>
          <a:srcRect r="3829" b="-1"/>
          <a:stretch>
            <a:fillRect/>
          </a:stretch>
        </p:blipFill>
        <p:spPr>
          <a:xfrm>
            <a:off x="6095997" y="-10886"/>
            <a:ext cx="60960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06424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EDB2EEF6-B8C4-94E8-31D6-B32B10586751}"/>
              </a:ext>
            </a:extLst>
          </p:cNvPr>
          <p:cNvSpPr>
            <a:spLocks noGrp="1"/>
          </p:cNvSpPr>
          <p:nvPr>
            <p:ph idx="1"/>
          </p:nvPr>
        </p:nvSpPr>
        <p:spPr>
          <a:xfrm>
            <a:off x="177800" y="88900"/>
            <a:ext cx="11925300" cy="6553200"/>
          </a:xfrm>
        </p:spPr>
        <p:txBody>
          <a:bodyPr>
            <a:normAutofit fontScale="25000" lnSpcReduction="20000"/>
          </a:bodyPr>
          <a:lstStyle/>
          <a:p>
            <a:pPr marL="0" indent="0">
              <a:buNone/>
            </a:pPr>
            <a:r>
              <a:rPr lang="es-ES" sz="6400" dirty="0"/>
              <a:t>El amor y la amistad, texto 3, El mozo de mulas</a:t>
            </a:r>
          </a:p>
          <a:p>
            <a:pPr marL="0" indent="0">
              <a:buNone/>
            </a:pPr>
            <a:r>
              <a:rPr lang="es-ES" sz="6400" dirty="0"/>
              <a:t>	Sucedió, pues, que faltando poco para venir el alba, llegó a los oídos de las damas una voz tan entonada y tan buena, que les obligó a que todas le prestasen atento oído, especialmente Dorotea, que despierta estaba, a cuyo lado dormía doña Clara de Viedma, que ansí se llamaba la hija del juez. </a:t>
            </a:r>
          </a:p>
          <a:p>
            <a:pPr marL="0" indent="0">
              <a:buNone/>
            </a:pPr>
            <a:r>
              <a:rPr lang="es-ES" sz="6400" dirty="0"/>
              <a:t>  —Marinero soy de amor</a:t>
            </a:r>
            <a:br>
              <a:rPr lang="es-ES" sz="6400" dirty="0"/>
            </a:br>
            <a:r>
              <a:rPr lang="es-ES" sz="6400" dirty="0"/>
              <a:t>y en su piélago profundo</a:t>
            </a:r>
            <a:br>
              <a:rPr lang="es-ES" sz="6400" dirty="0"/>
            </a:br>
            <a:r>
              <a:rPr lang="es-ES" sz="6400" dirty="0"/>
              <a:t>navego sin esperanza</a:t>
            </a:r>
            <a:br>
              <a:rPr lang="es-ES" sz="6400" dirty="0"/>
            </a:br>
            <a:r>
              <a:rPr lang="es-ES" sz="6400" dirty="0"/>
              <a:t>de llegar a puerto alguno.</a:t>
            </a:r>
            <a:br>
              <a:rPr lang="es-ES" sz="6400" dirty="0"/>
            </a:br>
            <a:r>
              <a:rPr lang="es-ES" sz="6400" dirty="0"/>
              <a:t>    Siguiendo voy a una estrella</a:t>
            </a:r>
            <a:br>
              <a:rPr lang="es-ES" sz="6400" dirty="0"/>
            </a:br>
            <a:r>
              <a:rPr lang="es-ES" sz="6400" dirty="0"/>
              <a:t>que desde lejos descubro,</a:t>
            </a:r>
            <a:br>
              <a:rPr lang="es-ES" sz="6400" dirty="0"/>
            </a:br>
            <a:r>
              <a:rPr lang="es-ES" sz="6400" dirty="0"/>
              <a:t>más bella y resplandeciente</a:t>
            </a:r>
            <a:br>
              <a:rPr lang="es-ES" sz="6400" dirty="0"/>
            </a:br>
            <a:r>
              <a:rPr lang="es-ES" sz="6400" dirty="0"/>
              <a:t>que cuantas vio Palinuro.</a:t>
            </a:r>
          </a:p>
          <a:p>
            <a:pPr marL="0" indent="0">
              <a:buNone/>
            </a:pPr>
            <a:r>
              <a:rPr lang="es-ES" sz="6400" dirty="0"/>
              <a:t> —Este que canta, señora mía, es un hijo de un caballero natural del reino de Aragón, señor de dos lugares, el cual vivía frontero de la casa de mi padre en la corte; y aunque mi padre tenía las ventanas de su casa con lienzos en el invierno y celosías en el verano, yo no sé lo que fue ni lo que no, que este caballero, que andaba al estudio, me vio, ni sé si en la iglesia o en otra parte: finalmente, él se enamoró de mí y me lo dio a entender desde las ventanas de su casa con tantas señas y con tantas lágrimas, que yo le hube de creer, y aun querer, sin saber lo que me quería. Entre las señas que me hacía, era una de juntarse la una mano con la otra, dándome a entender que se casaría conmigo, y aunque yo me holgaría</a:t>
            </a:r>
            <a:r>
              <a:rPr lang="es-ES" sz="6400" baseline="30000" dirty="0"/>
              <a:t> </a:t>
            </a:r>
            <a:r>
              <a:rPr lang="es-ES" sz="6400" dirty="0"/>
              <a:t>mucho de que ansí fuera, como sola y sin madre, no sabía con quién </a:t>
            </a:r>
            <a:r>
              <a:rPr lang="es-ES" sz="6400" dirty="0" err="1"/>
              <a:t>comunicallo</a:t>
            </a:r>
            <a:r>
              <a:rPr lang="es-ES" sz="6400" dirty="0"/>
              <a:t>, y, así, lo dejé estar sin dalle otro favor, si no era, cuando estaba mi padre fuera de casa y el suyo también, alzar un poco el lienzo o la celosía y dejarme ver toda, de lo que él hacía tanta fiesta, que daba señales de volverse loco.                                                                                                                                                                                                                                 	</a:t>
            </a:r>
            <a:r>
              <a:rPr lang="es-ES" sz="6400" dirty="0" err="1"/>
              <a:t>Llegóse</a:t>
            </a:r>
            <a:r>
              <a:rPr lang="es-ES" sz="6400" dirty="0"/>
              <a:t> en esto el tiempo de la partida de mi padre, la cual él supo, y no de mí, pues nunca pude decírselo. Cayó malo, a lo que yo entiendo, de pesadumbre, y, así, el día que nos partimos nunca pude verle para despedirme </a:t>
            </a:r>
            <a:r>
              <a:rPr lang="es-ES" sz="6400" dirty="0" err="1"/>
              <a:t>dél</a:t>
            </a:r>
            <a:r>
              <a:rPr lang="es-ES" sz="6400" dirty="0"/>
              <a:t> siquiera con los ojos; pero a cabo de dos días que caminábamos, al entrar de una posada, le vi a la puerta del mesón, puesto en hábito de mozo de mulas. </a:t>
            </a:r>
            <a:r>
              <a:rPr lang="es-ES" sz="6400" dirty="0" err="1"/>
              <a:t>Conocíle</a:t>
            </a:r>
            <a:r>
              <a:rPr lang="es-ES" sz="6400" dirty="0"/>
              <a:t>, </a:t>
            </a:r>
            <a:r>
              <a:rPr lang="es-ES" sz="6400" dirty="0" err="1"/>
              <a:t>admiréme</a:t>
            </a:r>
            <a:r>
              <a:rPr lang="es-ES" sz="6400" dirty="0"/>
              <a:t> y </a:t>
            </a:r>
            <a:r>
              <a:rPr lang="es-ES" sz="6400" dirty="0" err="1"/>
              <a:t>alegréme</a:t>
            </a:r>
            <a:r>
              <a:rPr lang="es-ES" sz="6400" dirty="0"/>
              <a:t>; él me miró a escondidas de mi padre, de quien él siempre se esconde cuando atraviesa por delante de mí en los caminos y en las posadas do llegamos; y como yo sé quién es y considero que por amor de mí viene a pie y con tanto trabajo, </a:t>
            </a:r>
            <a:r>
              <a:rPr lang="es-ES" sz="6400" dirty="0" err="1"/>
              <a:t>muérome</a:t>
            </a:r>
            <a:r>
              <a:rPr lang="es-ES" sz="6400" dirty="0"/>
              <a:t> de pesadumbre, y adonde él pone los pies pongo yo los ojos. Cada vez que le veo o le oigo cantar</a:t>
            </a:r>
            <a:r>
              <a:rPr lang="es-ES" sz="6400" baseline="30000" dirty="0"/>
              <a:t> </a:t>
            </a:r>
            <a:r>
              <a:rPr lang="es-ES" sz="6400" dirty="0"/>
              <a:t>tiemblo toda y me sobresalto. En mi vida le he hablado palabra y, con todo eso, le quiero de manera que no he de poder vivir sin él.                                                                                                                                          	 El juez le preguntó la causa de su venida a pie y vestido con tan vil traje: —Señor mío, yo no sé deciros otra cosa sino que desde el punto que quiso el cielo y facilitó nuestra vecindad que yo viese a mi señora doña Clara, hija vuestra y señora mía, desde aquel instante la hice dueña de mi voluntad; y si la vuestra, verdadero señor y padre mío, no lo impide, en este mesmo día ha de ser mi esposa. Por ella dejé la casa de mi padre, y por ella me puse en este traje, para seguirla dondequiera que fuese. Ya, señor, sabéis la riqueza y la nobleza de mis padres, y como yo soy su único heredero: si os parece que estas son partes para que os aventuréis a hacerme en todo venturoso, </a:t>
            </a:r>
            <a:r>
              <a:rPr lang="es-ES" sz="6400" dirty="0" err="1"/>
              <a:t>recebidme</a:t>
            </a:r>
            <a:r>
              <a:rPr lang="es-ES" sz="6400" dirty="0"/>
              <a:t> luego por vuestro hijo. Calló en diciendo esto el enamorado mancebo, y el juez quedó en oírle suspenso, confuso y admirado, así de haber oído el modo y la discreción con que don Luis le había descubierto su pensamiento como de verse en punto que no sabía el que</a:t>
            </a:r>
            <a:r>
              <a:rPr lang="es-ES" sz="6400" baseline="30000" dirty="0"/>
              <a:t> </a:t>
            </a:r>
            <a:r>
              <a:rPr lang="es-ES" sz="6400" dirty="0"/>
              <a:t>poder tomar en tan repentino y no esperado</a:t>
            </a:r>
            <a:r>
              <a:rPr lang="es-ES" sz="6400" baseline="30000" dirty="0"/>
              <a:t> </a:t>
            </a:r>
            <a:r>
              <a:rPr lang="es-ES" sz="6400" dirty="0"/>
              <a:t>negocio; y, así, no respondió otra cosa sino que se sosegase porque tuviese tiempo para considerar lo que mejor a todos estuviese.</a:t>
            </a:r>
          </a:p>
          <a:p>
            <a:pPr marL="0" indent="0">
              <a:buNone/>
            </a:pPr>
            <a:endParaRPr lang="es-ES" sz="1800" dirty="0"/>
          </a:p>
        </p:txBody>
      </p:sp>
    </p:spTree>
    <p:extLst>
      <p:ext uri="{BB962C8B-B14F-4D97-AF65-F5344CB8AC3E}">
        <p14:creationId xmlns:p14="http://schemas.microsoft.com/office/powerpoint/2010/main" val="39351294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3ECBE1F1-D69B-4AFA-ABD5-8E41720EF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D6B4EF69-A414-455F-99A4-16682FC5E30E}"/>
              </a:ext>
            </a:extLst>
          </p:cNvPr>
          <p:cNvPicPr>
            <a:picLocks noChangeAspect="1"/>
          </p:cNvPicPr>
          <p:nvPr/>
        </p:nvPicPr>
        <p:blipFill>
          <a:blip r:embed="rId2"/>
          <a:srcRect r="15070" b="-1"/>
          <a:stretch>
            <a:fillRect/>
          </a:stretch>
        </p:blipFill>
        <p:spPr>
          <a:xfrm>
            <a:off x="-1" y="-2"/>
            <a:ext cx="3263901" cy="6858002"/>
          </a:xfrm>
          <a:prstGeom prst="rect">
            <a:avLst/>
          </a:prstGeom>
        </p:spPr>
      </p:pic>
      <p:sp useBgFill="1">
        <p:nvSpPr>
          <p:cNvPr id="12" name="Rectangle 11">
            <a:extLst>
              <a:ext uri="{FF2B5EF4-FFF2-40B4-BE49-F238E27FC236}">
                <a16:creationId xmlns:a16="http://schemas.microsoft.com/office/drawing/2014/main" id="{603A6265-E10C-4B85-9C20-E75FCAF9C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0197" y="-1"/>
            <a:ext cx="6781802" cy="2286000"/>
          </a:xfrm>
          <a:prstGeom prst="rect">
            <a:avLst/>
          </a:prstGeom>
          <a:ln>
            <a:noFill/>
          </a:ln>
          <a:effectLst>
            <a:outerShdw blurRad="355600" dist="152400" sx="95000" sy="95000" algn="t" rotWithShape="0">
              <a:srgbClr val="000000">
                <a:alpha val="29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AED727FE-0248-A5FC-9423-5871DC4ACEE7}"/>
              </a:ext>
            </a:extLst>
          </p:cNvPr>
          <p:cNvSpPr>
            <a:spLocks noGrp="1"/>
          </p:cNvSpPr>
          <p:nvPr>
            <p:ph idx="1"/>
          </p:nvPr>
        </p:nvSpPr>
        <p:spPr>
          <a:xfrm>
            <a:off x="3744686" y="188686"/>
            <a:ext cx="8258628" cy="6531428"/>
          </a:xfrm>
        </p:spPr>
        <p:txBody>
          <a:bodyPr anchor="ctr">
            <a:noAutofit/>
          </a:bodyPr>
          <a:lstStyle/>
          <a:p>
            <a:pPr marL="0" indent="0">
              <a:buNone/>
            </a:pPr>
            <a:endParaRPr lang="es-ES" sz="1600" dirty="0"/>
          </a:p>
          <a:p>
            <a:pPr marL="0" indent="0">
              <a:buNone/>
            </a:pPr>
            <a:r>
              <a:rPr lang="es-ES" sz="1600" dirty="0"/>
              <a:t>1. Léxico. Relaciona las palabras con su definición.</a:t>
            </a:r>
          </a:p>
          <a:p>
            <a:pPr marL="0" indent="0">
              <a:buNone/>
            </a:pPr>
            <a:r>
              <a:rPr lang="es-ES" sz="1600" dirty="0"/>
              <a:t>     1. piélago, 2. entonada (voz), 3. frontero (de), 4. celosía, 5. holgarse, 6. vil (traje), 7. venturoso, 8. suspenso, 9. mesón   </a:t>
            </a:r>
          </a:p>
          <a:p>
            <a:pPr marL="0" indent="0">
              <a:buNone/>
            </a:pPr>
            <a:r>
              <a:rPr lang="es-ES" sz="1600" dirty="0"/>
              <a:t>     / venta, 10. sosegarse, 11. pesadumbre, 12. repentino, 13. lienzo, 14. mancebo</a:t>
            </a:r>
          </a:p>
          <a:p>
            <a:pPr marL="0" indent="0">
              <a:buNone/>
            </a:pPr>
            <a:r>
              <a:rPr lang="es-ES" sz="1600" dirty="0"/>
              <a:t>a) Que ocurre de pronto, sin previo aviso, b) Tristeza profunda, pesar, c) Calmarse, tranquilizarse, d) Posada; lugar donde los viajeros comían y pasaban la noche, e) Sorprendido, paralizado por el asombro, f) Afortunado, feliz, g) indigno, despreciable, h) Alegrarse, sentirse contento por algo, i.) Enrejado de listones de madera que cubre una ventana y permite ver sin ser visto, j) Que está enfrente, justo al otro lado, k) Que canta afinadamente, con buen tono, l) La parte del mar que está más lejos de la costa, m) tela que sirve para cubrir algo o para pintar, n) joven </a:t>
            </a:r>
          </a:p>
          <a:p>
            <a:pPr marL="0" indent="0">
              <a:buNone/>
            </a:pPr>
            <a:r>
              <a:rPr lang="es-ES" sz="1600" dirty="0"/>
              <a:t> </a:t>
            </a:r>
          </a:p>
          <a:p>
            <a:pPr marL="0" indent="0">
              <a:buNone/>
            </a:pPr>
            <a:r>
              <a:rPr lang="es-ES" sz="1600" dirty="0"/>
              <a:t>2. Léxico. Escribe el equivalente actual de las siguientes palabras o formas. </a:t>
            </a:r>
          </a:p>
          <a:p>
            <a:pPr marL="0" indent="0">
              <a:buNone/>
            </a:pPr>
            <a:r>
              <a:rPr lang="es-ES" sz="1600" dirty="0"/>
              <a:t>     1. ansí →   así                                                                                                                                                                                                                                        </a:t>
            </a:r>
          </a:p>
          <a:p>
            <a:pPr marL="0" indent="0">
              <a:buNone/>
            </a:pPr>
            <a:r>
              <a:rPr lang="es-ES" sz="1600" dirty="0"/>
              <a:t>      2. </a:t>
            </a:r>
            <a:r>
              <a:rPr lang="es-ES" sz="1600" dirty="0" err="1"/>
              <a:t>dél</a:t>
            </a:r>
            <a:r>
              <a:rPr lang="es-ES" sz="1600" dirty="0"/>
              <a:t> (“despedirme </a:t>
            </a:r>
            <a:r>
              <a:rPr lang="es-ES" sz="1600" dirty="0" err="1"/>
              <a:t>dél</a:t>
            </a:r>
            <a:r>
              <a:rPr lang="es-ES" sz="1600" dirty="0"/>
              <a:t>”) →                                                                                                                                                                                                      </a:t>
            </a:r>
          </a:p>
          <a:p>
            <a:pPr marL="0" indent="0">
              <a:buNone/>
            </a:pPr>
            <a:r>
              <a:rPr lang="es-ES" sz="1600" dirty="0"/>
              <a:t>      3. mesmo →                                                                                                                                                                                                                                       </a:t>
            </a:r>
          </a:p>
          <a:p>
            <a:pPr marL="0" indent="0">
              <a:buNone/>
            </a:pPr>
            <a:r>
              <a:rPr lang="es-ES" sz="1600" dirty="0"/>
              <a:t>      4. </a:t>
            </a:r>
            <a:r>
              <a:rPr lang="es-ES" sz="1600" dirty="0" err="1"/>
              <a:t>recebidme</a:t>
            </a:r>
            <a:r>
              <a:rPr lang="es-ES" sz="1600" dirty="0"/>
              <a:t> →                                                                                                                                                                                                                                 </a:t>
            </a:r>
          </a:p>
          <a:p>
            <a:pPr marL="0" indent="0">
              <a:buNone/>
            </a:pPr>
            <a:r>
              <a:rPr lang="es-ES" sz="1600" dirty="0"/>
              <a:t>      5. dalle (“sin dalle otro favor”) →                                                                                                                                                                                                      </a:t>
            </a:r>
          </a:p>
          <a:p>
            <a:pPr marL="0" indent="0">
              <a:buNone/>
            </a:pPr>
            <a:r>
              <a:rPr lang="es-ES" sz="1600" dirty="0"/>
              <a:t>      6. </a:t>
            </a:r>
            <a:r>
              <a:rPr lang="es-ES" sz="1600" dirty="0" err="1"/>
              <a:t>comunicallo</a:t>
            </a:r>
            <a:r>
              <a:rPr lang="es-ES" sz="1600" dirty="0"/>
              <a:t> (“con quién </a:t>
            </a:r>
            <a:r>
              <a:rPr lang="es-ES" sz="1600" dirty="0" err="1"/>
              <a:t>comunicallo</a:t>
            </a:r>
            <a:r>
              <a:rPr lang="es-ES" sz="1600" dirty="0"/>
              <a:t>”) →                                                                                                                                                                     </a:t>
            </a:r>
          </a:p>
          <a:p>
            <a:pPr marL="0" indent="0">
              <a:buNone/>
            </a:pPr>
            <a:r>
              <a:rPr lang="es-ES" sz="1600" dirty="0"/>
              <a:t>      7. </a:t>
            </a:r>
            <a:r>
              <a:rPr lang="es-ES" sz="1600" dirty="0" err="1"/>
              <a:t>llegóse</a:t>
            </a:r>
            <a:r>
              <a:rPr lang="es-ES" sz="1600" dirty="0"/>
              <a:t> →                                                                                                                                                                                                                                       </a:t>
            </a:r>
          </a:p>
          <a:p>
            <a:pPr marL="0" indent="0">
              <a:buNone/>
            </a:pPr>
            <a:r>
              <a:rPr lang="es-ES" sz="1600" dirty="0"/>
              <a:t>      8. </a:t>
            </a:r>
            <a:r>
              <a:rPr lang="es-ES" sz="1600" dirty="0" err="1"/>
              <a:t>Conocíle</a:t>
            </a:r>
            <a:r>
              <a:rPr lang="es-ES" sz="1600" dirty="0"/>
              <a:t>, </a:t>
            </a:r>
            <a:r>
              <a:rPr lang="es-ES" sz="1600" dirty="0" err="1"/>
              <a:t>admiréme</a:t>
            </a:r>
            <a:r>
              <a:rPr lang="es-ES" sz="1600" dirty="0"/>
              <a:t> y </a:t>
            </a:r>
            <a:r>
              <a:rPr lang="es-ES" sz="1600" dirty="0" err="1"/>
              <a:t>alegréme</a:t>
            </a:r>
            <a:r>
              <a:rPr lang="es-ES" sz="1600" dirty="0"/>
              <a:t> →</a:t>
            </a:r>
          </a:p>
          <a:p>
            <a:pPr marL="0" indent="0">
              <a:buNone/>
            </a:pPr>
            <a:r>
              <a:rPr lang="es-ES" sz="1800" dirty="0"/>
              <a:t> </a:t>
            </a:r>
          </a:p>
        </p:txBody>
      </p:sp>
    </p:spTree>
    <p:extLst>
      <p:ext uri="{BB962C8B-B14F-4D97-AF65-F5344CB8AC3E}">
        <p14:creationId xmlns:p14="http://schemas.microsoft.com/office/powerpoint/2010/main" val="19596161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2" name="Rectangle 11">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BA764622-6690-BCAB-D318-C5856ADF52EF}"/>
              </a:ext>
            </a:extLst>
          </p:cNvPr>
          <p:cNvSpPr>
            <a:spLocks noGrp="1"/>
          </p:cNvSpPr>
          <p:nvPr>
            <p:ph idx="1"/>
          </p:nvPr>
        </p:nvSpPr>
        <p:spPr>
          <a:xfrm>
            <a:off x="188686" y="232229"/>
            <a:ext cx="7723414" cy="6625769"/>
          </a:xfrm>
        </p:spPr>
        <p:txBody>
          <a:bodyPr anchor="ctr">
            <a:normAutofit lnSpcReduction="10000"/>
          </a:bodyPr>
          <a:lstStyle/>
          <a:p>
            <a:pPr marL="0" indent="0">
              <a:buNone/>
            </a:pPr>
            <a:r>
              <a:rPr lang="es-ES" sz="1800" dirty="0"/>
              <a:t>3. Léxico. ¿cómo interpretas el poema que canta Don Luís, sabiendo que presenta el tópico del amor como viaje, en el que el marinero es el propio Don Luís y que Palinuro es el piloto de la nave de Eneas y es sinónimo de viajero errante.</a:t>
            </a:r>
          </a:p>
          <a:p>
            <a:pPr marL="0" indent="0">
              <a:buNone/>
            </a:pPr>
            <a:r>
              <a:rPr lang="es-ES" sz="1800" dirty="0"/>
              <a:t>  —Marinero soy de amor</a:t>
            </a:r>
            <a:br>
              <a:rPr lang="es-ES" sz="1800" dirty="0"/>
            </a:br>
            <a:r>
              <a:rPr lang="es-ES" sz="1800" dirty="0"/>
              <a:t>y en su piélago profundo</a:t>
            </a:r>
            <a:br>
              <a:rPr lang="es-ES" sz="1800" dirty="0"/>
            </a:br>
            <a:r>
              <a:rPr lang="es-ES" sz="1800" dirty="0"/>
              <a:t>navego sin esperanza</a:t>
            </a:r>
            <a:br>
              <a:rPr lang="es-ES" sz="1800" dirty="0"/>
            </a:br>
            <a:r>
              <a:rPr lang="es-ES" sz="1800" dirty="0"/>
              <a:t>de llegar a puerto alguno.</a:t>
            </a:r>
            <a:br>
              <a:rPr lang="es-ES" sz="1800" dirty="0"/>
            </a:br>
            <a:r>
              <a:rPr lang="es-ES" sz="1800" dirty="0"/>
              <a:t>    Siguiendo voy a una estrella</a:t>
            </a:r>
            <a:br>
              <a:rPr lang="es-ES" sz="1800" dirty="0"/>
            </a:br>
            <a:r>
              <a:rPr lang="es-ES" sz="1800" dirty="0"/>
              <a:t>que desde lejos descubro,</a:t>
            </a:r>
            <a:br>
              <a:rPr lang="es-ES" sz="1800" dirty="0"/>
            </a:br>
            <a:r>
              <a:rPr lang="es-ES" sz="1800" dirty="0"/>
              <a:t>más bella y resplandeciente</a:t>
            </a:r>
            <a:br>
              <a:rPr lang="es-ES" sz="1800" dirty="0"/>
            </a:br>
            <a:r>
              <a:rPr lang="es-ES" sz="1800" dirty="0"/>
              <a:t>que cuantas vio Palinuro.</a:t>
            </a:r>
          </a:p>
          <a:p>
            <a:pPr marL="0" indent="0">
              <a:buNone/>
            </a:pPr>
            <a:endParaRPr lang="es-ES" sz="1800" dirty="0"/>
          </a:p>
          <a:p>
            <a:pPr marL="0" indent="0">
              <a:buNone/>
            </a:pPr>
            <a:r>
              <a:rPr lang="es-ES" sz="1800" dirty="0"/>
              <a:t>4. Léxico. Explica con tus propias palabras lo qué significan estas expresiones del texto. </a:t>
            </a:r>
          </a:p>
          <a:p>
            <a:pPr marL="0" indent="0">
              <a:buNone/>
            </a:pPr>
            <a:r>
              <a:rPr lang="es-ES" sz="1800" dirty="0"/>
              <a:t>     1. “la hice dueña de mi voluntad”</a:t>
            </a:r>
          </a:p>
          <a:p>
            <a:pPr marL="0" indent="0">
              <a:buNone/>
            </a:pPr>
            <a:r>
              <a:rPr lang="es-ES" sz="1800" dirty="0"/>
              <a:t>     2. “adonde él pone los pies pongo yo los ojos”</a:t>
            </a:r>
          </a:p>
          <a:p>
            <a:pPr marL="0" indent="0">
              <a:buNone/>
            </a:pPr>
            <a:r>
              <a:rPr lang="es-ES" sz="1800" dirty="0"/>
              <a:t>     3. “quedó en oírle suspenso, confuso y admirado” </a:t>
            </a:r>
          </a:p>
          <a:p>
            <a:pPr marL="0" indent="0">
              <a:buNone/>
            </a:pPr>
            <a:r>
              <a:rPr lang="es-ES" sz="1800" dirty="0"/>
              <a:t>     4. “señor de dos pueblos o lugares”</a:t>
            </a:r>
          </a:p>
          <a:p>
            <a:pPr marL="0" indent="0">
              <a:buNone/>
            </a:pPr>
            <a:r>
              <a:rPr lang="es-ES" sz="1800" dirty="0"/>
              <a:t>     5. “hacía tanta fiesta, que daba señales de volverse loco” </a:t>
            </a:r>
          </a:p>
          <a:p>
            <a:pPr marL="0" indent="0">
              <a:buNone/>
            </a:pPr>
            <a:r>
              <a:rPr lang="es-ES" sz="1800" dirty="0"/>
              <a:t>     6. si os parece que estas son partes para que os aventuréis a hacerme en </a:t>
            </a:r>
          </a:p>
          <a:p>
            <a:pPr marL="0" indent="0">
              <a:buNone/>
            </a:pPr>
            <a:r>
              <a:rPr lang="es-ES" sz="1800" dirty="0"/>
              <a:t>         todo venturoso, </a:t>
            </a:r>
            <a:r>
              <a:rPr lang="es-ES" sz="1800" dirty="0" err="1"/>
              <a:t>recebidme</a:t>
            </a:r>
            <a:r>
              <a:rPr lang="es-ES" sz="1800" dirty="0"/>
              <a:t> luego por vuestro hijo </a:t>
            </a:r>
          </a:p>
          <a:p>
            <a:pPr marL="0" indent="0">
              <a:buNone/>
            </a:pPr>
            <a:endParaRPr lang="es-ES" sz="700" dirty="0"/>
          </a:p>
        </p:txBody>
      </p:sp>
      <p:pic>
        <p:nvPicPr>
          <p:cNvPr id="5" name="Imagen 4">
            <a:extLst>
              <a:ext uri="{FF2B5EF4-FFF2-40B4-BE49-F238E27FC236}">
                <a16:creationId xmlns:a16="http://schemas.microsoft.com/office/drawing/2014/main" id="{1526DB6C-A3DD-7C37-5AD8-5B0D3201D6AE}"/>
              </a:ext>
            </a:extLst>
          </p:cNvPr>
          <p:cNvPicPr>
            <a:picLocks noChangeAspect="1"/>
          </p:cNvPicPr>
          <p:nvPr/>
        </p:nvPicPr>
        <p:blipFill>
          <a:blip r:embed="rId2"/>
          <a:srcRect t="16558" r="1" b="3657"/>
          <a:stretch>
            <a:fillRect/>
          </a:stretch>
        </p:blipFill>
        <p:spPr>
          <a:xfrm>
            <a:off x="8100785" y="1"/>
            <a:ext cx="4098040" cy="6858000"/>
          </a:xfrm>
          <a:prstGeom prst="rect">
            <a:avLst/>
          </a:prstGeom>
        </p:spPr>
      </p:pic>
    </p:spTree>
    <p:extLst>
      <p:ext uri="{BB962C8B-B14F-4D97-AF65-F5344CB8AC3E}">
        <p14:creationId xmlns:p14="http://schemas.microsoft.com/office/powerpoint/2010/main" val="1551719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D93394DA-E684-47C2-9020-13225823F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Marcador de contenido 2">
            <a:extLst>
              <a:ext uri="{FF2B5EF4-FFF2-40B4-BE49-F238E27FC236}">
                <a16:creationId xmlns:a16="http://schemas.microsoft.com/office/drawing/2014/main" id="{E4320B9B-3608-26EA-C8EA-E392D852D8DC}"/>
              </a:ext>
            </a:extLst>
          </p:cNvPr>
          <p:cNvSpPr>
            <a:spLocks noGrp="1"/>
          </p:cNvSpPr>
          <p:nvPr>
            <p:ph idx="1"/>
          </p:nvPr>
        </p:nvSpPr>
        <p:spPr>
          <a:xfrm>
            <a:off x="145142" y="130629"/>
            <a:ext cx="8541657" cy="6618514"/>
          </a:xfrm>
        </p:spPr>
        <p:txBody>
          <a:bodyPr>
            <a:normAutofit lnSpcReduction="10000"/>
          </a:bodyPr>
          <a:lstStyle/>
          <a:p>
            <a:pPr marL="0" indent="0">
              <a:buNone/>
            </a:pPr>
            <a:r>
              <a:rPr lang="es-ES" sz="1800" dirty="0"/>
              <a:t>5. Oral. Primero ordena estos epígrafes que sintetizan las diferentes partes del texto, después explícalos con tus  </a:t>
            </a:r>
          </a:p>
          <a:p>
            <a:pPr marL="0" indent="0">
              <a:buNone/>
            </a:pPr>
            <a:r>
              <a:rPr lang="es-ES" sz="1800" dirty="0"/>
              <a:t>      palabras. </a:t>
            </a:r>
          </a:p>
          <a:p>
            <a:pPr marL="0" indent="0">
              <a:buNone/>
            </a:pPr>
            <a:r>
              <a:rPr lang="es-ES" sz="1800" dirty="0"/>
              <a:t>      a. El conflicto emocional de Doña Clara</a:t>
            </a:r>
          </a:p>
          <a:p>
            <a:pPr marL="0" indent="0">
              <a:buNone/>
            </a:pPr>
            <a:r>
              <a:rPr lang="es-ES" sz="1800" dirty="0"/>
              <a:t>      b. La reacción del juez </a:t>
            </a:r>
          </a:p>
          <a:p>
            <a:pPr marL="0" indent="0">
              <a:buNone/>
            </a:pPr>
            <a:r>
              <a:rPr lang="es-ES" sz="1800" dirty="0"/>
              <a:t>      c. La confesión de Don Luís </a:t>
            </a:r>
          </a:p>
          <a:p>
            <a:pPr marL="0" indent="0">
              <a:buNone/>
            </a:pPr>
            <a:r>
              <a:rPr lang="es-ES" sz="1800" dirty="0"/>
              <a:t>      d. La revelación de la identidad</a:t>
            </a:r>
          </a:p>
          <a:p>
            <a:pPr marL="0" indent="0">
              <a:buNone/>
            </a:pPr>
            <a:r>
              <a:rPr lang="es-ES" sz="1800" dirty="0"/>
              <a:t>      e. El amor a distancia </a:t>
            </a:r>
          </a:p>
          <a:p>
            <a:pPr marL="0" indent="0">
              <a:buNone/>
            </a:pPr>
            <a:endParaRPr lang="es-ES" sz="1800" dirty="0"/>
          </a:p>
          <a:p>
            <a:pPr marL="0" indent="0">
              <a:buNone/>
            </a:pPr>
            <a:r>
              <a:rPr lang="es-ES" sz="1800" dirty="0"/>
              <a:t>6. Oral/ escrita. Responde a las preguntas argumentando tus respuestas.</a:t>
            </a:r>
          </a:p>
          <a:p>
            <a:pPr marL="342900" indent="-342900">
              <a:buAutoNum type="arabicPeriod"/>
            </a:pPr>
            <a:r>
              <a:rPr lang="es-ES" sz="1800" dirty="0"/>
              <a:t>Clara dice: “en mi vida le he hablado palabra y, con todo eso, le quiero de manera que no he de poder vivir sin él”. ¿Qué nos dice esta frase sobre la forma en que se entendía el amor en la época?</a:t>
            </a:r>
          </a:p>
          <a:p>
            <a:pPr marL="342900" indent="-342900">
              <a:buAutoNum type="arabicPeriod"/>
            </a:pPr>
            <a:r>
              <a:rPr lang="es-ES" sz="1800" dirty="0"/>
              <a:t>Don Luis abandona la comodidad de su casa noble para seguir a su amada disfrazado de mozo de mulas, canta poesías….. ¿Qué diferencias encuentras entre las demostraciones de afecto del amor cortés de la época y las de la sociedad actual? </a:t>
            </a:r>
          </a:p>
          <a:p>
            <a:pPr marL="342900" indent="-342900">
              <a:buAutoNum type="arabicPeriod"/>
            </a:pPr>
            <a:r>
              <a:rPr lang="es-ES" sz="1800" dirty="0"/>
              <a:t>¿Por qué crees que Don Luís se esconde del padre de Clara? Por su juventud, por la diferencia de clase social…</a:t>
            </a:r>
          </a:p>
          <a:p>
            <a:pPr marL="342900" indent="-342900">
              <a:buAutoNum type="arabicPeriod"/>
            </a:pPr>
            <a:r>
              <a:rPr lang="es-ES" sz="1800" dirty="0"/>
              <a:t>El juez queda “suspenso, confuso y admirado” al oír a don Luis. ¿Qué elementos de la declaración de don Luis pueden explicar esta reacción?</a:t>
            </a:r>
          </a:p>
          <a:p>
            <a:pPr marL="0" indent="0">
              <a:buNone/>
            </a:pPr>
            <a:endParaRPr lang="es-ES" sz="800" dirty="0"/>
          </a:p>
          <a:p>
            <a:pPr marL="0" indent="0">
              <a:buNone/>
            </a:pPr>
            <a:endParaRPr lang="es-ES" sz="800" dirty="0"/>
          </a:p>
        </p:txBody>
      </p:sp>
      <p:pic>
        <p:nvPicPr>
          <p:cNvPr id="5" name="Imagen 4">
            <a:extLst>
              <a:ext uri="{FF2B5EF4-FFF2-40B4-BE49-F238E27FC236}">
                <a16:creationId xmlns:a16="http://schemas.microsoft.com/office/drawing/2014/main" id="{95A0C319-EF4F-D773-02DB-4A7D9CAE8D30}"/>
              </a:ext>
            </a:extLst>
          </p:cNvPr>
          <p:cNvPicPr>
            <a:picLocks noChangeAspect="1"/>
          </p:cNvPicPr>
          <p:nvPr/>
        </p:nvPicPr>
        <p:blipFill>
          <a:blip r:embed="rId2"/>
          <a:srcRect l="11866" r="166" b="1"/>
          <a:stretch>
            <a:fillRect/>
          </a:stretch>
        </p:blipFill>
        <p:spPr>
          <a:xfrm>
            <a:off x="8686800" y="130629"/>
            <a:ext cx="3502151" cy="6618514"/>
          </a:xfrm>
          <a:prstGeom prst="rect">
            <a:avLst/>
          </a:prstGeom>
        </p:spPr>
      </p:pic>
    </p:spTree>
    <p:extLst>
      <p:ext uri="{BB962C8B-B14F-4D97-AF65-F5344CB8AC3E}">
        <p14:creationId xmlns:p14="http://schemas.microsoft.com/office/powerpoint/2010/main" val="352645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nt">
            <a:extLst>
              <a:ext uri="{FF2B5EF4-FFF2-40B4-BE49-F238E27FC236}">
                <a16:creationId xmlns:a16="http://schemas.microsoft.com/office/drawing/2014/main" id="{D380959B-464C-9ED8-C9EB-AB6FC997C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25448" y="8300"/>
            <a:ext cx="10966551" cy="6849700"/>
          </a:xfrm>
          <a:prstGeom prst="rect">
            <a:avLst/>
          </a:prstGeom>
          <a:solidFill>
            <a:schemeClr val="bg2">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06B83858-ED7D-57B6-6CAA-83168807C4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1416415" cy="6858000"/>
          </a:xfrm>
          <a:prstGeom prst="rect">
            <a:avLst/>
          </a:prstGeom>
          <a:ln>
            <a:noFill/>
          </a:ln>
          <a:effectLst>
            <a:outerShdw blurRad="317500" dist="127000" dir="2400000" sx="95000" sy="95000" algn="t" rotWithShape="0">
              <a:srgbClr val="000000">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F97FFD4-A8B9-3D4D-1623-7BE467E46A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10200" cy="6858000"/>
          </a:xfrm>
          <a:prstGeom prst="rect">
            <a:avLst/>
          </a:prstGeom>
          <a:solidFill>
            <a:srgbClr val="FFFFFF"/>
          </a:solidFill>
          <a:ln>
            <a:noFill/>
          </a:ln>
          <a:effectLst>
            <a:outerShdw blurRad="190500" dist="139700" dir="3000000" sx="94000" sy="94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AE462E82-DBCC-52E2-CBF6-CC26BC6D6099}"/>
              </a:ext>
            </a:extLst>
          </p:cNvPr>
          <p:cNvPicPr>
            <a:picLocks noChangeAspect="1"/>
          </p:cNvPicPr>
          <p:nvPr/>
        </p:nvPicPr>
        <p:blipFill>
          <a:blip r:embed="rId2"/>
          <a:stretch>
            <a:fillRect/>
          </a:stretch>
        </p:blipFill>
        <p:spPr>
          <a:xfrm>
            <a:off x="0" y="8300"/>
            <a:ext cx="3872455" cy="6841400"/>
          </a:xfrm>
          <a:prstGeom prst="rect">
            <a:avLst/>
          </a:prstGeom>
        </p:spPr>
      </p:pic>
      <p:sp>
        <p:nvSpPr>
          <p:cNvPr id="3" name="Marcador de contenido 2">
            <a:extLst>
              <a:ext uri="{FF2B5EF4-FFF2-40B4-BE49-F238E27FC236}">
                <a16:creationId xmlns:a16="http://schemas.microsoft.com/office/drawing/2014/main" id="{CF97F86A-FE2D-97CE-5F4B-B8A7E01F7C4B}"/>
              </a:ext>
            </a:extLst>
          </p:cNvPr>
          <p:cNvSpPr>
            <a:spLocks noGrp="1"/>
          </p:cNvSpPr>
          <p:nvPr>
            <p:ph idx="1"/>
          </p:nvPr>
        </p:nvSpPr>
        <p:spPr>
          <a:xfrm>
            <a:off x="4049486" y="188686"/>
            <a:ext cx="7910285" cy="6661014"/>
          </a:xfrm>
        </p:spPr>
        <p:txBody>
          <a:bodyPr anchor="ctr">
            <a:normAutofit/>
          </a:bodyPr>
          <a:lstStyle/>
          <a:p>
            <a:pPr marL="0" indent="0">
              <a:buNone/>
            </a:pPr>
            <a:r>
              <a:rPr lang="es-ES" sz="1800" dirty="0"/>
              <a:t>7. Gramática. Transforma la respuesta que hace Don Luís al juez de estilo directo a indirecto.</a:t>
            </a:r>
          </a:p>
          <a:p>
            <a:pPr marL="0" indent="0">
              <a:buNone/>
            </a:pPr>
            <a:r>
              <a:rPr lang="es-ES" sz="1800" dirty="0"/>
              <a:t>      —Señor mío, yo no sé deciros otra cosa sino que desde el punto que quiso el cielo…. → Don Luís confesó que no sabía decirle otra cosa sino que desde el punto que quiso el cielo….</a:t>
            </a:r>
          </a:p>
          <a:p>
            <a:pPr marL="0" indent="0">
              <a:buNone/>
            </a:pPr>
            <a:r>
              <a:rPr lang="es-ES" sz="1800" dirty="0"/>
              <a:t>      </a:t>
            </a:r>
          </a:p>
          <a:p>
            <a:pPr marL="0" indent="0">
              <a:buNone/>
            </a:pPr>
            <a:endParaRPr lang="es-ES" sz="1800" dirty="0"/>
          </a:p>
          <a:p>
            <a:pPr marL="0" indent="0">
              <a:buNone/>
            </a:pPr>
            <a:r>
              <a:rPr lang="es-ES" sz="1800" dirty="0"/>
              <a:t>8. Gramática. Convierte ahora en estilo directo la respuesta del juez. </a:t>
            </a:r>
          </a:p>
          <a:p>
            <a:pPr marL="0" indent="0">
              <a:buNone/>
            </a:pPr>
            <a:r>
              <a:rPr lang="es-ES" sz="1800" dirty="0"/>
              <a:t>     - No respondió otra cosa sino que se sosegase porque tuviese tiempo para   </a:t>
            </a:r>
          </a:p>
          <a:p>
            <a:pPr marL="0" indent="0">
              <a:buNone/>
            </a:pPr>
            <a:r>
              <a:rPr lang="es-ES" sz="1800" dirty="0"/>
              <a:t>     considerar lo que mejor a todos estuviese </a:t>
            </a:r>
          </a:p>
          <a:p>
            <a:pPr marL="0" indent="0">
              <a:buNone/>
            </a:pPr>
            <a:r>
              <a:rPr lang="es-ES" sz="1800" dirty="0"/>
              <a:t>     → El juez: “¡Sosegaos!” </a:t>
            </a:r>
          </a:p>
          <a:p>
            <a:pPr marL="0" indent="0">
              <a:buNone/>
            </a:pPr>
            <a:r>
              <a:rPr lang="es-ES" sz="1800" dirty="0"/>
              <a:t>     Haz lo mismo con las siguientes frases para transformarlas en ordenes directas.</a:t>
            </a:r>
          </a:p>
          <a:p>
            <a:pPr marL="0" indent="0">
              <a:buNone/>
            </a:pPr>
            <a:r>
              <a:rPr lang="es-ES" sz="1800" dirty="0"/>
              <a:t>    1. El juez le pidió que se explicara →</a:t>
            </a:r>
          </a:p>
          <a:p>
            <a:pPr marL="0" indent="0">
              <a:buNone/>
            </a:pPr>
            <a:r>
              <a:rPr lang="es-ES" sz="1800" dirty="0"/>
              <a:t>    2. Don Luís solicitó al juez que le permitiera casarse con su hija →</a:t>
            </a:r>
          </a:p>
          <a:p>
            <a:pPr marL="0" indent="0">
              <a:buNone/>
            </a:pPr>
            <a:r>
              <a:rPr lang="es-ES" sz="1800" dirty="0"/>
              <a:t>    3. Dorotea rogó a doña Clara que se despertara →</a:t>
            </a:r>
          </a:p>
          <a:p>
            <a:pPr marL="0" indent="0">
              <a:buNone/>
            </a:pPr>
            <a:r>
              <a:rPr lang="es-ES" sz="1800" dirty="0"/>
              <a:t>    4. Doña Clara no le pidió a Don Luis que la siguiera →</a:t>
            </a:r>
          </a:p>
          <a:p>
            <a:pPr marL="0" indent="0">
              <a:buNone/>
            </a:pPr>
            <a:r>
              <a:rPr lang="es-ES" sz="1800" dirty="0"/>
              <a:t>    5. El profesor nos dijo que leyéramos Don Quijote →</a:t>
            </a:r>
          </a:p>
        </p:txBody>
      </p:sp>
    </p:spTree>
    <p:extLst>
      <p:ext uri="{BB962C8B-B14F-4D97-AF65-F5344CB8AC3E}">
        <p14:creationId xmlns:p14="http://schemas.microsoft.com/office/powerpoint/2010/main" val="15443637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5D13CC36-B950-4F02-9BAF-9A7EB26739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D1BDED99-B35B-4FEE-A274-8E8DB6FEEE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02473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7ECE492E-F77A-0C37-69BB-062C520F6FB6}"/>
              </a:ext>
            </a:extLst>
          </p:cNvPr>
          <p:cNvPicPr>
            <a:picLocks noChangeAspect="1"/>
          </p:cNvPicPr>
          <p:nvPr/>
        </p:nvPicPr>
        <p:blipFill>
          <a:blip r:embed="rId2"/>
          <a:srcRect l="6683" r="-1" b="-1"/>
          <a:stretch>
            <a:fillRect/>
          </a:stretch>
        </p:blipFill>
        <p:spPr>
          <a:xfrm>
            <a:off x="8204200" y="10"/>
            <a:ext cx="3987800" cy="6857990"/>
          </a:xfrm>
          <a:custGeom>
            <a:avLst/>
            <a:gdLst/>
            <a:ahLst/>
            <a:cxnLst/>
            <a:rect l="l" t="t" r="r" b="b"/>
            <a:pathLst>
              <a:path w="4223778" h="6865951">
                <a:moveTo>
                  <a:pt x="478794" y="0"/>
                </a:moveTo>
                <a:lnTo>
                  <a:pt x="4223778" y="0"/>
                </a:lnTo>
                <a:lnTo>
                  <a:pt x="4223778" y="6865951"/>
                </a:lnTo>
                <a:lnTo>
                  <a:pt x="52221" y="6865951"/>
                </a:lnTo>
                <a:lnTo>
                  <a:pt x="49989" y="6844695"/>
                </a:lnTo>
                <a:cubicBezTo>
                  <a:pt x="46440" y="6810509"/>
                  <a:pt x="42891" y="6776323"/>
                  <a:pt x="41304" y="6765443"/>
                </a:cubicBezTo>
                <a:cubicBezTo>
                  <a:pt x="35681" y="6732842"/>
                  <a:pt x="13533" y="6716945"/>
                  <a:pt x="11182" y="6694817"/>
                </a:cubicBezTo>
                <a:cubicBezTo>
                  <a:pt x="16764" y="6697663"/>
                  <a:pt x="14835" y="6635151"/>
                  <a:pt x="10913" y="6627127"/>
                </a:cubicBezTo>
                <a:cubicBezTo>
                  <a:pt x="19564" y="6579282"/>
                  <a:pt x="-12861" y="6585665"/>
                  <a:pt x="5999" y="6527525"/>
                </a:cubicBezTo>
                <a:cubicBezTo>
                  <a:pt x="12287" y="6468687"/>
                  <a:pt x="19003" y="6409739"/>
                  <a:pt x="7685" y="6346547"/>
                </a:cubicBezTo>
                <a:cubicBezTo>
                  <a:pt x="31149" y="6240430"/>
                  <a:pt x="5895" y="6134229"/>
                  <a:pt x="12535" y="6084924"/>
                </a:cubicBezTo>
                <a:cubicBezTo>
                  <a:pt x="14696" y="6024961"/>
                  <a:pt x="53867" y="6020785"/>
                  <a:pt x="45320" y="5989742"/>
                </a:cubicBezTo>
                <a:cubicBezTo>
                  <a:pt x="41264" y="5940899"/>
                  <a:pt x="43258" y="5932095"/>
                  <a:pt x="40418" y="5889597"/>
                </a:cubicBezTo>
                <a:cubicBezTo>
                  <a:pt x="20860" y="5848611"/>
                  <a:pt x="51187" y="5792775"/>
                  <a:pt x="49796" y="5755774"/>
                </a:cubicBezTo>
                <a:cubicBezTo>
                  <a:pt x="43522" y="5734342"/>
                  <a:pt x="37368" y="5692606"/>
                  <a:pt x="49956" y="5684909"/>
                </a:cubicBezTo>
                <a:cubicBezTo>
                  <a:pt x="52825" y="5660429"/>
                  <a:pt x="62553" y="5623499"/>
                  <a:pt x="67011" y="5608897"/>
                </a:cubicBezTo>
                <a:lnTo>
                  <a:pt x="76701" y="5597290"/>
                </a:lnTo>
                <a:cubicBezTo>
                  <a:pt x="87717" y="5587442"/>
                  <a:pt x="82431" y="5550877"/>
                  <a:pt x="89120" y="5529641"/>
                </a:cubicBezTo>
                <a:cubicBezTo>
                  <a:pt x="69291" y="5496375"/>
                  <a:pt x="118554" y="5526326"/>
                  <a:pt x="94330" y="5470852"/>
                </a:cubicBezTo>
                <a:cubicBezTo>
                  <a:pt x="95483" y="5449506"/>
                  <a:pt x="114690" y="5429653"/>
                  <a:pt x="116139" y="5390946"/>
                </a:cubicBezTo>
                <a:cubicBezTo>
                  <a:pt x="127589" y="5337323"/>
                  <a:pt x="132794" y="5338384"/>
                  <a:pt x="135560" y="5284344"/>
                </a:cubicBezTo>
                <a:cubicBezTo>
                  <a:pt x="143629" y="5226223"/>
                  <a:pt x="148113" y="5192743"/>
                  <a:pt x="158141" y="5143920"/>
                </a:cubicBezTo>
                <a:cubicBezTo>
                  <a:pt x="170128" y="5118849"/>
                  <a:pt x="159838" y="5102006"/>
                  <a:pt x="174950" y="5088188"/>
                </a:cubicBezTo>
                <a:cubicBezTo>
                  <a:pt x="197620" y="5107654"/>
                  <a:pt x="181875" y="4983257"/>
                  <a:pt x="203603" y="5010764"/>
                </a:cubicBezTo>
                <a:lnTo>
                  <a:pt x="258582" y="4919969"/>
                </a:lnTo>
                <a:cubicBezTo>
                  <a:pt x="238838" y="4883087"/>
                  <a:pt x="271098" y="4853332"/>
                  <a:pt x="287910" y="4849612"/>
                </a:cubicBezTo>
                <a:cubicBezTo>
                  <a:pt x="294156" y="4811643"/>
                  <a:pt x="286101" y="4834074"/>
                  <a:pt x="305439" y="4799017"/>
                </a:cubicBezTo>
                <a:cubicBezTo>
                  <a:pt x="322572" y="4758926"/>
                  <a:pt x="352642" y="4705848"/>
                  <a:pt x="373456" y="4667754"/>
                </a:cubicBezTo>
                <a:cubicBezTo>
                  <a:pt x="384080" y="4649919"/>
                  <a:pt x="401158" y="4670663"/>
                  <a:pt x="407944" y="4574050"/>
                </a:cubicBezTo>
                <a:cubicBezTo>
                  <a:pt x="408098" y="4548109"/>
                  <a:pt x="427782" y="4503327"/>
                  <a:pt x="425133" y="4462469"/>
                </a:cubicBezTo>
                <a:lnTo>
                  <a:pt x="433890" y="4364681"/>
                </a:lnTo>
                <a:cubicBezTo>
                  <a:pt x="430018" y="4339230"/>
                  <a:pt x="435361" y="4287915"/>
                  <a:pt x="440691" y="4222147"/>
                </a:cubicBezTo>
                <a:cubicBezTo>
                  <a:pt x="451463" y="4164562"/>
                  <a:pt x="497377" y="4067298"/>
                  <a:pt x="503057" y="3977136"/>
                </a:cubicBezTo>
                <a:cubicBezTo>
                  <a:pt x="519229" y="3939837"/>
                  <a:pt x="472839" y="3875689"/>
                  <a:pt x="507582" y="3776020"/>
                </a:cubicBezTo>
                <a:cubicBezTo>
                  <a:pt x="497716" y="3757477"/>
                  <a:pt x="518006" y="3707185"/>
                  <a:pt x="521577" y="3692206"/>
                </a:cubicBezTo>
                <a:cubicBezTo>
                  <a:pt x="525148" y="3677227"/>
                  <a:pt x="526352" y="3687655"/>
                  <a:pt x="529009" y="3686147"/>
                </a:cubicBezTo>
                <a:cubicBezTo>
                  <a:pt x="531848" y="3650325"/>
                  <a:pt x="545504" y="3563351"/>
                  <a:pt x="551870" y="3514534"/>
                </a:cubicBezTo>
                <a:cubicBezTo>
                  <a:pt x="561331" y="3487751"/>
                  <a:pt x="581973" y="3426419"/>
                  <a:pt x="567205" y="3393248"/>
                </a:cubicBezTo>
                <a:cubicBezTo>
                  <a:pt x="585208" y="3400657"/>
                  <a:pt x="563566" y="3353906"/>
                  <a:pt x="579630" y="3344723"/>
                </a:cubicBezTo>
                <a:cubicBezTo>
                  <a:pt x="592861" y="3339338"/>
                  <a:pt x="589379" y="3323900"/>
                  <a:pt x="592672" y="3310978"/>
                </a:cubicBezTo>
                <a:cubicBezTo>
                  <a:pt x="605351" y="3299735"/>
                  <a:pt x="594296" y="3237176"/>
                  <a:pt x="589270" y="3216655"/>
                </a:cubicBezTo>
                <a:cubicBezTo>
                  <a:pt x="566909" y="3160431"/>
                  <a:pt x="626099" y="3142203"/>
                  <a:pt x="609663" y="3096973"/>
                </a:cubicBezTo>
                <a:cubicBezTo>
                  <a:pt x="609191" y="3084373"/>
                  <a:pt x="615889" y="3033331"/>
                  <a:pt x="618886" y="3023628"/>
                </a:cubicBezTo>
                <a:lnTo>
                  <a:pt x="630425" y="2998646"/>
                </a:lnTo>
                <a:lnTo>
                  <a:pt x="640017" y="2995914"/>
                </a:lnTo>
                <a:lnTo>
                  <a:pt x="643600" y="2978244"/>
                </a:lnTo>
                <a:lnTo>
                  <a:pt x="659520" y="2950805"/>
                </a:lnTo>
                <a:cubicBezTo>
                  <a:pt x="620152" y="2937671"/>
                  <a:pt x="687598" y="2860550"/>
                  <a:pt x="650890" y="2864933"/>
                </a:cubicBezTo>
                <a:cubicBezTo>
                  <a:pt x="663707" y="2817056"/>
                  <a:pt x="662078" y="2779813"/>
                  <a:pt x="640210" y="2741864"/>
                </a:cubicBezTo>
                <a:cubicBezTo>
                  <a:pt x="634452" y="2649732"/>
                  <a:pt x="665268" y="2597914"/>
                  <a:pt x="639387" y="2510931"/>
                </a:cubicBezTo>
                <a:cubicBezTo>
                  <a:pt x="645574" y="2407642"/>
                  <a:pt x="671719" y="2317589"/>
                  <a:pt x="680438" y="2227415"/>
                </a:cubicBezTo>
                <a:cubicBezTo>
                  <a:pt x="664175" y="2189847"/>
                  <a:pt x="704423" y="2141655"/>
                  <a:pt x="688135" y="2054289"/>
                </a:cubicBezTo>
                <a:cubicBezTo>
                  <a:pt x="683239" y="2048201"/>
                  <a:pt x="684029" y="1979567"/>
                  <a:pt x="681480" y="1972202"/>
                </a:cubicBezTo>
                <a:lnTo>
                  <a:pt x="686247" y="1917474"/>
                </a:lnTo>
                <a:lnTo>
                  <a:pt x="679783" y="1862721"/>
                </a:lnTo>
                <a:cubicBezTo>
                  <a:pt x="683677" y="1851209"/>
                  <a:pt x="688980" y="1824057"/>
                  <a:pt x="686639" y="1818227"/>
                </a:cubicBezTo>
                <a:lnTo>
                  <a:pt x="658235" y="1742488"/>
                </a:lnTo>
                <a:cubicBezTo>
                  <a:pt x="645662" y="1715201"/>
                  <a:pt x="661423" y="1719638"/>
                  <a:pt x="636990" y="1638389"/>
                </a:cubicBezTo>
                <a:cubicBezTo>
                  <a:pt x="626351" y="1601441"/>
                  <a:pt x="629414" y="1617134"/>
                  <a:pt x="602059" y="1570807"/>
                </a:cubicBezTo>
                <a:lnTo>
                  <a:pt x="570903" y="1513173"/>
                </a:lnTo>
                <a:cubicBezTo>
                  <a:pt x="570781" y="1503175"/>
                  <a:pt x="550561" y="1468055"/>
                  <a:pt x="550438" y="1458058"/>
                </a:cubicBezTo>
                <a:cubicBezTo>
                  <a:pt x="556848" y="1428101"/>
                  <a:pt x="546263" y="1422712"/>
                  <a:pt x="531416" y="1385478"/>
                </a:cubicBezTo>
                <a:cubicBezTo>
                  <a:pt x="527790" y="1370753"/>
                  <a:pt x="490725" y="1304050"/>
                  <a:pt x="501981" y="1265452"/>
                </a:cubicBezTo>
                <a:cubicBezTo>
                  <a:pt x="501825" y="1234781"/>
                  <a:pt x="490462" y="1187660"/>
                  <a:pt x="487370" y="1141743"/>
                </a:cubicBezTo>
                <a:cubicBezTo>
                  <a:pt x="484278" y="1095826"/>
                  <a:pt x="483852" y="1028118"/>
                  <a:pt x="483427" y="989948"/>
                </a:cubicBezTo>
                <a:cubicBezTo>
                  <a:pt x="483001" y="951779"/>
                  <a:pt x="494678" y="945984"/>
                  <a:pt x="484820" y="912725"/>
                </a:cubicBezTo>
                <a:cubicBezTo>
                  <a:pt x="467566" y="854951"/>
                  <a:pt x="510777" y="860797"/>
                  <a:pt x="475093" y="812798"/>
                </a:cubicBezTo>
                <a:cubicBezTo>
                  <a:pt x="461960" y="787034"/>
                  <a:pt x="498505" y="551948"/>
                  <a:pt x="461972" y="450605"/>
                </a:cubicBezTo>
                <a:cubicBezTo>
                  <a:pt x="470167" y="357604"/>
                  <a:pt x="458694" y="431306"/>
                  <a:pt x="465015" y="372906"/>
                </a:cubicBezTo>
                <a:cubicBezTo>
                  <a:pt x="503427" y="364177"/>
                  <a:pt x="489736" y="290341"/>
                  <a:pt x="490377" y="246134"/>
                </a:cubicBezTo>
                <a:cubicBezTo>
                  <a:pt x="491019" y="201927"/>
                  <a:pt x="449725" y="138160"/>
                  <a:pt x="468864" y="107666"/>
                </a:cubicBezTo>
                <a:cubicBezTo>
                  <a:pt x="468282" y="89794"/>
                  <a:pt x="477749" y="76947"/>
                  <a:pt x="477167" y="59075"/>
                </a:cubicBezTo>
                <a:lnTo>
                  <a:pt x="472992" y="14560"/>
                </a:lnTo>
                <a:close/>
              </a:path>
            </a:pathLst>
          </a:custGeom>
        </p:spPr>
      </p:pic>
      <p:sp>
        <p:nvSpPr>
          <p:cNvPr id="3" name="Marcador de contenido 2">
            <a:extLst>
              <a:ext uri="{FF2B5EF4-FFF2-40B4-BE49-F238E27FC236}">
                <a16:creationId xmlns:a16="http://schemas.microsoft.com/office/drawing/2014/main" id="{475DFD8E-5EEA-7AC4-E25B-AAF781AA0220}"/>
              </a:ext>
            </a:extLst>
          </p:cNvPr>
          <p:cNvSpPr>
            <a:spLocks noGrp="1"/>
          </p:cNvSpPr>
          <p:nvPr>
            <p:ph idx="1"/>
          </p:nvPr>
        </p:nvSpPr>
        <p:spPr>
          <a:xfrm>
            <a:off x="130629" y="290286"/>
            <a:ext cx="8244114" cy="6328228"/>
          </a:xfrm>
        </p:spPr>
        <p:txBody>
          <a:bodyPr>
            <a:normAutofit/>
          </a:bodyPr>
          <a:lstStyle/>
          <a:p>
            <a:pPr marL="0" indent="0">
              <a:buNone/>
            </a:pPr>
            <a:r>
              <a:rPr lang="es-ES" sz="1800" dirty="0"/>
              <a:t>9. Oral. En parejas preparar una encuesta con preguntas como estas, añadir más preguntas y después de responderlas poner en común las respuestas para sacar conclusiones. </a:t>
            </a:r>
          </a:p>
          <a:p>
            <a:pPr marL="342900" indent="-342900">
              <a:buAutoNum type="arabicPeriod"/>
            </a:pPr>
            <a:r>
              <a:rPr lang="es-ES" sz="1800" dirty="0"/>
              <a:t>¿Crees que antes se hacían cosas por amor que ahora no se hacen? Por ejemplo, ¿está justificada la huida de don Luís de su casa para seguir por los caminos a su enamorada? </a:t>
            </a:r>
          </a:p>
          <a:p>
            <a:pPr marL="342900" indent="-342900">
              <a:buFont typeface="Arial" panose="020B0604020202020204" pitchFamily="34" charset="0"/>
              <a:buAutoNum type="arabicPeriod"/>
            </a:pPr>
            <a:r>
              <a:rPr lang="es-ES" sz="1800" dirty="0"/>
              <a:t>¿Existen hoy formas parecidas de enamorarse sin haber hablado nunca con la otra persona? ¿crees que puede funcionar este tipo de amor sin conocerse, solo con la vista?</a:t>
            </a:r>
          </a:p>
          <a:p>
            <a:pPr marL="342900" indent="-342900">
              <a:buFont typeface="Arial" panose="020B0604020202020204" pitchFamily="34" charset="0"/>
              <a:buAutoNum type="arabicPeriod"/>
            </a:pPr>
            <a:r>
              <a:rPr lang="es-ES" sz="1800" dirty="0"/>
              <a:t>¿Qué crees que debería responder el padre de Clara a la petición de Don Luis?</a:t>
            </a:r>
          </a:p>
          <a:p>
            <a:pPr marL="342900" indent="-342900">
              <a:buFont typeface="Arial" panose="020B0604020202020204" pitchFamily="34" charset="0"/>
              <a:buAutoNum type="arabicPeriod"/>
            </a:pPr>
            <a:r>
              <a:rPr lang="es-ES" sz="1800" dirty="0"/>
              <a:t>En realidad, la historia de amor y Doña Clara y Don Luis tiene que superar un problema social, pues la familia de Don Luís es de un rango muy superior al de Doña Clara, ¿te parece justo este impedimento?  ¿en el mundo actual ocurre lo mismo?</a:t>
            </a:r>
          </a:p>
          <a:p>
            <a:pPr marL="342900" indent="-342900">
              <a:buFont typeface="Arial" panose="020B0604020202020204" pitchFamily="34" charset="0"/>
              <a:buAutoNum type="arabicPeriod"/>
            </a:pPr>
            <a:endParaRPr lang="es-ES" sz="1800" dirty="0"/>
          </a:p>
          <a:p>
            <a:pPr marL="0" indent="0">
              <a:buNone/>
            </a:pPr>
            <a:r>
              <a:rPr lang="es-ES" sz="1800" dirty="0"/>
              <a:t>10. Tarea final. Escrita. Elige una de estas dos opciones:                                                                                                                                             </a:t>
            </a:r>
          </a:p>
          <a:p>
            <a:pPr marL="0" indent="0">
              <a:buNone/>
            </a:pPr>
            <a:r>
              <a:rPr lang="es-ES" sz="1800" dirty="0"/>
              <a:t>        A. Escribe la carta que escribiría el padre de Doña Clara al padre de Don Luís explicando lo sucedido y las pretensiones de Don Luís con su hija. (200 palabras)</a:t>
            </a:r>
          </a:p>
          <a:p>
            <a:pPr marL="0" indent="0">
              <a:buNone/>
            </a:pPr>
            <a:r>
              <a:rPr lang="es-ES" sz="1800" dirty="0"/>
              <a:t>       B. Escribe las cartas entre Don Luís y Doña Clara si en lugar de gestos se hubieran comunicado por carta. (200 palabras)</a:t>
            </a:r>
          </a:p>
          <a:p>
            <a:pPr marL="342900" indent="-342900">
              <a:buFont typeface="Arial" panose="020B0604020202020204" pitchFamily="34" charset="0"/>
              <a:buAutoNum type="arabicPeriod"/>
            </a:pPr>
            <a:endParaRPr lang="es-ES" sz="1000" dirty="0"/>
          </a:p>
        </p:txBody>
      </p:sp>
    </p:spTree>
    <p:extLst>
      <p:ext uri="{BB962C8B-B14F-4D97-AF65-F5344CB8AC3E}">
        <p14:creationId xmlns:p14="http://schemas.microsoft.com/office/powerpoint/2010/main" val="3842704664"/>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A7D4538-A2DD-3A4C-B9CF-09010EB8A1D4}">
  <we:reference id="wa200010001" version="1.0.0.1" store="en-US" storeType="OMEX"/>
  <we:alternateReferences>
    <we:reference id="WA200010001" version="1.0.0.1" store="" storeType="OMEX"/>
  </we:alternateReferences>
  <we:properties>
    <we:property name="claude.fileId" value="&quot;b01bdc7e-80f9-4c57-b41d-03cf59910400&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6211</TotalTime>
  <Words>6553</Words>
  <Application>Microsoft Macintosh PowerPoint</Application>
  <PresentationFormat>Panorámica</PresentationFormat>
  <Paragraphs>248</Paragraphs>
  <Slides>23</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23</vt:i4>
      </vt:variant>
    </vt:vector>
  </HeadingPairs>
  <TitlesOfParts>
    <vt:vector size="28" baseType="lpstr">
      <vt:lpstr>Aptos</vt:lpstr>
      <vt:lpstr>Aptos Display</vt:lpstr>
      <vt:lpstr>Arial</vt:lpstr>
      <vt:lpstr>Calibri</vt:lpstr>
      <vt:lpstr>Tema de Office</vt:lpstr>
      <vt:lpstr>Presentación de PowerPoint</vt:lpstr>
      <vt:lpstr>Tema 4 El amor y la amistad  </vt:lpstr>
      <vt:lpstr>Texto 1 Avanzado Antes de leer  </vt:lpstr>
      <vt:lpstr>El amor y la amistad, texto 1: Dulcinea del Toboso Lee el texto y responde a las preguntas</vt:lpstr>
      <vt:lpstr>Presentación de PowerPoint</vt:lpstr>
      <vt:lpstr>Presentación de PowerPoint</vt:lpstr>
      <vt:lpstr>Presentación de PowerPoint</vt:lpstr>
      <vt:lpstr>Presentación de PowerPoint</vt:lpstr>
      <vt:lpstr>Presentación de PowerPoint</vt:lpstr>
      <vt:lpstr>Presentación de PowerPoint</vt:lpstr>
      <vt:lpstr>Texto 2 Intermedio Las bodas de Camacho Antes de leer </vt:lpstr>
      <vt:lpstr>Presentación de PowerPoint</vt:lpstr>
      <vt:lpstr>Presentación de PowerPoint</vt:lpstr>
      <vt:lpstr>Presentación de PowerPoint</vt:lpstr>
      <vt:lpstr>Presentación de PowerPoint</vt:lpstr>
      <vt:lpstr>Presentación de PowerPoint</vt:lpstr>
      <vt:lpstr>Texto 3 Intermedio Antes de leer </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Juan Trouillhet</dc:creator>
  <cp:lastModifiedBy>Juan Trouillhet</cp:lastModifiedBy>
  <cp:revision>16</cp:revision>
  <dcterms:created xsi:type="dcterms:W3CDTF">2026-09-27T12:15:32Z</dcterms:created>
  <dcterms:modified xsi:type="dcterms:W3CDTF">2026-10-02T17:20:06Z</dcterms:modified>
</cp:coreProperties>
</file>